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2147470936" r:id="rId5"/>
    <p:sldId id="3418" r:id="rId6"/>
    <p:sldId id="2147473658" r:id="rId7"/>
    <p:sldId id="2147473659" r:id="rId8"/>
    <p:sldId id="2147473661" r:id="rId9"/>
    <p:sldId id="2147473662" r:id="rId10"/>
    <p:sldId id="2147470787" r:id="rId11"/>
    <p:sldId id="2147473641" r:id="rId12"/>
    <p:sldId id="2147473649" r:id="rId13"/>
    <p:sldId id="2147473642" r:id="rId14"/>
    <p:sldId id="2147473643" r:id="rId15"/>
    <p:sldId id="2147473635" r:id="rId16"/>
    <p:sldId id="2147473656" r:id="rId17"/>
    <p:sldId id="2147473640" r:id="rId18"/>
    <p:sldId id="2147473650" r:id="rId19"/>
    <p:sldId id="2147473647" r:id="rId20"/>
    <p:sldId id="2147473657" r:id="rId21"/>
    <p:sldId id="2147473639" r:id="rId22"/>
    <p:sldId id="2147473648" r:id="rId23"/>
    <p:sldId id="2147473653" r:id="rId24"/>
    <p:sldId id="2147473651" r:id="rId25"/>
    <p:sldId id="2147473652" r:id="rId26"/>
    <p:sldId id="2147473654" r:id="rId27"/>
    <p:sldId id="2147473655" r:id="rId28"/>
    <p:sldId id="2147473664" r:id="rId29"/>
    <p:sldId id="2147473663" r:id="rId30"/>
    <p:sldId id="2147470937" r:id="rId31"/>
  </p:sldIdLst>
  <p:sldSz cx="12192000" cy="6858000"/>
  <p:notesSz cx="6886575" cy="100171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0259C95-7CC1-6F43-BEB3-D731DEBC2E4A}">
          <p14:sldIdLst>
            <p14:sldId id="2147470936"/>
            <p14:sldId id="3418"/>
            <p14:sldId id="2147473658"/>
            <p14:sldId id="2147473659"/>
            <p14:sldId id="2147473661"/>
            <p14:sldId id="2147473662"/>
            <p14:sldId id="2147470787"/>
            <p14:sldId id="2147473641"/>
            <p14:sldId id="2147473649"/>
            <p14:sldId id="2147473642"/>
            <p14:sldId id="2147473643"/>
            <p14:sldId id="2147473635"/>
            <p14:sldId id="2147473656"/>
            <p14:sldId id="2147473640"/>
            <p14:sldId id="2147473650"/>
            <p14:sldId id="2147473647"/>
            <p14:sldId id="2147473657"/>
            <p14:sldId id="2147473639"/>
            <p14:sldId id="2147473648"/>
            <p14:sldId id="2147473653"/>
            <p14:sldId id="2147473651"/>
            <p14:sldId id="2147473652"/>
            <p14:sldId id="2147473654"/>
            <p14:sldId id="2147473655"/>
            <p14:sldId id="2147473664"/>
            <p14:sldId id="2147473663"/>
            <p14:sldId id="2147470937"/>
          </p14:sldIdLst>
        </p14:section>
        <p14:section name="Appendix" id="{12717FA8-5316-E54D-862F-B68EFA80C75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6B2D1B-4608-AFC6-9ED6-A8E77658C98A}" name="Sean Walsh" initials="SW" userId="S::sean.walsh@datatrustassociates.com::b1892b3a-546c-4af4-a36e-194829b1a633" providerId="AD"/>
  <p188:author id="{67447668-361D-7E05-4184-725DBBB21F66}" name="Christoph Balduck" initials="CB" userId="S::christoph.balduck@datatrustassociates.com::a88a95fb-2268-4cb4-857f-6167488787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tin Milos" initials="MM" lastIdx="1" clrIdx="0">
    <p:extLst>
      <p:ext uri="{19B8F6BF-5375-455C-9EA6-DF929625EA0E}">
        <p15:presenceInfo xmlns:p15="http://schemas.microsoft.com/office/powerpoint/2012/main" userId="36be72bd11d6454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EFA"/>
    <a:srgbClr val="BBDCFB"/>
    <a:srgbClr val="76B8F8"/>
    <a:srgbClr val="3295F3"/>
    <a:srgbClr val="8017E1"/>
    <a:srgbClr val="030303"/>
    <a:srgbClr val="CF4D6F"/>
    <a:srgbClr val="F5FFAA"/>
    <a:srgbClr val="084C8D"/>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505E3EF-67EA-436B-97B2-0124C06EBD24}" styleName="Stijl, gemiddeld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843" autoAdjust="0"/>
    <p:restoredTop sz="91782" autoAdjust="0"/>
  </p:normalViewPr>
  <p:slideViewPr>
    <p:cSldViewPr snapToGrid="0">
      <p:cViewPr varScale="1">
        <p:scale>
          <a:sx n="56" d="100"/>
          <a:sy n="56" d="100"/>
        </p:scale>
        <p:origin x="1308"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183" cy="500856"/>
          </a:xfrm>
          <a:prstGeom prst="rect">
            <a:avLst/>
          </a:prstGeom>
        </p:spPr>
        <p:txBody>
          <a:bodyPr vert="horz" lIns="96588" tIns="48294" rIns="96588" bIns="48294" rtlCol="0"/>
          <a:lstStyle>
            <a:lvl1pPr algn="l">
              <a:defRPr sz="1300"/>
            </a:lvl1pPr>
          </a:lstStyle>
          <a:p>
            <a:endParaRPr lang="nl-BE"/>
          </a:p>
        </p:txBody>
      </p:sp>
      <p:sp>
        <p:nvSpPr>
          <p:cNvPr id="3" name="Tijdelijke aanduiding voor datum 2"/>
          <p:cNvSpPr>
            <a:spLocks noGrp="1"/>
          </p:cNvSpPr>
          <p:nvPr>
            <p:ph type="dt" sz="quarter" idx="1"/>
          </p:nvPr>
        </p:nvSpPr>
        <p:spPr>
          <a:xfrm>
            <a:off x="3900799" y="0"/>
            <a:ext cx="2984183" cy="500856"/>
          </a:xfrm>
          <a:prstGeom prst="rect">
            <a:avLst/>
          </a:prstGeom>
        </p:spPr>
        <p:txBody>
          <a:bodyPr vert="horz" lIns="96588" tIns="48294" rIns="96588" bIns="48294" rtlCol="0"/>
          <a:lstStyle>
            <a:lvl1pPr algn="r">
              <a:defRPr sz="1300"/>
            </a:lvl1pPr>
          </a:lstStyle>
          <a:p>
            <a:fld id="{8DBD4F4D-4514-E144-A46E-C2658A541F92}" type="datetimeFigureOut">
              <a:rPr lang="nl-NL" smtClean="0"/>
              <a:t>11-6-2025</a:t>
            </a:fld>
            <a:endParaRPr lang="nl-BE"/>
          </a:p>
        </p:txBody>
      </p:sp>
      <p:sp>
        <p:nvSpPr>
          <p:cNvPr id="4" name="Tijdelijke aanduiding voor voettekst 3"/>
          <p:cNvSpPr>
            <a:spLocks noGrp="1"/>
          </p:cNvSpPr>
          <p:nvPr>
            <p:ph type="ftr" sz="quarter" idx="2"/>
          </p:nvPr>
        </p:nvSpPr>
        <p:spPr>
          <a:xfrm>
            <a:off x="0" y="9514530"/>
            <a:ext cx="2984183" cy="500856"/>
          </a:xfrm>
          <a:prstGeom prst="rect">
            <a:avLst/>
          </a:prstGeom>
        </p:spPr>
        <p:txBody>
          <a:bodyPr vert="horz" lIns="96588" tIns="48294" rIns="96588" bIns="48294" rtlCol="0" anchor="b"/>
          <a:lstStyle>
            <a:lvl1pPr algn="l">
              <a:defRPr sz="1300"/>
            </a:lvl1pPr>
          </a:lstStyle>
          <a:p>
            <a:endParaRPr lang="nl-BE"/>
          </a:p>
        </p:txBody>
      </p:sp>
      <p:sp>
        <p:nvSpPr>
          <p:cNvPr id="5" name="Tijdelijke aanduiding voor dianummer 4"/>
          <p:cNvSpPr>
            <a:spLocks noGrp="1"/>
          </p:cNvSpPr>
          <p:nvPr>
            <p:ph type="sldNum" sz="quarter" idx="3"/>
          </p:nvPr>
        </p:nvSpPr>
        <p:spPr>
          <a:xfrm>
            <a:off x="3900799" y="9514530"/>
            <a:ext cx="2984183" cy="500856"/>
          </a:xfrm>
          <a:prstGeom prst="rect">
            <a:avLst/>
          </a:prstGeom>
        </p:spPr>
        <p:txBody>
          <a:bodyPr vert="horz" lIns="96588" tIns="48294" rIns="96588" bIns="48294" rtlCol="0" anchor="b"/>
          <a:lstStyle>
            <a:lvl1pPr algn="r">
              <a:defRPr sz="1300"/>
            </a:lvl1pPr>
          </a:lstStyle>
          <a:p>
            <a:fld id="{4D1F35D8-681C-4F4B-AE17-57421AFE2ED8}" type="slidenum">
              <a:rPr lang="nl-BE" smtClean="0"/>
              <a:t>‹#›</a:t>
            </a:fld>
            <a:endParaRPr lang="nl-BE"/>
          </a:p>
        </p:txBody>
      </p:sp>
    </p:spTree>
    <p:extLst>
      <p:ext uri="{BB962C8B-B14F-4D97-AF65-F5344CB8AC3E}">
        <p14:creationId xmlns:p14="http://schemas.microsoft.com/office/powerpoint/2010/main" val="32273395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183" cy="500856"/>
          </a:xfrm>
          <a:prstGeom prst="rect">
            <a:avLst/>
          </a:prstGeom>
        </p:spPr>
        <p:txBody>
          <a:bodyPr vert="horz" lIns="96588" tIns="48294" rIns="96588" bIns="48294" rtlCol="0"/>
          <a:lstStyle>
            <a:lvl1pPr algn="l">
              <a:defRPr sz="1300"/>
            </a:lvl1pPr>
          </a:lstStyle>
          <a:p>
            <a:endParaRPr lang="nl-BE"/>
          </a:p>
        </p:txBody>
      </p:sp>
      <p:sp>
        <p:nvSpPr>
          <p:cNvPr id="3" name="Tijdelijke aanduiding voor datum 2"/>
          <p:cNvSpPr>
            <a:spLocks noGrp="1"/>
          </p:cNvSpPr>
          <p:nvPr>
            <p:ph type="dt" idx="1"/>
          </p:nvPr>
        </p:nvSpPr>
        <p:spPr>
          <a:xfrm>
            <a:off x="3900799" y="0"/>
            <a:ext cx="2984183" cy="500856"/>
          </a:xfrm>
          <a:prstGeom prst="rect">
            <a:avLst/>
          </a:prstGeom>
        </p:spPr>
        <p:txBody>
          <a:bodyPr vert="horz" lIns="96588" tIns="48294" rIns="96588" bIns="48294" rtlCol="0"/>
          <a:lstStyle>
            <a:lvl1pPr algn="r">
              <a:defRPr sz="1300"/>
            </a:lvl1pPr>
          </a:lstStyle>
          <a:p>
            <a:fld id="{E81A1405-3393-7747-8C67-E3FB5786E7E5}" type="datetimeFigureOut">
              <a:rPr lang="nl-NL" smtClean="0"/>
              <a:t>11-6-2025</a:t>
            </a:fld>
            <a:endParaRPr lang="nl-BE"/>
          </a:p>
        </p:txBody>
      </p:sp>
      <p:sp>
        <p:nvSpPr>
          <p:cNvPr id="4" name="Tijdelijke aanduiding voor dia-afbeelding 3"/>
          <p:cNvSpPr>
            <a:spLocks noGrp="1" noRot="1" noChangeAspect="1"/>
          </p:cNvSpPr>
          <p:nvPr>
            <p:ph type="sldImg" idx="2"/>
          </p:nvPr>
        </p:nvSpPr>
        <p:spPr>
          <a:xfrm>
            <a:off x="104775" y="750888"/>
            <a:ext cx="6677025" cy="3756025"/>
          </a:xfrm>
          <a:prstGeom prst="rect">
            <a:avLst/>
          </a:prstGeom>
          <a:noFill/>
          <a:ln w="12700">
            <a:solidFill>
              <a:prstClr val="black"/>
            </a:solidFill>
          </a:ln>
        </p:spPr>
        <p:txBody>
          <a:bodyPr vert="horz" lIns="96588" tIns="48294" rIns="96588" bIns="48294" rtlCol="0" anchor="ctr"/>
          <a:lstStyle/>
          <a:p>
            <a:endParaRPr lang="nl-BE"/>
          </a:p>
        </p:txBody>
      </p:sp>
      <p:sp>
        <p:nvSpPr>
          <p:cNvPr id="5" name="Tijdelijke aanduiding voor notities 4"/>
          <p:cNvSpPr>
            <a:spLocks noGrp="1"/>
          </p:cNvSpPr>
          <p:nvPr>
            <p:ph type="body" sz="quarter" idx="3"/>
          </p:nvPr>
        </p:nvSpPr>
        <p:spPr>
          <a:xfrm>
            <a:off x="688658" y="4758135"/>
            <a:ext cx="5509260" cy="4507706"/>
          </a:xfrm>
          <a:prstGeom prst="rect">
            <a:avLst/>
          </a:prstGeom>
        </p:spPr>
        <p:txBody>
          <a:bodyPr vert="horz" lIns="96588" tIns="48294" rIns="96588" bIns="48294" rtlCol="0"/>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p>
        </p:txBody>
      </p:sp>
      <p:sp>
        <p:nvSpPr>
          <p:cNvPr id="6" name="Tijdelijke aanduiding voor voettekst 5"/>
          <p:cNvSpPr>
            <a:spLocks noGrp="1"/>
          </p:cNvSpPr>
          <p:nvPr>
            <p:ph type="ftr" sz="quarter" idx="4"/>
          </p:nvPr>
        </p:nvSpPr>
        <p:spPr>
          <a:xfrm>
            <a:off x="0" y="9514530"/>
            <a:ext cx="2984183" cy="500856"/>
          </a:xfrm>
          <a:prstGeom prst="rect">
            <a:avLst/>
          </a:prstGeom>
        </p:spPr>
        <p:txBody>
          <a:bodyPr vert="horz" lIns="96588" tIns="48294" rIns="96588" bIns="48294"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3900799" y="9514530"/>
            <a:ext cx="2984183" cy="500856"/>
          </a:xfrm>
          <a:prstGeom prst="rect">
            <a:avLst/>
          </a:prstGeom>
        </p:spPr>
        <p:txBody>
          <a:bodyPr vert="horz" lIns="96588" tIns="48294" rIns="96588" bIns="48294" rtlCol="0" anchor="b"/>
          <a:lstStyle>
            <a:lvl1pPr algn="r">
              <a:defRPr sz="1300"/>
            </a:lvl1pPr>
          </a:lstStyle>
          <a:p>
            <a:fld id="{165CE830-DFCF-4B4B-BDAC-91907C99A1A2}" type="slidenum">
              <a:rPr lang="nl-BE" smtClean="0"/>
              <a:t>‹#›</a:t>
            </a:fld>
            <a:endParaRPr lang="nl-BE"/>
          </a:p>
        </p:txBody>
      </p:sp>
    </p:spTree>
    <p:extLst>
      <p:ext uri="{BB962C8B-B14F-4D97-AF65-F5344CB8AC3E}">
        <p14:creationId xmlns:p14="http://schemas.microsoft.com/office/powerpoint/2010/main" val="3529779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04775" y="750888"/>
            <a:ext cx="6677025" cy="3756025"/>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65CE830-DFCF-4B4B-BDAC-91907C99A1A2}" type="slidenum">
              <a:rPr lang="nl-BE" smtClean="0"/>
              <a:t>1</a:t>
            </a:fld>
            <a:endParaRPr lang="nl-BE"/>
          </a:p>
        </p:txBody>
      </p:sp>
    </p:spTree>
    <p:extLst>
      <p:ext uri="{BB962C8B-B14F-4D97-AF65-F5344CB8AC3E}">
        <p14:creationId xmlns:p14="http://schemas.microsoft.com/office/powerpoint/2010/main" val="3784846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D0C71-AD87-6760-1CD9-32345CFEBF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38CB8C-FA52-80F5-2F60-82921C2133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E5F638-5428-4584-BBCC-B0E611948461}"/>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D2775B8A-39BD-C523-36B5-23421ED71FE2}"/>
              </a:ext>
            </a:extLst>
          </p:cNvPr>
          <p:cNvSpPr>
            <a:spLocks noGrp="1"/>
          </p:cNvSpPr>
          <p:nvPr>
            <p:ph type="sldNum" sz="quarter" idx="5"/>
          </p:nvPr>
        </p:nvSpPr>
        <p:spPr/>
        <p:txBody>
          <a:bodyPr/>
          <a:lstStyle/>
          <a:p>
            <a:fld id="{165CE830-DFCF-4B4B-BDAC-91907C99A1A2}" type="slidenum">
              <a:rPr lang="nl-BE" smtClean="0"/>
              <a:t>14</a:t>
            </a:fld>
            <a:endParaRPr lang="nl-BE"/>
          </a:p>
        </p:txBody>
      </p:sp>
    </p:spTree>
    <p:extLst>
      <p:ext uri="{BB962C8B-B14F-4D97-AF65-F5344CB8AC3E}">
        <p14:creationId xmlns:p14="http://schemas.microsoft.com/office/powerpoint/2010/main" val="2417028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F77A5-94D3-AE38-D178-076BAFD1E7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9C8738-C421-434F-F91E-D1F14311C6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64CCAE-ACF0-8296-9931-1F68A5BB0E72}"/>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7B4E79BD-B871-098B-4393-F4C19D3931A9}"/>
              </a:ext>
            </a:extLst>
          </p:cNvPr>
          <p:cNvSpPr>
            <a:spLocks noGrp="1"/>
          </p:cNvSpPr>
          <p:nvPr>
            <p:ph type="sldNum" sz="quarter" idx="5"/>
          </p:nvPr>
        </p:nvSpPr>
        <p:spPr/>
        <p:txBody>
          <a:bodyPr/>
          <a:lstStyle/>
          <a:p>
            <a:fld id="{165CE830-DFCF-4B4B-BDAC-91907C99A1A2}" type="slidenum">
              <a:rPr lang="nl-BE" smtClean="0"/>
              <a:t>15</a:t>
            </a:fld>
            <a:endParaRPr lang="nl-BE"/>
          </a:p>
        </p:txBody>
      </p:sp>
    </p:spTree>
    <p:extLst>
      <p:ext uri="{BB962C8B-B14F-4D97-AF65-F5344CB8AC3E}">
        <p14:creationId xmlns:p14="http://schemas.microsoft.com/office/powerpoint/2010/main" val="3495623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43163-C70B-8152-363D-F94DA173F9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23EAB6-861F-05B9-CD57-02A56B72C9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F8983-9FBE-F187-B7EE-91D08718E4A8}"/>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D3898B18-8948-DD91-B156-C7D4FC24D1E6}"/>
              </a:ext>
            </a:extLst>
          </p:cNvPr>
          <p:cNvSpPr>
            <a:spLocks noGrp="1"/>
          </p:cNvSpPr>
          <p:nvPr>
            <p:ph type="sldNum" sz="quarter" idx="5"/>
          </p:nvPr>
        </p:nvSpPr>
        <p:spPr/>
        <p:txBody>
          <a:bodyPr/>
          <a:lstStyle/>
          <a:p>
            <a:fld id="{165CE830-DFCF-4B4B-BDAC-91907C99A1A2}" type="slidenum">
              <a:rPr lang="nl-BE" smtClean="0"/>
              <a:t>16</a:t>
            </a:fld>
            <a:endParaRPr lang="nl-BE"/>
          </a:p>
        </p:txBody>
      </p:sp>
    </p:spTree>
    <p:extLst>
      <p:ext uri="{BB962C8B-B14F-4D97-AF65-F5344CB8AC3E}">
        <p14:creationId xmlns:p14="http://schemas.microsoft.com/office/powerpoint/2010/main" val="1380732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77A08-5D75-7605-58EB-CFA25A328A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086349-F3B8-7475-D5C3-A8786710FA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C078BA-69BF-2D80-C390-53A0F26C4182}"/>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FE04CD53-C1AC-1157-AF6D-9F7A19E3420C}"/>
              </a:ext>
            </a:extLst>
          </p:cNvPr>
          <p:cNvSpPr>
            <a:spLocks noGrp="1"/>
          </p:cNvSpPr>
          <p:nvPr>
            <p:ph type="sldNum" sz="quarter" idx="5"/>
          </p:nvPr>
        </p:nvSpPr>
        <p:spPr/>
        <p:txBody>
          <a:bodyPr/>
          <a:lstStyle/>
          <a:p>
            <a:fld id="{165CE830-DFCF-4B4B-BDAC-91907C99A1A2}" type="slidenum">
              <a:rPr lang="nl-BE" smtClean="0"/>
              <a:t>17</a:t>
            </a:fld>
            <a:endParaRPr lang="nl-BE"/>
          </a:p>
        </p:txBody>
      </p:sp>
    </p:spTree>
    <p:extLst>
      <p:ext uri="{BB962C8B-B14F-4D97-AF65-F5344CB8AC3E}">
        <p14:creationId xmlns:p14="http://schemas.microsoft.com/office/powerpoint/2010/main" val="4269110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00AC8-7E4F-73B5-0F24-C678CF972F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2BF063-4B4E-64B2-6E93-0A743E107D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2EA76B-5253-62AE-64E3-92F320D6656F}"/>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089605F2-4935-89EE-744B-81C294A8F8CB}"/>
              </a:ext>
            </a:extLst>
          </p:cNvPr>
          <p:cNvSpPr>
            <a:spLocks noGrp="1"/>
          </p:cNvSpPr>
          <p:nvPr>
            <p:ph type="sldNum" sz="quarter" idx="5"/>
          </p:nvPr>
        </p:nvSpPr>
        <p:spPr/>
        <p:txBody>
          <a:bodyPr/>
          <a:lstStyle/>
          <a:p>
            <a:fld id="{165CE830-DFCF-4B4B-BDAC-91907C99A1A2}" type="slidenum">
              <a:rPr lang="nl-BE" smtClean="0"/>
              <a:t>18</a:t>
            </a:fld>
            <a:endParaRPr lang="nl-BE"/>
          </a:p>
        </p:txBody>
      </p:sp>
    </p:spTree>
    <p:extLst>
      <p:ext uri="{BB962C8B-B14F-4D97-AF65-F5344CB8AC3E}">
        <p14:creationId xmlns:p14="http://schemas.microsoft.com/office/powerpoint/2010/main" val="3221203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0EF93-12BE-6A00-AC58-22B51BEC73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EF35A4-5004-E19E-0C9D-831D7B52DA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90025E-7006-ED89-6F53-4B807A0C0158}"/>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B79A8F22-B070-202C-0622-32E5EB7B39CC}"/>
              </a:ext>
            </a:extLst>
          </p:cNvPr>
          <p:cNvSpPr>
            <a:spLocks noGrp="1"/>
          </p:cNvSpPr>
          <p:nvPr>
            <p:ph type="sldNum" sz="quarter" idx="5"/>
          </p:nvPr>
        </p:nvSpPr>
        <p:spPr/>
        <p:txBody>
          <a:bodyPr/>
          <a:lstStyle/>
          <a:p>
            <a:fld id="{165CE830-DFCF-4B4B-BDAC-91907C99A1A2}" type="slidenum">
              <a:rPr lang="nl-BE" smtClean="0"/>
              <a:t>19</a:t>
            </a:fld>
            <a:endParaRPr lang="nl-BE"/>
          </a:p>
        </p:txBody>
      </p:sp>
    </p:spTree>
    <p:extLst>
      <p:ext uri="{BB962C8B-B14F-4D97-AF65-F5344CB8AC3E}">
        <p14:creationId xmlns:p14="http://schemas.microsoft.com/office/powerpoint/2010/main" val="1944497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DFEA7-6ACB-890D-8F86-CADA513E4D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D9A66-8730-BAE3-D4B7-AC7A9CC464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564609-8F84-0D98-67AD-4343187C5904}"/>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B4DDA5A2-6997-C102-3661-9ACC714CF52D}"/>
              </a:ext>
            </a:extLst>
          </p:cNvPr>
          <p:cNvSpPr>
            <a:spLocks noGrp="1"/>
          </p:cNvSpPr>
          <p:nvPr>
            <p:ph type="sldNum" sz="quarter" idx="5"/>
          </p:nvPr>
        </p:nvSpPr>
        <p:spPr/>
        <p:txBody>
          <a:bodyPr/>
          <a:lstStyle/>
          <a:p>
            <a:fld id="{165CE830-DFCF-4B4B-BDAC-91907C99A1A2}" type="slidenum">
              <a:rPr lang="nl-BE" smtClean="0"/>
              <a:t>20</a:t>
            </a:fld>
            <a:endParaRPr lang="nl-BE"/>
          </a:p>
        </p:txBody>
      </p:sp>
    </p:spTree>
    <p:extLst>
      <p:ext uri="{BB962C8B-B14F-4D97-AF65-F5344CB8AC3E}">
        <p14:creationId xmlns:p14="http://schemas.microsoft.com/office/powerpoint/2010/main" val="417377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BE131-0D91-2472-8CAF-CA0E058DFC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EA0D9-C546-2242-5E22-DF9A46E7F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DC1069-E4B7-E33E-DFF8-F61C2F04CB69}"/>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67733744-98BA-5A5B-0736-82FAA54C5CBF}"/>
              </a:ext>
            </a:extLst>
          </p:cNvPr>
          <p:cNvSpPr>
            <a:spLocks noGrp="1"/>
          </p:cNvSpPr>
          <p:nvPr>
            <p:ph type="sldNum" sz="quarter" idx="5"/>
          </p:nvPr>
        </p:nvSpPr>
        <p:spPr/>
        <p:txBody>
          <a:bodyPr/>
          <a:lstStyle/>
          <a:p>
            <a:fld id="{165CE830-DFCF-4B4B-BDAC-91907C99A1A2}" type="slidenum">
              <a:rPr lang="nl-BE" smtClean="0"/>
              <a:t>21</a:t>
            </a:fld>
            <a:endParaRPr lang="nl-BE"/>
          </a:p>
        </p:txBody>
      </p:sp>
    </p:spTree>
    <p:extLst>
      <p:ext uri="{BB962C8B-B14F-4D97-AF65-F5344CB8AC3E}">
        <p14:creationId xmlns:p14="http://schemas.microsoft.com/office/powerpoint/2010/main" val="774390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C284F-63A3-111D-665C-DCD89359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3B39D2-4D36-F231-6AF6-9572116BE1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2A865-527D-9FAD-7553-74CD93EAD6AA}"/>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EBFA8A1D-E81B-AA10-401D-55B613A67FB3}"/>
              </a:ext>
            </a:extLst>
          </p:cNvPr>
          <p:cNvSpPr>
            <a:spLocks noGrp="1"/>
          </p:cNvSpPr>
          <p:nvPr>
            <p:ph type="sldNum" sz="quarter" idx="5"/>
          </p:nvPr>
        </p:nvSpPr>
        <p:spPr/>
        <p:txBody>
          <a:bodyPr/>
          <a:lstStyle/>
          <a:p>
            <a:fld id="{165CE830-DFCF-4B4B-BDAC-91907C99A1A2}" type="slidenum">
              <a:rPr lang="nl-BE" smtClean="0"/>
              <a:t>22</a:t>
            </a:fld>
            <a:endParaRPr lang="nl-BE"/>
          </a:p>
        </p:txBody>
      </p:sp>
    </p:spTree>
    <p:extLst>
      <p:ext uri="{BB962C8B-B14F-4D97-AF65-F5344CB8AC3E}">
        <p14:creationId xmlns:p14="http://schemas.microsoft.com/office/powerpoint/2010/main" val="586482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07008-2084-FA6B-4344-E339950E7F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6B71B7-72FE-E691-A964-6BB2EE34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A58A8-D868-EBC7-880A-317A1A3DE14A}"/>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C8C3A80B-A94E-FD5F-3E66-997C02D8600F}"/>
              </a:ext>
            </a:extLst>
          </p:cNvPr>
          <p:cNvSpPr>
            <a:spLocks noGrp="1"/>
          </p:cNvSpPr>
          <p:nvPr>
            <p:ph type="sldNum" sz="quarter" idx="5"/>
          </p:nvPr>
        </p:nvSpPr>
        <p:spPr/>
        <p:txBody>
          <a:bodyPr/>
          <a:lstStyle/>
          <a:p>
            <a:fld id="{165CE830-DFCF-4B4B-BDAC-91907C99A1A2}" type="slidenum">
              <a:rPr lang="nl-BE" smtClean="0"/>
              <a:t>23</a:t>
            </a:fld>
            <a:endParaRPr lang="nl-BE"/>
          </a:p>
        </p:txBody>
      </p:sp>
    </p:spTree>
    <p:extLst>
      <p:ext uri="{BB962C8B-B14F-4D97-AF65-F5344CB8AC3E}">
        <p14:creationId xmlns:p14="http://schemas.microsoft.com/office/powerpoint/2010/main" val="2672198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04775" y="750888"/>
            <a:ext cx="6677025" cy="3756025"/>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165CE830-DFCF-4B4B-BDAC-91907C99A1A2}" type="slidenum">
              <a:rPr lang="nl-BE" smtClean="0"/>
              <a:t>2</a:t>
            </a:fld>
            <a:endParaRPr lang="nl-BE"/>
          </a:p>
        </p:txBody>
      </p:sp>
    </p:spTree>
    <p:extLst>
      <p:ext uri="{BB962C8B-B14F-4D97-AF65-F5344CB8AC3E}">
        <p14:creationId xmlns:p14="http://schemas.microsoft.com/office/powerpoint/2010/main" val="4255721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4898C-3B1F-D592-49AB-ADDF14958A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6359CA-45F5-4D01-9941-C12B06B193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0B0B5F-971F-C5CC-C977-D10927236B61}"/>
              </a:ext>
            </a:extLst>
          </p:cNvPr>
          <p:cNvSpPr>
            <a:spLocks noGrp="1"/>
          </p:cNvSpPr>
          <p:nvPr>
            <p:ph type="body" idx="1"/>
          </p:nvPr>
        </p:nvSpPr>
        <p:spPr/>
        <p:txBody>
          <a:bodyPr/>
          <a:lstStyle/>
          <a:p>
            <a:endParaRPr lang="nl-NL" dirty="0">
              <a:solidFill>
                <a:schemeClr val="bg1">
                  <a:lumMod val="50000"/>
                </a:schemeClr>
              </a:solidFill>
            </a:endParaRPr>
          </a:p>
        </p:txBody>
      </p:sp>
      <p:sp>
        <p:nvSpPr>
          <p:cNvPr id="4" name="Slide Number Placeholder 3">
            <a:extLst>
              <a:ext uri="{FF2B5EF4-FFF2-40B4-BE49-F238E27FC236}">
                <a16:creationId xmlns:a16="http://schemas.microsoft.com/office/drawing/2014/main" id="{8C258FF6-EDC5-8F83-7FD6-F447C6989A7D}"/>
              </a:ext>
            </a:extLst>
          </p:cNvPr>
          <p:cNvSpPr>
            <a:spLocks noGrp="1"/>
          </p:cNvSpPr>
          <p:nvPr>
            <p:ph type="sldNum" sz="quarter" idx="5"/>
          </p:nvPr>
        </p:nvSpPr>
        <p:spPr/>
        <p:txBody>
          <a:bodyPr/>
          <a:lstStyle/>
          <a:p>
            <a:fld id="{165CE830-DFCF-4B4B-BDAC-91907C99A1A2}" type="slidenum">
              <a:rPr lang="nl-BE" smtClean="0"/>
              <a:t>24</a:t>
            </a:fld>
            <a:endParaRPr lang="nl-BE"/>
          </a:p>
        </p:txBody>
      </p:sp>
    </p:spTree>
    <p:extLst>
      <p:ext uri="{BB962C8B-B14F-4D97-AF65-F5344CB8AC3E}">
        <p14:creationId xmlns:p14="http://schemas.microsoft.com/office/powerpoint/2010/main" val="1997595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165CE830-DFCF-4B4B-BDAC-91907C99A1A2}" type="slidenum">
              <a:rPr lang="nl-BE" smtClean="0"/>
              <a:t>7</a:t>
            </a:fld>
            <a:endParaRPr lang="nl-BE"/>
          </a:p>
        </p:txBody>
      </p:sp>
    </p:spTree>
    <p:extLst>
      <p:ext uri="{BB962C8B-B14F-4D97-AF65-F5344CB8AC3E}">
        <p14:creationId xmlns:p14="http://schemas.microsoft.com/office/powerpoint/2010/main" val="2842443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FCA37-9161-77BC-E948-68066CCCC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4A8137-2F98-3890-938F-C65424C711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2609DC-79F1-0880-E0CD-5A8A29ACB714}"/>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6B5F0E0E-D91A-0859-A045-FD1E111BABAE}"/>
              </a:ext>
            </a:extLst>
          </p:cNvPr>
          <p:cNvSpPr>
            <a:spLocks noGrp="1"/>
          </p:cNvSpPr>
          <p:nvPr>
            <p:ph type="sldNum" sz="quarter" idx="5"/>
          </p:nvPr>
        </p:nvSpPr>
        <p:spPr/>
        <p:txBody>
          <a:bodyPr/>
          <a:lstStyle/>
          <a:p>
            <a:fld id="{165CE830-DFCF-4B4B-BDAC-91907C99A1A2}" type="slidenum">
              <a:rPr lang="nl-BE" smtClean="0"/>
              <a:t>8</a:t>
            </a:fld>
            <a:endParaRPr lang="nl-BE"/>
          </a:p>
        </p:txBody>
      </p:sp>
    </p:spTree>
    <p:extLst>
      <p:ext uri="{BB962C8B-B14F-4D97-AF65-F5344CB8AC3E}">
        <p14:creationId xmlns:p14="http://schemas.microsoft.com/office/powerpoint/2010/main" val="106950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4B07D-E109-CD65-DA93-CFCAC52353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F9F9F1-7BB0-B253-B4F6-B969588FF6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AC78B9-EDB7-0A3B-BB14-A62365730F6E}"/>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A92C4F58-6CFE-F8FE-E9CA-6B99892AA791}"/>
              </a:ext>
            </a:extLst>
          </p:cNvPr>
          <p:cNvSpPr>
            <a:spLocks noGrp="1"/>
          </p:cNvSpPr>
          <p:nvPr>
            <p:ph type="sldNum" sz="quarter" idx="5"/>
          </p:nvPr>
        </p:nvSpPr>
        <p:spPr/>
        <p:txBody>
          <a:bodyPr/>
          <a:lstStyle/>
          <a:p>
            <a:fld id="{165CE830-DFCF-4B4B-BDAC-91907C99A1A2}" type="slidenum">
              <a:rPr lang="nl-BE" smtClean="0"/>
              <a:t>9</a:t>
            </a:fld>
            <a:endParaRPr lang="nl-BE"/>
          </a:p>
        </p:txBody>
      </p:sp>
    </p:spTree>
    <p:extLst>
      <p:ext uri="{BB962C8B-B14F-4D97-AF65-F5344CB8AC3E}">
        <p14:creationId xmlns:p14="http://schemas.microsoft.com/office/powerpoint/2010/main" val="192062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8AFC9-FA32-6251-B363-9AA5EF361B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4BC86C-E0C1-3ECA-9CEF-34C7EE873A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A33EA9-05A5-E599-82C7-C4264398B1E7}"/>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7A3CADD2-FFE6-CB0D-A8EF-8955C0F248B1}"/>
              </a:ext>
            </a:extLst>
          </p:cNvPr>
          <p:cNvSpPr>
            <a:spLocks noGrp="1"/>
          </p:cNvSpPr>
          <p:nvPr>
            <p:ph type="sldNum" sz="quarter" idx="5"/>
          </p:nvPr>
        </p:nvSpPr>
        <p:spPr/>
        <p:txBody>
          <a:bodyPr/>
          <a:lstStyle/>
          <a:p>
            <a:fld id="{165CE830-DFCF-4B4B-BDAC-91907C99A1A2}" type="slidenum">
              <a:rPr lang="nl-BE" smtClean="0"/>
              <a:t>10</a:t>
            </a:fld>
            <a:endParaRPr lang="nl-BE"/>
          </a:p>
        </p:txBody>
      </p:sp>
    </p:spTree>
    <p:extLst>
      <p:ext uri="{BB962C8B-B14F-4D97-AF65-F5344CB8AC3E}">
        <p14:creationId xmlns:p14="http://schemas.microsoft.com/office/powerpoint/2010/main" val="3806446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73C7F-BB21-CD6D-1A4B-F36012C0D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74377D-8739-588F-12DC-52989E32A8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6DF49E-AB3E-BA68-EBF9-881136911288}"/>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ECAED8C1-1E9E-7D8A-6AE5-27E581CD4E4F}"/>
              </a:ext>
            </a:extLst>
          </p:cNvPr>
          <p:cNvSpPr>
            <a:spLocks noGrp="1"/>
          </p:cNvSpPr>
          <p:nvPr>
            <p:ph type="sldNum" sz="quarter" idx="5"/>
          </p:nvPr>
        </p:nvSpPr>
        <p:spPr/>
        <p:txBody>
          <a:bodyPr/>
          <a:lstStyle/>
          <a:p>
            <a:fld id="{165CE830-DFCF-4B4B-BDAC-91907C99A1A2}" type="slidenum">
              <a:rPr lang="nl-BE" smtClean="0"/>
              <a:t>11</a:t>
            </a:fld>
            <a:endParaRPr lang="nl-BE"/>
          </a:p>
        </p:txBody>
      </p:sp>
    </p:spTree>
    <p:extLst>
      <p:ext uri="{BB962C8B-B14F-4D97-AF65-F5344CB8AC3E}">
        <p14:creationId xmlns:p14="http://schemas.microsoft.com/office/powerpoint/2010/main" val="2658713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ECA93-1EB6-8C46-093C-2DBB5EE41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FCF855-2BA8-0102-61A8-E96E89AFAB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057AE-4DB1-0DA7-14C8-6D83D9B73AC8}"/>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B3553B67-FD34-F369-99AB-7E3862D8F9FE}"/>
              </a:ext>
            </a:extLst>
          </p:cNvPr>
          <p:cNvSpPr>
            <a:spLocks noGrp="1"/>
          </p:cNvSpPr>
          <p:nvPr>
            <p:ph type="sldNum" sz="quarter" idx="5"/>
          </p:nvPr>
        </p:nvSpPr>
        <p:spPr/>
        <p:txBody>
          <a:bodyPr/>
          <a:lstStyle/>
          <a:p>
            <a:fld id="{165CE830-DFCF-4B4B-BDAC-91907C99A1A2}" type="slidenum">
              <a:rPr lang="nl-BE" smtClean="0"/>
              <a:t>12</a:t>
            </a:fld>
            <a:endParaRPr lang="nl-BE"/>
          </a:p>
        </p:txBody>
      </p:sp>
    </p:spTree>
    <p:extLst>
      <p:ext uri="{BB962C8B-B14F-4D97-AF65-F5344CB8AC3E}">
        <p14:creationId xmlns:p14="http://schemas.microsoft.com/office/powerpoint/2010/main" val="281509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27A16-1A60-D144-EB30-A791B13137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6E6182-DFD5-67F7-F3E2-2D07378A82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8E38F7-C85E-801F-4EF7-122BAE230C87}"/>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65413BF1-21EB-3D71-676F-638E64B7C55E}"/>
              </a:ext>
            </a:extLst>
          </p:cNvPr>
          <p:cNvSpPr>
            <a:spLocks noGrp="1"/>
          </p:cNvSpPr>
          <p:nvPr>
            <p:ph type="sldNum" sz="quarter" idx="5"/>
          </p:nvPr>
        </p:nvSpPr>
        <p:spPr/>
        <p:txBody>
          <a:bodyPr/>
          <a:lstStyle/>
          <a:p>
            <a:fld id="{165CE830-DFCF-4B4B-BDAC-91907C99A1A2}" type="slidenum">
              <a:rPr lang="nl-BE" smtClean="0"/>
              <a:t>13</a:t>
            </a:fld>
            <a:endParaRPr lang="nl-BE"/>
          </a:p>
        </p:txBody>
      </p:sp>
    </p:spTree>
    <p:extLst>
      <p:ext uri="{BB962C8B-B14F-4D97-AF65-F5344CB8AC3E}">
        <p14:creationId xmlns:p14="http://schemas.microsoft.com/office/powerpoint/2010/main" val="3213056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A2D10C-68B8-4E9D-AB5F-EC42E95F9B9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810836" cy="7205698"/>
          </a:xfrm>
          <a:prstGeom prst="rect">
            <a:avLst/>
          </a:prstGeom>
        </p:spPr>
      </p:pic>
      <p:pic>
        <p:nvPicPr>
          <p:cNvPr id="5" name="Graphic 4">
            <a:extLst>
              <a:ext uri="{FF2B5EF4-FFF2-40B4-BE49-F238E27FC236}">
                <a16:creationId xmlns:a16="http://schemas.microsoft.com/office/drawing/2014/main" id="{3845732D-08BA-439B-8ED9-66BE56BB345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965382" y="5375065"/>
            <a:ext cx="2857163" cy="1020415"/>
          </a:xfrm>
          <a:prstGeom prst="rect">
            <a:avLst/>
          </a:prstGeom>
        </p:spPr>
      </p:pic>
    </p:spTree>
    <p:extLst>
      <p:ext uri="{BB962C8B-B14F-4D97-AF65-F5344CB8AC3E}">
        <p14:creationId xmlns:p14="http://schemas.microsoft.com/office/powerpoint/2010/main" val="155594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Titeldia">
    <p:spTree>
      <p:nvGrpSpPr>
        <p:cNvPr id="1" name=""/>
        <p:cNvGrpSpPr/>
        <p:nvPr/>
      </p:nvGrpSpPr>
      <p:grpSpPr>
        <a:xfrm>
          <a:off x="0" y="0"/>
          <a:ext cx="0" cy="0"/>
          <a:chOff x="0" y="0"/>
          <a:chExt cx="0" cy="0"/>
        </a:xfrm>
      </p:grpSpPr>
      <p:pic>
        <p:nvPicPr>
          <p:cNvPr id="3074" name="Picture 2" descr="Math problem — Stock Photo, Image">
            <a:extLst>
              <a:ext uri="{FF2B5EF4-FFF2-40B4-BE49-F238E27FC236}">
                <a16:creationId xmlns:a16="http://schemas.microsoft.com/office/drawing/2014/main" id="{5F3DAF3D-0410-1636-11C2-6312E5548A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269449" cy="9178185"/>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6">
            <a:extLst>
              <a:ext uri="{FF2B5EF4-FFF2-40B4-BE49-F238E27FC236}">
                <a16:creationId xmlns:a16="http://schemas.microsoft.com/office/drawing/2014/main" id="{221DE158-13F5-4606-9005-35AA880B5A99}"/>
              </a:ext>
            </a:extLst>
          </p:cNvPr>
          <p:cNvSpPr>
            <a:spLocks noGrp="1"/>
          </p:cNvSpPr>
          <p:nvPr>
            <p:ph type="pic" sz="quarter" idx="10" hasCustomPrompt="1"/>
          </p:nvPr>
        </p:nvSpPr>
        <p:spPr>
          <a:xfrm>
            <a:off x="9550401" y="5988428"/>
            <a:ext cx="2319867" cy="706347"/>
          </a:xfrm>
        </p:spPr>
        <p:txBody>
          <a:bodyPr/>
          <a:lstStyle>
            <a:lvl1pPr marL="0" marR="0" indent="0" algn="l" defTabSz="457189" rtl="0" eaLnBrk="1" fontAlgn="auto" latinLnBrk="0" hangingPunct="1">
              <a:lnSpc>
                <a:spcPct val="100000"/>
              </a:lnSpc>
              <a:spcBef>
                <a:spcPts val="0"/>
              </a:spcBef>
              <a:spcAft>
                <a:spcPts val="0"/>
              </a:spcAft>
              <a:buClrTx/>
              <a:buSzTx/>
              <a:buFont typeface="Arial"/>
              <a:buNone/>
              <a:tabLst/>
              <a:defRPr>
                <a:solidFill>
                  <a:schemeClr val="bg1"/>
                </a:solidFill>
              </a:defRPr>
            </a:lvl1pPr>
          </a:lstStyle>
          <a:p>
            <a:pPr marL="0" marR="0" lvl="0" indent="0" algn="l" defTabSz="457189" rtl="0" eaLnBrk="1" fontAlgn="auto" latinLnBrk="0" hangingPunct="1">
              <a:lnSpc>
                <a:spcPct val="100000"/>
              </a:lnSpc>
              <a:spcBef>
                <a:spcPts val="0"/>
              </a:spcBef>
              <a:spcAft>
                <a:spcPts val="0"/>
              </a:spcAft>
              <a:buClrTx/>
              <a:buSzTx/>
              <a:buFont typeface="Arial"/>
              <a:buNone/>
              <a:tabLst/>
              <a:defRPr/>
            </a:pPr>
            <a:r>
              <a:rPr lang="en-US"/>
              <a:t>Additional PNG logo here</a:t>
            </a:r>
            <a:endParaRPr lang="sr-Latn-RS"/>
          </a:p>
          <a:p>
            <a:endParaRPr lang="sr-Latn-RS"/>
          </a:p>
        </p:txBody>
      </p:sp>
      <p:sp>
        <p:nvSpPr>
          <p:cNvPr id="15" name="Title 1">
            <a:extLst>
              <a:ext uri="{FF2B5EF4-FFF2-40B4-BE49-F238E27FC236}">
                <a16:creationId xmlns:a16="http://schemas.microsoft.com/office/drawing/2014/main" id="{C0E1602B-0307-4300-AB34-9D5C102C7B89}"/>
              </a:ext>
            </a:extLst>
          </p:cNvPr>
          <p:cNvSpPr>
            <a:spLocks noGrp="1"/>
          </p:cNvSpPr>
          <p:nvPr>
            <p:ph type="ctrTitle"/>
          </p:nvPr>
        </p:nvSpPr>
        <p:spPr>
          <a:xfrm>
            <a:off x="616162" y="3348450"/>
            <a:ext cx="7033727" cy="1644459"/>
          </a:xfrm>
        </p:spPr>
        <p:txBody>
          <a:bodyPr/>
          <a:lstStyle>
            <a:lvl1pPr>
              <a:defRPr sz="4000">
                <a:solidFill>
                  <a:schemeClr val="bg1"/>
                </a:solidFill>
                <a:latin typeface="Montserrat" panose="02000505000000020004" pitchFamily="2" charset="0"/>
              </a:defRPr>
            </a:lvl1pPr>
          </a:lstStyle>
          <a:p>
            <a:r>
              <a:rPr lang="en-US"/>
              <a:t>Click to edit Master title style</a:t>
            </a:r>
          </a:p>
        </p:txBody>
      </p:sp>
      <p:sp>
        <p:nvSpPr>
          <p:cNvPr id="16" name="Subtitle 2">
            <a:extLst>
              <a:ext uri="{FF2B5EF4-FFF2-40B4-BE49-F238E27FC236}">
                <a16:creationId xmlns:a16="http://schemas.microsoft.com/office/drawing/2014/main" id="{19507133-1592-4BEF-9AE4-FE65053B6E6C}"/>
              </a:ext>
            </a:extLst>
          </p:cNvPr>
          <p:cNvSpPr>
            <a:spLocks noGrp="1"/>
          </p:cNvSpPr>
          <p:nvPr>
            <p:ph type="subTitle" idx="1"/>
          </p:nvPr>
        </p:nvSpPr>
        <p:spPr>
          <a:xfrm>
            <a:off x="616152" y="5458362"/>
            <a:ext cx="7033725" cy="1121743"/>
          </a:xfrm>
        </p:spPr>
        <p:txBody>
          <a:bodyPr>
            <a:normAutofit/>
          </a:bodyPr>
          <a:lstStyle>
            <a:lvl1pPr marL="0" indent="0" algn="l">
              <a:buNone/>
              <a:defRPr sz="1800">
                <a:solidFill>
                  <a:schemeClr val="bg1"/>
                </a:solidFill>
                <a:latin typeface="+mn-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5447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_Titeldia">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82C4B4-3E9C-BFB0-C66D-D23EAFB21510}"/>
              </a:ext>
            </a:extLst>
          </p:cNvPr>
          <p:cNvPicPr>
            <a:picLocks noChangeAspect="1"/>
          </p:cNvPicPr>
          <p:nvPr userDrawn="1"/>
        </p:nvPicPr>
        <p:blipFill>
          <a:blip r:embed="rId2"/>
          <a:stretch>
            <a:fillRect/>
          </a:stretch>
        </p:blipFill>
        <p:spPr>
          <a:xfrm>
            <a:off x="0" y="-846944"/>
            <a:ext cx="12192000" cy="8128000"/>
          </a:xfrm>
          <a:prstGeom prst="rect">
            <a:avLst/>
          </a:prstGeom>
        </p:spPr>
      </p:pic>
      <p:sp>
        <p:nvSpPr>
          <p:cNvPr id="15" name="Title 1">
            <a:extLst>
              <a:ext uri="{FF2B5EF4-FFF2-40B4-BE49-F238E27FC236}">
                <a16:creationId xmlns:a16="http://schemas.microsoft.com/office/drawing/2014/main" id="{C0E1602B-0307-4300-AB34-9D5C102C7B89}"/>
              </a:ext>
            </a:extLst>
          </p:cNvPr>
          <p:cNvSpPr>
            <a:spLocks noGrp="1"/>
          </p:cNvSpPr>
          <p:nvPr>
            <p:ph type="ctrTitle"/>
          </p:nvPr>
        </p:nvSpPr>
        <p:spPr>
          <a:xfrm>
            <a:off x="586181" y="5124784"/>
            <a:ext cx="7033727" cy="1644459"/>
          </a:xfrm>
        </p:spPr>
        <p:txBody>
          <a:bodyPr/>
          <a:lstStyle>
            <a:lvl1pPr>
              <a:defRPr sz="4000">
                <a:solidFill>
                  <a:schemeClr val="bg1"/>
                </a:solidFill>
                <a:latin typeface="Montserrat" panose="02000505000000020004" pitchFamily="2" charset="0"/>
              </a:defRPr>
            </a:lvl1pPr>
          </a:lstStyle>
          <a:p>
            <a:r>
              <a:rPr lang="en-US"/>
              <a:t>Click to edit Master title style</a:t>
            </a:r>
          </a:p>
        </p:txBody>
      </p:sp>
      <p:pic>
        <p:nvPicPr>
          <p:cNvPr id="3" name="Graphic 2">
            <a:extLst>
              <a:ext uri="{FF2B5EF4-FFF2-40B4-BE49-F238E27FC236}">
                <a16:creationId xmlns:a16="http://schemas.microsoft.com/office/drawing/2014/main" id="{74394C46-7C23-BF9B-4CF8-B613CB8C05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220215" y="6162048"/>
            <a:ext cx="2857163" cy="1020415"/>
          </a:xfrm>
          <a:prstGeom prst="rect">
            <a:avLst/>
          </a:prstGeom>
        </p:spPr>
      </p:pic>
    </p:spTree>
    <p:extLst>
      <p:ext uri="{BB962C8B-B14F-4D97-AF65-F5344CB8AC3E}">
        <p14:creationId xmlns:p14="http://schemas.microsoft.com/office/powerpoint/2010/main" val="1308392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Titel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2B7B4A-1BF2-45EB-AFCE-7AA9A86B0C22}"/>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a:ext>
            </a:extLst>
          </a:blip>
          <a:srcRect/>
          <a:stretch/>
        </p:blipFill>
        <p:spPr>
          <a:xfrm>
            <a:off x="6096010" y="-9184"/>
            <a:ext cx="6162687" cy="6852391"/>
          </a:xfrm>
          <a:prstGeom prst="rect">
            <a:avLst/>
          </a:prstGeom>
        </p:spPr>
      </p:pic>
      <p:grpSp>
        <p:nvGrpSpPr>
          <p:cNvPr id="12" name="Group 11">
            <a:extLst>
              <a:ext uri="{FF2B5EF4-FFF2-40B4-BE49-F238E27FC236}">
                <a16:creationId xmlns:a16="http://schemas.microsoft.com/office/drawing/2014/main" id="{95E9B783-C363-4920-BE5E-C4BE8A0DF4CA}"/>
              </a:ext>
            </a:extLst>
          </p:cNvPr>
          <p:cNvGrpSpPr/>
          <p:nvPr userDrawn="1"/>
        </p:nvGrpSpPr>
        <p:grpSpPr>
          <a:xfrm>
            <a:off x="582653" y="1269032"/>
            <a:ext cx="4981427" cy="4434520"/>
            <a:chOff x="3648107" y="1238438"/>
            <a:chExt cx="2578565" cy="4948682"/>
          </a:xfrm>
        </p:grpSpPr>
        <p:sp>
          <p:nvSpPr>
            <p:cNvPr id="13" name="Snip Diagonal Corner Rectangle 5">
              <a:extLst>
                <a:ext uri="{FF2B5EF4-FFF2-40B4-BE49-F238E27FC236}">
                  <a16:creationId xmlns:a16="http://schemas.microsoft.com/office/drawing/2014/main" id="{5D422A5C-944F-40DC-8F97-31466673642D}"/>
                </a:ext>
              </a:extLst>
            </p:cNvPr>
            <p:cNvSpPr/>
            <p:nvPr/>
          </p:nvSpPr>
          <p:spPr>
            <a:xfrm>
              <a:off x="3648107" y="1238438"/>
              <a:ext cx="2578563" cy="1123934"/>
            </a:xfrm>
            <a:prstGeom prst="snip2Diag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Snip Diagonal Corner Rectangle 41">
              <a:extLst>
                <a:ext uri="{FF2B5EF4-FFF2-40B4-BE49-F238E27FC236}">
                  <a16:creationId xmlns:a16="http://schemas.microsoft.com/office/drawing/2014/main" id="{4C1CBF08-1EEA-44E1-97F3-E2E49F205895}"/>
                </a:ext>
              </a:extLst>
            </p:cNvPr>
            <p:cNvSpPr/>
            <p:nvPr/>
          </p:nvSpPr>
          <p:spPr>
            <a:xfrm>
              <a:off x="3650276" y="2525538"/>
              <a:ext cx="2576395" cy="1072761"/>
            </a:xfrm>
            <a:prstGeom prst="snip2DiagRect">
              <a:avLst>
                <a:gd name="adj1" fmla="val 2719"/>
                <a:gd name="adj2" fmla="val 16667"/>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6BA67B"/>
                </a:solidFill>
              </a:endParaRPr>
            </a:p>
          </p:txBody>
        </p:sp>
        <p:sp>
          <p:nvSpPr>
            <p:cNvPr id="15" name="Snip Diagonal Corner Rectangle 77">
              <a:extLst>
                <a:ext uri="{FF2B5EF4-FFF2-40B4-BE49-F238E27FC236}">
                  <a16:creationId xmlns:a16="http://schemas.microsoft.com/office/drawing/2014/main" id="{666B5363-E21A-48E3-AC6B-A88CE6604C3C}"/>
                </a:ext>
              </a:extLst>
            </p:cNvPr>
            <p:cNvSpPr/>
            <p:nvPr/>
          </p:nvSpPr>
          <p:spPr>
            <a:xfrm>
              <a:off x="3661302" y="3778399"/>
              <a:ext cx="2565370" cy="1093001"/>
            </a:xfrm>
            <a:prstGeom prst="snip2Diag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Snip Diagonal Corner Rectangle 113">
              <a:extLst>
                <a:ext uri="{FF2B5EF4-FFF2-40B4-BE49-F238E27FC236}">
                  <a16:creationId xmlns:a16="http://schemas.microsoft.com/office/drawing/2014/main" id="{3E8261A8-2DAA-487A-A67E-9602BCA0D923}"/>
                </a:ext>
              </a:extLst>
            </p:cNvPr>
            <p:cNvSpPr/>
            <p:nvPr/>
          </p:nvSpPr>
          <p:spPr>
            <a:xfrm>
              <a:off x="3649750" y="5084038"/>
              <a:ext cx="2576922" cy="1103082"/>
            </a:xfrm>
            <a:prstGeom prst="snip2Diag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23" name="Shape 2937">
            <a:extLst>
              <a:ext uri="{FF2B5EF4-FFF2-40B4-BE49-F238E27FC236}">
                <a16:creationId xmlns:a16="http://schemas.microsoft.com/office/drawing/2014/main" id="{BCEBCD9B-80F9-4873-BF2E-BE39DC65C53E}"/>
              </a:ext>
            </a:extLst>
          </p:cNvPr>
          <p:cNvSpPr/>
          <p:nvPr userDrawn="1"/>
        </p:nvSpPr>
        <p:spPr>
          <a:xfrm>
            <a:off x="867616" y="4931955"/>
            <a:ext cx="649701" cy="487276"/>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5" y="16319"/>
                  <a:pt x="1006" y="11291"/>
                </a:cubicBezTo>
                <a:lnTo>
                  <a:pt x="2455" y="11291"/>
                </a:lnTo>
                <a:cubicBezTo>
                  <a:pt x="2725" y="11291"/>
                  <a:pt x="2945" y="11071"/>
                  <a:pt x="2945" y="10800"/>
                </a:cubicBezTo>
                <a:cubicBezTo>
                  <a:pt x="2945" y="10529"/>
                  <a:pt x="2725" y="10309"/>
                  <a:pt x="2455" y="10309"/>
                </a:cubicBezTo>
                <a:lnTo>
                  <a:pt x="1006" y="10309"/>
                </a:lnTo>
                <a:cubicBezTo>
                  <a:pt x="1255"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5" y="5281"/>
                  <a:pt x="20594" y="10309"/>
                </a:cubicBezTo>
                <a:lnTo>
                  <a:pt x="19145" y="10309"/>
                </a:lnTo>
                <a:cubicBezTo>
                  <a:pt x="18875" y="10309"/>
                  <a:pt x="18655" y="10529"/>
                  <a:pt x="18655" y="10800"/>
                </a:cubicBezTo>
                <a:cubicBezTo>
                  <a:pt x="18655" y="11071"/>
                  <a:pt x="18875" y="11291"/>
                  <a:pt x="19145" y="11291"/>
                </a:cubicBezTo>
                <a:lnTo>
                  <a:pt x="20594" y="11291"/>
                </a:lnTo>
                <a:cubicBezTo>
                  <a:pt x="20345" y="16319"/>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5" y="6634"/>
                </a:moveTo>
                <a:lnTo>
                  <a:pt x="12189" y="12188"/>
                </a:lnTo>
                <a:lnTo>
                  <a:pt x="6635" y="14966"/>
                </a:lnTo>
                <a:lnTo>
                  <a:pt x="9411" y="9412"/>
                </a:lnTo>
                <a:cubicBezTo>
                  <a:pt x="9411" y="9412"/>
                  <a:pt x="14965" y="6634"/>
                  <a:pt x="14965" y="6634"/>
                </a:cubicBezTo>
                <a:close/>
                <a:moveTo>
                  <a:pt x="4552" y="17048"/>
                </a:moveTo>
                <a:lnTo>
                  <a:pt x="12883" y="12883"/>
                </a:lnTo>
                <a:lnTo>
                  <a:pt x="17048" y="4551"/>
                </a:lnTo>
                <a:lnTo>
                  <a:pt x="8717" y="8717"/>
                </a:lnTo>
                <a:cubicBezTo>
                  <a:pt x="8717" y="8717"/>
                  <a:pt x="4552" y="17048"/>
                  <a:pt x="4552" y="17048"/>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chemeClr val="accent1"/>
          </a:solidFill>
          <a:ln w="12700">
            <a:miter lim="400000"/>
          </a:ln>
        </p:spPr>
        <p:txBody>
          <a:bodyPr lIns="38091" tIns="38091" rIns="38091" bIns="38091" anchor="ctr"/>
          <a:lstStyle/>
          <a:p>
            <a:pPr defTabSz="45706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5" name="Shape 2617">
            <a:extLst>
              <a:ext uri="{FF2B5EF4-FFF2-40B4-BE49-F238E27FC236}">
                <a16:creationId xmlns:a16="http://schemas.microsoft.com/office/drawing/2014/main" id="{F14063E1-53CA-4ADD-A43F-690157CF1294}"/>
              </a:ext>
            </a:extLst>
          </p:cNvPr>
          <p:cNvSpPr/>
          <p:nvPr userDrawn="1"/>
        </p:nvSpPr>
        <p:spPr>
          <a:xfrm>
            <a:off x="907281" y="1527593"/>
            <a:ext cx="570393" cy="350053"/>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accent1"/>
          </a:solidFill>
          <a:ln w="12700">
            <a:miter lim="400000"/>
          </a:ln>
        </p:spPr>
        <p:txBody>
          <a:bodyPr lIns="38091" tIns="38091" rIns="38091" bIns="38091" anchor="ctr"/>
          <a:lstStyle/>
          <a:p>
            <a:pPr defTabSz="45706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grpSp>
        <p:nvGrpSpPr>
          <p:cNvPr id="27" name="Group 4">
            <a:extLst>
              <a:ext uri="{FF2B5EF4-FFF2-40B4-BE49-F238E27FC236}">
                <a16:creationId xmlns:a16="http://schemas.microsoft.com/office/drawing/2014/main" id="{0FB15E2C-4908-4EB6-BAA0-43EFB308FF48}"/>
              </a:ext>
            </a:extLst>
          </p:cNvPr>
          <p:cNvGrpSpPr>
            <a:grpSpLocks noChangeAspect="1"/>
          </p:cNvGrpSpPr>
          <p:nvPr userDrawn="1"/>
        </p:nvGrpSpPr>
        <p:grpSpPr bwMode="auto">
          <a:xfrm>
            <a:off x="964787" y="2614605"/>
            <a:ext cx="559480" cy="576907"/>
            <a:chOff x="1981" y="919"/>
            <a:chExt cx="1806" cy="2483"/>
          </a:xfrm>
          <a:solidFill>
            <a:schemeClr val="accent1"/>
          </a:solidFill>
        </p:grpSpPr>
        <p:sp>
          <p:nvSpPr>
            <p:cNvPr id="28" name="Freeform 5">
              <a:extLst>
                <a:ext uri="{FF2B5EF4-FFF2-40B4-BE49-F238E27FC236}">
                  <a16:creationId xmlns:a16="http://schemas.microsoft.com/office/drawing/2014/main" id="{C93072EB-4EE6-48E9-9D0C-760270821966}"/>
                </a:ext>
              </a:extLst>
            </p:cNvPr>
            <p:cNvSpPr>
              <a:spLocks/>
            </p:cNvSpPr>
            <p:nvPr/>
          </p:nvSpPr>
          <p:spPr bwMode="auto">
            <a:xfrm>
              <a:off x="1981" y="919"/>
              <a:ext cx="1806" cy="2483"/>
            </a:xfrm>
            <a:custGeom>
              <a:avLst/>
              <a:gdLst>
                <a:gd name="T0" fmla="*/ 911 w 1487"/>
                <a:gd name="T1" fmla="*/ 2048 h 2048"/>
                <a:gd name="T2" fmla="*/ 894 w 1487"/>
                <a:gd name="T3" fmla="*/ 2044 h 2048"/>
                <a:gd name="T4" fmla="*/ 294 w 1487"/>
                <a:gd name="T5" fmla="*/ 1775 h 2048"/>
                <a:gd name="T6" fmla="*/ 274 w 1487"/>
                <a:gd name="T7" fmla="*/ 1722 h 2048"/>
                <a:gd name="T8" fmla="*/ 327 w 1487"/>
                <a:gd name="T9" fmla="*/ 1702 h 2048"/>
                <a:gd name="T10" fmla="*/ 871 w 1487"/>
                <a:gd name="T11" fmla="*/ 1946 h 2048"/>
                <a:gd name="T12" fmla="*/ 871 w 1487"/>
                <a:gd name="T13" fmla="*/ 1640 h 2048"/>
                <a:gd name="T14" fmla="*/ 969 w 1487"/>
                <a:gd name="T15" fmla="*/ 1542 h 2048"/>
                <a:gd name="T16" fmla="*/ 1089 w 1487"/>
                <a:gd name="T17" fmla="*/ 1542 h 2048"/>
                <a:gd name="T18" fmla="*/ 1262 w 1487"/>
                <a:gd name="T19" fmla="*/ 1369 h 2048"/>
                <a:gd name="T20" fmla="*/ 1262 w 1487"/>
                <a:gd name="T21" fmla="*/ 1190 h 2048"/>
                <a:gd name="T22" fmla="*/ 1274 w 1487"/>
                <a:gd name="T23" fmla="*/ 1162 h 2048"/>
                <a:gd name="T24" fmla="*/ 1302 w 1487"/>
                <a:gd name="T25" fmla="*/ 1150 h 2048"/>
                <a:gd name="T26" fmla="*/ 1303 w 1487"/>
                <a:gd name="T27" fmla="*/ 1150 h 2048"/>
                <a:gd name="T28" fmla="*/ 1362 w 1487"/>
                <a:gd name="T29" fmla="*/ 1150 h 2048"/>
                <a:gd name="T30" fmla="*/ 1362 w 1487"/>
                <a:gd name="T31" fmla="*/ 1150 h 2048"/>
                <a:gd name="T32" fmla="*/ 1396 w 1487"/>
                <a:gd name="T33" fmla="*/ 1131 h 2048"/>
                <a:gd name="T34" fmla="*/ 1397 w 1487"/>
                <a:gd name="T35" fmla="*/ 1092 h 2048"/>
                <a:gd name="T36" fmla="*/ 1267 w 1487"/>
                <a:gd name="T37" fmla="*/ 856 h 2048"/>
                <a:gd name="T38" fmla="*/ 1262 w 1487"/>
                <a:gd name="T39" fmla="*/ 837 h 2048"/>
                <a:gd name="T40" fmla="*/ 1262 w 1487"/>
                <a:gd name="T41" fmla="*/ 671 h 2048"/>
                <a:gd name="T42" fmla="*/ 671 w 1487"/>
                <a:gd name="T43" fmla="*/ 80 h 2048"/>
                <a:gd name="T44" fmla="*/ 80 w 1487"/>
                <a:gd name="T45" fmla="*/ 671 h 2048"/>
                <a:gd name="T46" fmla="*/ 80 w 1487"/>
                <a:gd name="T47" fmla="*/ 786 h 2048"/>
                <a:gd name="T48" fmla="*/ 197 w 1487"/>
                <a:gd name="T49" fmla="*/ 1147 h 2048"/>
                <a:gd name="T50" fmla="*/ 205 w 1487"/>
                <a:gd name="T51" fmla="*/ 1170 h 2048"/>
                <a:gd name="T52" fmla="*/ 205 w 1487"/>
                <a:gd name="T53" fmla="*/ 1513 h 2048"/>
                <a:gd name="T54" fmla="*/ 165 w 1487"/>
                <a:gd name="T55" fmla="*/ 1553 h 2048"/>
                <a:gd name="T56" fmla="*/ 125 w 1487"/>
                <a:gd name="T57" fmla="*/ 1513 h 2048"/>
                <a:gd name="T58" fmla="*/ 125 w 1487"/>
                <a:gd name="T59" fmla="*/ 1183 h 2048"/>
                <a:gd name="T60" fmla="*/ 0 w 1487"/>
                <a:gd name="T61" fmla="*/ 786 h 2048"/>
                <a:gd name="T62" fmla="*/ 0 w 1487"/>
                <a:gd name="T63" fmla="*/ 671 h 2048"/>
                <a:gd name="T64" fmla="*/ 671 w 1487"/>
                <a:gd name="T65" fmla="*/ 0 h 2048"/>
                <a:gd name="T66" fmla="*/ 1342 w 1487"/>
                <a:gd name="T67" fmla="*/ 671 h 2048"/>
                <a:gd name="T68" fmla="*/ 1342 w 1487"/>
                <a:gd name="T69" fmla="*/ 827 h 2048"/>
                <a:gd name="T70" fmla="*/ 1467 w 1487"/>
                <a:gd name="T71" fmla="*/ 1054 h 2048"/>
                <a:gd name="T72" fmla="*/ 1465 w 1487"/>
                <a:gd name="T73" fmla="*/ 1172 h 2048"/>
                <a:gd name="T74" fmla="*/ 1362 w 1487"/>
                <a:gd name="T75" fmla="*/ 1230 h 2048"/>
                <a:gd name="T76" fmla="*/ 1361 w 1487"/>
                <a:gd name="T77" fmla="*/ 1230 h 2048"/>
                <a:gd name="T78" fmla="*/ 1342 w 1487"/>
                <a:gd name="T79" fmla="*/ 1230 h 2048"/>
                <a:gd name="T80" fmla="*/ 1342 w 1487"/>
                <a:gd name="T81" fmla="*/ 1369 h 2048"/>
                <a:gd name="T82" fmla="*/ 1089 w 1487"/>
                <a:gd name="T83" fmla="*/ 1622 h 2048"/>
                <a:gd name="T84" fmla="*/ 969 w 1487"/>
                <a:gd name="T85" fmla="*/ 1622 h 2048"/>
                <a:gd name="T86" fmla="*/ 951 w 1487"/>
                <a:gd name="T87" fmla="*/ 1640 h 2048"/>
                <a:gd name="T88" fmla="*/ 951 w 1487"/>
                <a:gd name="T89" fmla="*/ 2008 h 2048"/>
                <a:gd name="T90" fmla="*/ 932 w 1487"/>
                <a:gd name="T91" fmla="*/ 2042 h 2048"/>
                <a:gd name="T92" fmla="*/ 911 w 1487"/>
                <a:gd name="T93" fmla="*/ 204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87" h="2048">
                  <a:moveTo>
                    <a:pt x="911" y="2048"/>
                  </a:moveTo>
                  <a:cubicBezTo>
                    <a:pt x="905" y="2048"/>
                    <a:pt x="899" y="2047"/>
                    <a:pt x="894" y="2044"/>
                  </a:cubicBezTo>
                  <a:cubicBezTo>
                    <a:pt x="294" y="1775"/>
                    <a:pt x="294" y="1775"/>
                    <a:pt x="294" y="1775"/>
                  </a:cubicBezTo>
                  <a:cubicBezTo>
                    <a:pt x="274" y="1766"/>
                    <a:pt x="265" y="1742"/>
                    <a:pt x="274" y="1722"/>
                  </a:cubicBezTo>
                  <a:cubicBezTo>
                    <a:pt x="283" y="1702"/>
                    <a:pt x="307" y="1693"/>
                    <a:pt x="327" y="1702"/>
                  </a:cubicBezTo>
                  <a:cubicBezTo>
                    <a:pt x="871" y="1946"/>
                    <a:pt x="871" y="1946"/>
                    <a:pt x="871" y="1946"/>
                  </a:cubicBezTo>
                  <a:cubicBezTo>
                    <a:pt x="871" y="1640"/>
                    <a:pt x="871" y="1640"/>
                    <a:pt x="871" y="1640"/>
                  </a:cubicBezTo>
                  <a:cubicBezTo>
                    <a:pt x="871" y="1586"/>
                    <a:pt x="915" y="1542"/>
                    <a:pt x="969" y="1542"/>
                  </a:cubicBezTo>
                  <a:cubicBezTo>
                    <a:pt x="1089" y="1542"/>
                    <a:pt x="1089" y="1542"/>
                    <a:pt x="1089" y="1542"/>
                  </a:cubicBezTo>
                  <a:cubicBezTo>
                    <a:pt x="1185" y="1542"/>
                    <a:pt x="1262" y="1464"/>
                    <a:pt x="1262" y="1369"/>
                  </a:cubicBezTo>
                  <a:cubicBezTo>
                    <a:pt x="1262" y="1190"/>
                    <a:pt x="1262" y="1190"/>
                    <a:pt x="1262" y="1190"/>
                  </a:cubicBezTo>
                  <a:cubicBezTo>
                    <a:pt x="1262" y="1179"/>
                    <a:pt x="1267" y="1169"/>
                    <a:pt x="1274" y="1162"/>
                  </a:cubicBezTo>
                  <a:cubicBezTo>
                    <a:pt x="1282" y="1154"/>
                    <a:pt x="1292" y="1150"/>
                    <a:pt x="1302" y="1150"/>
                  </a:cubicBezTo>
                  <a:cubicBezTo>
                    <a:pt x="1303" y="1150"/>
                    <a:pt x="1303" y="1150"/>
                    <a:pt x="1303" y="1150"/>
                  </a:cubicBezTo>
                  <a:cubicBezTo>
                    <a:pt x="1362" y="1150"/>
                    <a:pt x="1362" y="1150"/>
                    <a:pt x="1362" y="1150"/>
                  </a:cubicBezTo>
                  <a:cubicBezTo>
                    <a:pt x="1362" y="1150"/>
                    <a:pt x="1362" y="1150"/>
                    <a:pt x="1362" y="1150"/>
                  </a:cubicBezTo>
                  <a:cubicBezTo>
                    <a:pt x="1382" y="1150"/>
                    <a:pt x="1392" y="1137"/>
                    <a:pt x="1396" y="1131"/>
                  </a:cubicBezTo>
                  <a:cubicBezTo>
                    <a:pt x="1399" y="1125"/>
                    <a:pt x="1406" y="1110"/>
                    <a:pt x="1397" y="1092"/>
                  </a:cubicBezTo>
                  <a:cubicBezTo>
                    <a:pt x="1267" y="856"/>
                    <a:pt x="1267" y="856"/>
                    <a:pt x="1267" y="856"/>
                  </a:cubicBezTo>
                  <a:cubicBezTo>
                    <a:pt x="1264" y="850"/>
                    <a:pt x="1262" y="844"/>
                    <a:pt x="1262" y="837"/>
                  </a:cubicBezTo>
                  <a:cubicBezTo>
                    <a:pt x="1262" y="671"/>
                    <a:pt x="1262" y="671"/>
                    <a:pt x="1262" y="671"/>
                  </a:cubicBezTo>
                  <a:cubicBezTo>
                    <a:pt x="1262" y="345"/>
                    <a:pt x="997" y="80"/>
                    <a:pt x="671" y="80"/>
                  </a:cubicBezTo>
                  <a:cubicBezTo>
                    <a:pt x="346" y="80"/>
                    <a:pt x="80" y="345"/>
                    <a:pt x="80" y="671"/>
                  </a:cubicBezTo>
                  <a:cubicBezTo>
                    <a:pt x="80" y="786"/>
                    <a:pt x="80" y="786"/>
                    <a:pt x="80" y="786"/>
                  </a:cubicBezTo>
                  <a:cubicBezTo>
                    <a:pt x="80" y="917"/>
                    <a:pt x="121" y="1041"/>
                    <a:pt x="197" y="1147"/>
                  </a:cubicBezTo>
                  <a:cubicBezTo>
                    <a:pt x="202" y="1154"/>
                    <a:pt x="205" y="1162"/>
                    <a:pt x="205" y="1170"/>
                  </a:cubicBezTo>
                  <a:cubicBezTo>
                    <a:pt x="205" y="1513"/>
                    <a:pt x="205" y="1513"/>
                    <a:pt x="205" y="1513"/>
                  </a:cubicBezTo>
                  <a:cubicBezTo>
                    <a:pt x="205" y="1535"/>
                    <a:pt x="187" y="1553"/>
                    <a:pt x="165" y="1553"/>
                  </a:cubicBezTo>
                  <a:cubicBezTo>
                    <a:pt x="143" y="1553"/>
                    <a:pt x="125" y="1535"/>
                    <a:pt x="125" y="1513"/>
                  </a:cubicBezTo>
                  <a:cubicBezTo>
                    <a:pt x="125" y="1183"/>
                    <a:pt x="125" y="1183"/>
                    <a:pt x="125" y="1183"/>
                  </a:cubicBezTo>
                  <a:cubicBezTo>
                    <a:pt x="43" y="1066"/>
                    <a:pt x="0" y="929"/>
                    <a:pt x="0" y="786"/>
                  </a:cubicBezTo>
                  <a:cubicBezTo>
                    <a:pt x="0" y="671"/>
                    <a:pt x="0" y="671"/>
                    <a:pt x="0" y="671"/>
                  </a:cubicBezTo>
                  <a:cubicBezTo>
                    <a:pt x="0" y="301"/>
                    <a:pt x="301" y="0"/>
                    <a:pt x="671" y="0"/>
                  </a:cubicBezTo>
                  <a:cubicBezTo>
                    <a:pt x="1041" y="0"/>
                    <a:pt x="1342" y="301"/>
                    <a:pt x="1342" y="671"/>
                  </a:cubicBezTo>
                  <a:cubicBezTo>
                    <a:pt x="1342" y="827"/>
                    <a:pt x="1342" y="827"/>
                    <a:pt x="1342" y="827"/>
                  </a:cubicBezTo>
                  <a:cubicBezTo>
                    <a:pt x="1467" y="1054"/>
                    <a:pt x="1467" y="1054"/>
                    <a:pt x="1467" y="1054"/>
                  </a:cubicBezTo>
                  <a:cubicBezTo>
                    <a:pt x="1487" y="1091"/>
                    <a:pt x="1486" y="1135"/>
                    <a:pt x="1465" y="1172"/>
                  </a:cubicBezTo>
                  <a:cubicBezTo>
                    <a:pt x="1443" y="1209"/>
                    <a:pt x="1404" y="1230"/>
                    <a:pt x="1362" y="1230"/>
                  </a:cubicBezTo>
                  <a:cubicBezTo>
                    <a:pt x="1362" y="1230"/>
                    <a:pt x="1362" y="1230"/>
                    <a:pt x="1361" y="1230"/>
                  </a:cubicBezTo>
                  <a:cubicBezTo>
                    <a:pt x="1342" y="1230"/>
                    <a:pt x="1342" y="1230"/>
                    <a:pt x="1342" y="1230"/>
                  </a:cubicBezTo>
                  <a:cubicBezTo>
                    <a:pt x="1342" y="1369"/>
                    <a:pt x="1342" y="1369"/>
                    <a:pt x="1342" y="1369"/>
                  </a:cubicBezTo>
                  <a:cubicBezTo>
                    <a:pt x="1342" y="1508"/>
                    <a:pt x="1229" y="1622"/>
                    <a:pt x="1089" y="1622"/>
                  </a:cubicBezTo>
                  <a:cubicBezTo>
                    <a:pt x="969" y="1622"/>
                    <a:pt x="969" y="1622"/>
                    <a:pt x="969" y="1622"/>
                  </a:cubicBezTo>
                  <a:cubicBezTo>
                    <a:pt x="959" y="1622"/>
                    <a:pt x="951" y="1630"/>
                    <a:pt x="951" y="1640"/>
                  </a:cubicBezTo>
                  <a:cubicBezTo>
                    <a:pt x="951" y="2008"/>
                    <a:pt x="951" y="2008"/>
                    <a:pt x="951" y="2008"/>
                  </a:cubicBezTo>
                  <a:cubicBezTo>
                    <a:pt x="951" y="2022"/>
                    <a:pt x="944" y="2034"/>
                    <a:pt x="932" y="2042"/>
                  </a:cubicBezTo>
                  <a:cubicBezTo>
                    <a:pt x="926" y="2046"/>
                    <a:pt x="918" y="2048"/>
                    <a:pt x="911" y="20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6">
              <a:extLst>
                <a:ext uri="{FF2B5EF4-FFF2-40B4-BE49-F238E27FC236}">
                  <a16:creationId xmlns:a16="http://schemas.microsoft.com/office/drawing/2014/main" id="{E6F05537-360E-406A-86BD-02695B803575}"/>
                </a:ext>
              </a:extLst>
            </p:cNvPr>
            <p:cNvSpPr>
              <a:spLocks noEditPoints="1"/>
            </p:cNvSpPr>
            <p:nvPr/>
          </p:nvSpPr>
          <p:spPr bwMode="auto">
            <a:xfrm>
              <a:off x="2210" y="1152"/>
              <a:ext cx="1169" cy="1167"/>
            </a:xfrm>
            <a:custGeom>
              <a:avLst/>
              <a:gdLst>
                <a:gd name="T0" fmla="*/ 432 w 963"/>
                <a:gd name="T1" fmla="*/ 963 h 963"/>
                <a:gd name="T2" fmla="*/ 338 w 963"/>
                <a:gd name="T3" fmla="*/ 848 h 963"/>
                <a:gd name="T4" fmla="*/ 304 w 963"/>
                <a:gd name="T5" fmla="*/ 859 h 963"/>
                <a:gd name="T6" fmla="*/ 106 w 963"/>
                <a:gd name="T7" fmla="*/ 787 h 963"/>
                <a:gd name="T8" fmla="*/ 121 w 963"/>
                <a:gd name="T9" fmla="*/ 639 h 963"/>
                <a:gd name="T10" fmla="*/ 89 w 963"/>
                <a:gd name="T11" fmla="*/ 623 h 963"/>
                <a:gd name="T12" fmla="*/ 0 w 963"/>
                <a:gd name="T13" fmla="*/ 432 h 963"/>
                <a:gd name="T14" fmla="*/ 116 w 963"/>
                <a:gd name="T15" fmla="*/ 338 h 963"/>
                <a:gd name="T16" fmla="*/ 104 w 963"/>
                <a:gd name="T17" fmla="*/ 304 h 963"/>
                <a:gd name="T18" fmla="*/ 176 w 963"/>
                <a:gd name="T19" fmla="*/ 106 h 963"/>
                <a:gd name="T20" fmla="*/ 325 w 963"/>
                <a:gd name="T21" fmla="*/ 121 h 963"/>
                <a:gd name="T22" fmla="*/ 341 w 963"/>
                <a:gd name="T23" fmla="*/ 89 h 963"/>
                <a:gd name="T24" fmla="*/ 531 w 963"/>
                <a:gd name="T25" fmla="*/ 0 h 963"/>
                <a:gd name="T26" fmla="*/ 626 w 963"/>
                <a:gd name="T27" fmla="*/ 116 h 963"/>
                <a:gd name="T28" fmla="*/ 660 w 963"/>
                <a:gd name="T29" fmla="*/ 105 h 963"/>
                <a:gd name="T30" fmla="*/ 857 w 963"/>
                <a:gd name="T31" fmla="*/ 176 h 963"/>
                <a:gd name="T32" fmla="*/ 842 w 963"/>
                <a:gd name="T33" fmla="*/ 325 h 963"/>
                <a:gd name="T34" fmla="*/ 874 w 963"/>
                <a:gd name="T35" fmla="*/ 341 h 963"/>
                <a:gd name="T36" fmla="*/ 963 w 963"/>
                <a:gd name="T37" fmla="*/ 432 h 963"/>
                <a:gd name="T38" fmla="*/ 874 w 963"/>
                <a:gd name="T39" fmla="*/ 623 h 963"/>
                <a:gd name="T40" fmla="*/ 842 w 963"/>
                <a:gd name="T41" fmla="*/ 639 h 963"/>
                <a:gd name="T42" fmla="*/ 857 w 963"/>
                <a:gd name="T43" fmla="*/ 787 h 963"/>
                <a:gd name="T44" fmla="*/ 660 w 963"/>
                <a:gd name="T45" fmla="*/ 859 h 963"/>
                <a:gd name="T46" fmla="*/ 626 w 963"/>
                <a:gd name="T47" fmla="*/ 848 h 963"/>
                <a:gd name="T48" fmla="*/ 531 w 963"/>
                <a:gd name="T49" fmla="*/ 963 h 963"/>
                <a:gd name="T50" fmla="*/ 338 w 963"/>
                <a:gd name="T51" fmla="*/ 760 h 963"/>
                <a:gd name="T52" fmla="*/ 414 w 963"/>
                <a:gd name="T53" fmla="*/ 814 h 963"/>
                <a:gd name="T54" fmla="*/ 432 w 963"/>
                <a:gd name="T55" fmla="*/ 883 h 963"/>
                <a:gd name="T56" fmla="*/ 543 w 963"/>
                <a:gd name="T57" fmla="*/ 865 h 963"/>
                <a:gd name="T58" fmla="*/ 577 w 963"/>
                <a:gd name="T59" fmla="*/ 780 h 963"/>
                <a:gd name="T60" fmla="*/ 669 w 963"/>
                <a:gd name="T61" fmla="*/ 764 h 963"/>
                <a:gd name="T62" fmla="*/ 730 w 963"/>
                <a:gd name="T63" fmla="*/ 801 h 963"/>
                <a:gd name="T64" fmla="*/ 796 w 963"/>
                <a:gd name="T65" fmla="*/ 709 h 963"/>
                <a:gd name="T66" fmla="*/ 760 w 963"/>
                <a:gd name="T67" fmla="*/ 626 h 963"/>
                <a:gd name="T68" fmla="*/ 814 w 963"/>
                <a:gd name="T69" fmla="*/ 549 h 963"/>
                <a:gd name="T70" fmla="*/ 883 w 963"/>
                <a:gd name="T71" fmla="*/ 531 h 963"/>
                <a:gd name="T72" fmla="*/ 865 w 963"/>
                <a:gd name="T73" fmla="*/ 420 h 963"/>
                <a:gd name="T74" fmla="*/ 780 w 963"/>
                <a:gd name="T75" fmla="*/ 387 h 963"/>
                <a:gd name="T76" fmla="*/ 764 w 963"/>
                <a:gd name="T77" fmla="*/ 295 h 963"/>
                <a:gd name="T78" fmla="*/ 800 w 963"/>
                <a:gd name="T79" fmla="*/ 233 h 963"/>
                <a:gd name="T80" fmla="*/ 709 w 963"/>
                <a:gd name="T81" fmla="*/ 167 h 963"/>
                <a:gd name="T82" fmla="*/ 625 w 963"/>
                <a:gd name="T83" fmla="*/ 204 h 963"/>
                <a:gd name="T84" fmla="*/ 549 w 963"/>
                <a:gd name="T85" fmla="*/ 150 h 963"/>
                <a:gd name="T86" fmla="*/ 531 w 963"/>
                <a:gd name="T87" fmla="*/ 80 h 963"/>
                <a:gd name="T88" fmla="*/ 420 w 963"/>
                <a:gd name="T89" fmla="*/ 98 h 963"/>
                <a:gd name="T90" fmla="*/ 387 w 963"/>
                <a:gd name="T91" fmla="*/ 183 h 963"/>
                <a:gd name="T92" fmla="*/ 295 w 963"/>
                <a:gd name="T93" fmla="*/ 199 h 963"/>
                <a:gd name="T94" fmla="*/ 233 w 963"/>
                <a:gd name="T95" fmla="*/ 163 h 963"/>
                <a:gd name="T96" fmla="*/ 167 w 963"/>
                <a:gd name="T97" fmla="*/ 254 h 963"/>
                <a:gd name="T98" fmla="*/ 203 w 963"/>
                <a:gd name="T99" fmla="*/ 338 h 963"/>
                <a:gd name="T100" fmla="*/ 150 w 963"/>
                <a:gd name="T101" fmla="*/ 414 h 963"/>
                <a:gd name="T102" fmla="*/ 80 w 963"/>
                <a:gd name="T103" fmla="*/ 432 h 963"/>
                <a:gd name="T104" fmla="*/ 98 w 963"/>
                <a:gd name="T105" fmla="*/ 543 h 963"/>
                <a:gd name="T106" fmla="*/ 183 w 963"/>
                <a:gd name="T107" fmla="*/ 577 h 963"/>
                <a:gd name="T108" fmla="*/ 199 w 963"/>
                <a:gd name="T109" fmla="*/ 669 h 963"/>
                <a:gd name="T110" fmla="*/ 163 w 963"/>
                <a:gd name="T111" fmla="*/ 730 h 963"/>
                <a:gd name="T112" fmla="*/ 254 w 963"/>
                <a:gd name="T113" fmla="*/ 796 h 963"/>
                <a:gd name="T114" fmla="*/ 319 w 963"/>
                <a:gd name="T115" fmla="*/ 755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3" h="963">
                  <a:moveTo>
                    <a:pt x="531" y="963"/>
                  </a:moveTo>
                  <a:cubicBezTo>
                    <a:pt x="432" y="963"/>
                    <a:pt x="432" y="963"/>
                    <a:pt x="432" y="963"/>
                  </a:cubicBezTo>
                  <a:cubicBezTo>
                    <a:pt x="386" y="963"/>
                    <a:pt x="347" y="925"/>
                    <a:pt x="341" y="874"/>
                  </a:cubicBezTo>
                  <a:cubicBezTo>
                    <a:pt x="338" y="848"/>
                    <a:pt x="338" y="848"/>
                    <a:pt x="338" y="848"/>
                  </a:cubicBezTo>
                  <a:cubicBezTo>
                    <a:pt x="333" y="846"/>
                    <a:pt x="329" y="844"/>
                    <a:pt x="325" y="842"/>
                  </a:cubicBezTo>
                  <a:cubicBezTo>
                    <a:pt x="304" y="859"/>
                    <a:pt x="304" y="859"/>
                    <a:pt x="304" y="859"/>
                  </a:cubicBezTo>
                  <a:cubicBezTo>
                    <a:pt x="264" y="890"/>
                    <a:pt x="209" y="890"/>
                    <a:pt x="176" y="857"/>
                  </a:cubicBezTo>
                  <a:cubicBezTo>
                    <a:pt x="106" y="787"/>
                    <a:pt x="106" y="787"/>
                    <a:pt x="106" y="787"/>
                  </a:cubicBezTo>
                  <a:cubicBezTo>
                    <a:pt x="74" y="754"/>
                    <a:pt x="73" y="700"/>
                    <a:pt x="104" y="660"/>
                  </a:cubicBezTo>
                  <a:cubicBezTo>
                    <a:pt x="121" y="639"/>
                    <a:pt x="121" y="639"/>
                    <a:pt x="121" y="639"/>
                  </a:cubicBezTo>
                  <a:cubicBezTo>
                    <a:pt x="119" y="634"/>
                    <a:pt x="118" y="630"/>
                    <a:pt x="116" y="626"/>
                  </a:cubicBezTo>
                  <a:cubicBezTo>
                    <a:pt x="89" y="623"/>
                    <a:pt x="89" y="623"/>
                    <a:pt x="89" y="623"/>
                  </a:cubicBezTo>
                  <a:cubicBezTo>
                    <a:pt x="38" y="617"/>
                    <a:pt x="0" y="577"/>
                    <a:pt x="0" y="531"/>
                  </a:cubicBezTo>
                  <a:cubicBezTo>
                    <a:pt x="0" y="432"/>
                    <a:pt x="0" y="432"/>
                    <a:pt x="0" y="432"/>
                  </a:cubicBezTo>
                  <a:cubicBezTo>
                    <a:pt x="0" y="386"/>
                    <a:pt x="38" y="347"/>
                    <a:pt x="89" y="341"/>
                  </a:cubicBezTo>
                  <a:cubicBezTo>
                    <a:pt x="116" y="338"/>
                    <a:pt x="116" y="338"/>
                    <a:pt x="116" y="338"/>
                  </a:cubicBezTo>
                  <a:cubicBezTo>
                    <a:pt x="118" y="333"/>
                    <a:pt x="119" y="329"/>
                    <a:pt x="121" y="325"/>
                  </a:cubicBezTo>
                  <a:cubicBezTo>
                    <a:pt x="104" y="304"/>
                    <a:pt x="104" y="304"/>
                    <a:pt x="104" y="304"/>
                  </a:cubicBezTo>
                  <a:cubicBezTo>
                    <a:pt x="73" y="264"/>
                    <a:pt x="74" y="209"/>
                    <a:pt x="106" y="176"/>
                  </a:cubicBezTo>
                  <a:cubicBezTo>
                    <a:pt x="176" y="106"/>
                    <a:pt x="176" y="106"/>
                    <a:pt x="176" y="106"/>
                  </a:cubicBezTo>
                  <a:cubicBezTo>
                    <a:pt x="209" y="74"/>
                    <a:pt x="264" y="73"/>
                    <a:pt x="304" y="105"/>
                  </a:cubicBezTo>
                  <a:cubicBezTo>
                    <a:pt x="325" y="121"/>
                    <a:pt x="325" y="121"/>
                    <a:pt x="325" y="121"/>
                  </a:cubicBezTo>
                  <a:cubicBezTo>
                    <a:pt x="329" y="119"/>
                    <a:pt x="333" y="118"/>
                    <a:pt x="338" y="116"/>
                  </a:cubicBezTo>
                  <a:cubicBezTo>
                    <a:pt x="341" y="89"/>
                    <a:pt x="341" y="89"/>
                    <a:pt x="341" y="89"/>
                  </a:cubicBezTo>
                  <a:cubicBezTo>
                    <a:pt x="347" y="39"/>
                    <a:pt x="386" y="0"/>
                    <a:pt x="432" y="0"/>
                  </a:cubicBezTo>
                  <a:cubicBezTo>
                    <a:pt x="531" y="0"/>
                    <a:pt x="531" y="0"/>
                    <a:pt x="531" y="0"/>
                  </a:cubicBezTo>
                  <a:cubicBezTo>
                    <a:pt x="577" y="0"/>
                    <a:pt x="616" y="39"/>
                    <a:pt x="622" y="89"/>
                  </a:cubicBezTo>
                  <a:cubicBezTo>
                    <a:pt x="626" y="116"/>
                    <a:pt x="626" y="116"/>
                    <a:pt x="626" y="116"/>
                  </a:cubicBezTo>
                  <a:cubicBezTo>
                    <a:pt x="630" y="118"/>
                    <a:pt x="634" y="119"/>
                    <a:pt x="639" y="121"/>
                  </a:cubicBezTo>
                  <a:cubicBezTo>
                    <a:pt x="660" y="105"/>
                    <a:pt x="660" y="105"/>
                    <a:pt x="660" y="105"/>
                  </a:cubicBezTo>
                  <a:cubicBezTo>
                    <a:pt x="700" y="73"/>
                    <a:pt x="754" y="74"/>
                    <a:pt x="787" y="106"/>
                  </a:cubicBezTo>
                  <a:cubicBezTo>
                    <a:pt x="857" y="176"/>
                    <a:pt x="857" y="176"/>
                    <a:pt x="857" y="176"/>
                  </a:cubicBezTo>
                  <a:cubicBezTo>
                    <a:pt x="890" y="209"/>
                    <a:pt x="890" y="264"/>
                    <a:pt x="859" y="304"/>
                  </a:cubicBezTo>
                  <a:cubicBezTo>
                    <a:pt x="842" y="325"/>
                    <a:pt x="842" y="325"/>
                    <a:pt x="842" y="325"/>
                  </a:cubicBezTo>
                  <a:cubicBezTo>
                    <a:pt x="844" y="329"/>
                    <a:pt x="846" y="333"/>
                    <a:pt x="848" y="338"/>
                  </a:cubicBezTo>
                  <a:cubicBezTo>
                    <a:pt x="874" y="341"/>
                    <a:pt x="874" y="341"/>
                    <a:pt x="874" y="341"/>
                  </a:cubicBezTo>
                  <a:cubicBezTo>
                    <a:pt x="874" y="341"/>
                    <a:pt x="874" y="341"/>
                    <a:pt x="874" y="341"/>
                  </a:cubicBezTo>
                  <a:cubicBezTo>
                    <a:pt x="925" y="347"/>
                    <a:pt x="963" y="386"/>
                    <a:pt x="963" y="432"/>
                  </a:cubicBezTo>
                  <a:cubicBezTo>
                    <a:pt x="963" y="531"/>
                    <a:pt x="963" y="531"/>
                    <a:pt x="963" y="531"/>
                  </a:cubicBezTo>
                  <a:cubicBezTo>
                    <a:pt x="963" y="577"/>
                    <a:pt x="925" y="617"/>
                    <a:pt x="874" y="623"/>
                  </a:cubicBezTo>
                  <a:cubicBezTo>
                    <a:pt x="848" y="626"/>
                    <a:pt x="848" y="626"/>
                    <a:pt x="848" y="626"/>
                  </a:cubicBezTo>
                  <a:cubicBezTo>
                    <a:pt x="846" y="630"/>
                    <a:pt x="844" y="634"/>
                    <a:pt x="842" y="639"/>
                  </a:cubicBezTo>
                  <a:cubicBezTo>
                    <a:pt x="859" y="660"/>
                    <a:pt x="859" y="660"/>
                    <a:pt x="859" y="660"/>
                  </a:cubicBezTo>
                  <a:cubicBezTo>
                    <a:pt x="890" y="700"/>
                    <a:pt x="890" y="754"/>
                    <a:pt x="857" y="787"/>
                  </a:cubicBezTo>
                  <a:cubicBezTo>
                    <a:pt x="787" y="857"/>
                    <a:pt x="787" y="857"/>
                    <a:pt x="787" y="857"/>
                  </a:cubicBezTo>
                  <a:cubicBezTo>
                    <a:pt x="754" y="890"/>
                    <a:pt x="700" y="890"/>
                    <a:pt x="660" y="859"/>
                  </a:cubicBezTo>
                  <a:cubicBezTo>
                    <a:pt x="639" y="842"/>
                    <a:pt x="639" y="842"/>
                    <a:pt x="639" y="842"/>
                  </a:cubicBezTo>
                  <a:cubicBezTo>
                    <a:pt x="634" y="844"/>
                    <a:pt x="630" y="846"/>
                    <a:pt x="626" y="848"/>
                  </a:cubicBezTo>
                  <a:cubicBezTo>
                    <a:pt x="622" y="874"/>
                    <a:pt x="622" y="874"/>
                    <a:pt x="622" y="874"/>
                  </a:cubicBezTo>
                  <a:cubicBezTo>
                    <a:pt x="616" y="925"/>
                    <a:pt x="577" y="963"/>
                    <a:pt x="531" y="963"/>
                  </a:cubicBezTo>
                  <a:close/>
                  <a:moveTo>
                    <a:pt x="319" y="755"/>
                  </a:moveTo>
                  <a:cubicBezTo>
                    <a:pt x="326" y="755"/>
                    <a:pt x="332" y="757"/>
                    <a:pt x="338" y="760"/>
                  </a:cubicBezTo>
                  <a:cubicBezTo>
                    <a:pt x="354" y="768"/>
                    <a:pt x="370" y="775"/>
                    <a:pt x="387" y="780"/>
                  </a:cubicBezTo>
                  <a:cubicBezTo>
                    <a:pt x="402" y="785"/>
                    <a:pt x="412" y="798"/>
                    <a:pt x="414" y="814"/>
                  </a:cubicBezTo>
                  <a:cubicBezTo>
                    <a:pt x="420" y="865"/>
                    <a:pt x="420" y="865"/>
                    <a:pt x="420" y="865"/>
                  </a:cubicBezTo>
                  <a:cubicBezTo>
                    <a:pt x="422" y="876"/>
                    <a:pt x="428" y="883"/>
                    <a:pt x="432" y="883"/>
                  </a:cubicBezTo>
                  <a:cubicBezTo>
                    <a:pt x="531" y="883"/>
                    <a:pt x="531" y="883"/>
                    <a:pt x="531" y="883"/>
                  </a:cubicBezTo>
                  <a:cubicBezTo>
                    <a:pt x="535" y="883"/>
                    <a:pt x="542" y="876"/>
                    <a:pt x="543" y="865"/>
                  </a:cubicBezTo>
                  <a:cubicBezTo>
                    <a:pt x="549" y="814"/>
                    <a:pt x="549" y="814"/>
                    <a:pt x="549" y="814"/>
                  </a:cubicBezTo>
                  <a:cubicBezTo>
                    <a:pt x="551" y="798"/>
                    <a:pt x="562" y="785"/>
                    <a:pt x="577" y="780"/>
                  </a:cubicBezTo>
                  <a:cubicBezTo>
                    <a:pt x="593" y="775"/>
                    <a:pt x="610" y="768"/>
                    <a:pt x="625" y="760"/>
                  </a:cubicBezTo>
                  <a:cubicBezTo>
                    <a:pt x="639" y="753"/>
                    <a:pt x="656" y="754"/>
                    <a:pt x="669" y="764"/>
                  </a:cubicBezTo>
                  <a:cubicBezTo>
                    <a:pt x="709" y="796"/>
                    <a:pt x="709" y="796"/>
                    <a:pt x="709" y="796"/>
                  </a:cubicBezTo>
                  <a:cubicBezTo>
                    <a:pt x="718" y="803"/>
                    <a:pt x="728" y="803"/>
                    <a:pt x="730" y="801"/>
                  </a:cubicBezTo>
                  <a:cubicBezTo>
                    <a:pt x="800" y="730"/>
                    <a:pt x="800" y="730"/>
                    <a:pt x="800" y="730"/>
                  </a:cubicBezTo>
                  <a:cubicBezTo>
                    <a:pt x="803" y="728"/>
                    <a:pt x="803" y="718"/>
                    <a:pt x="796" y="709"/>
                  </a:cubicBezTo>
                  <a:cubicBezTo>
                    <a:pt x="764" y="669"/>
                    <a:pt x="764" y="669"/>
                    <a:pt x="764" y="669"/>
                  </a:cubicBezTo>
                  <a:cubicBezTo>
                    <a:pt x="754" y="656"/>
                    <a:pt x="753" y="639"/>
                    <a:pt x="760" y="626"/>
                  </a:cubicBezTo>
                  <a:cubicBezTo>
                    <a:pt x="768" y="610"/>
                    <a:pt x="775" y="594"/>
                    <a:pt x="780" y="577"/>
                  </a:cubicBezTo>
                  <a:cubicBezTo>
                    <a:pt x="785" y="562"/>
                    <a:pt x="798" y="551"/>
                    <a:pt x="814" y="549"/>
                  </a:cubicBezTo>
                  <a:cubicBezTo>
                    <a:pt x="865" y="543"/>
                    <a:pt x="865" y="543"/>
                    <a:pt x="865" y="543"/>
                  </a:cubicBezTo>
                  <a:cubicBezTo>
                    <a:pt x="876" y="542"/>
                    <a:pt x="883" y="535"/>
                    <a:pt x="883" y="531"/>
                  </a:cubicBezTo>
                  <a:cubicBezTo>
                    <a:pt x="883" y="432"/>
                    <a:pt x="883" y="432"/>
                    <a:pt x="883" y="432"/>
                  </a:cubicBezTo>
                  <a:cubicBezTo>
                    <a:pt x="883" y="428"/>
                    <a:pt x="876" y="422"/>
                    <a:pt x="865" y="420"/>
                  </a:cubicBezTo>
                  <a:cubicBezTo>
                    <a:pt x="814" y="414"/>
                    <a:pt x="814" y="414"/>
                    <a:pt x="814" y="414"/>
                  </a:cubicBezTo>
                  <a:cubicBezTo>
                    <a:pt x="798" y="412"/>
                    <a:pt x="785" y="402"/>
                    <a:pt x="780" y="387"/>
                  </a:cubicBezTo>
                  <a:cubicBezTo>
                    <a:pt x="775" y="370"/>
                    <a:pt x="768" y="354"/>
                    <a:pt x="760" y="338"/>
                  </a:cubicBezTo>
                  <a:cubicBezTo>
                    <a:pt x="753" y="324"/>
                    <a:pt x="754" y="307"/>
                    <a:pt x="764" y="295"/>
                  </a:cubicBezTo>
                  <a:cubicBezTo>
                    <a:pt x="796" y="254"/>
                    <a:pt x="796" y="254"/>
                    <a:pt x="796" y="254"/>
                  </a:cubicBezTo>
                  <a:cubicBezTo>
                    <a:pt x="803" y="245"/>
                    <a:pt x="803" y="236"/>
                    <a:pt x="800" y="233"/>
                  </a:cubicBezTo>
                  <a:cubicBezTo>
                    <a:pt x="730" y="163"/>
                    <a:pt x="730" y="163"/>
                    <a:pt x="730" y="163"/>
                  </a:cubicBezTo>
                  <a:cubicBezTo>
                    <a:pt x="728" y="160"/>
                    <a:pt x="718" y="160"/>
                    <a:pt x="709" y="167"/>
                  </a:cubicBezTo>
                  <a:cubicBezTo>
                    <a:pt x="669" y="199"/>
                    <a:pt x="669" y="199"/>
                    <a:pt x="669" y="199"/>
                  </a:cubicBezTo>
                  <a:cubicBezTo>
                    <a:pt x="656" y="209"/>
                    <a:pt x="639" y="211"/>
                    <a:pt x="625" y="204"/>
                  </a:cubicBezTo>
                  <a:cubicBezTo>
                    <a:pt x="610" y="195"/>
                    <a:pt x="593" y="189"/>
                    <a:pt x="577" y="183"/>
                  </a:cubicBezTo>
                  <a:cubicBezTo>
                    <a:pt x="562" y="179"/>
                    <a:pt x="551" y="165"/>
                    <a:pt x="549" y="150"/>
                  </a:cubicBezTo>
                  <a:cubicBezTo>
                    <a:pt x="543" y="98"/>
                    <a:pt x="543" y="98"/>
                    <a:pt x="543" y="98"/>
                  </a:cubicBezTo>
                  <a:cubicBezTo>
                    <a:pt x="542" y="87"/>
                    <a:pt x="535" y="80"/>
                    <a:pt x="531" y="80"/>
                  </a:cubicBezTo>
                  <a:cubicBezTo>
                    <a:pt x="432" y="80"/>
                    <a:pt x="432" y="80"/>
                    <a:pt x="432" y="80"/>
                  </a:cubicBezTo>
                  <a:cubicBezTo>
                    <a:pt x="428" y="80"/>
                    <a:pt x="422" y="87"/>
                    <a:pt x="420" y="98"/>
                  </a:cubicBezTo>
                  <a:cubicBezTo>
                    <a:pt x="414" y="150"/>
                    <a:pt x="414" y="150"/>
                    <a:pt x="414" y="150"/>
                  </a:cubicBezTo>
                  <a:cubicBezTo>
                    <a:pt x="412" y="165"/>
                    <a:pt x="402" y="179"/>
                    <a:pt x="387" y="183"/>
                  </a:cubicBezTo>
                  <a:cubicBezTo>
                    <a:pt x="370" y="189"/>
                    <a:pt x="354" y="195"/>
                    <a:pt x="338" y="204"/>
                  </a:cubicBezTo>
                  <a:cubicBezTo>
                    <a:pt x="324" y="211"/>
                    <a:pt x="307" y="209"/>
                    <a:pt x="295" y="199"/>
                  </a:cubicBezTo>
                  <a:cubicBezTo>
                    <a:pt x="254" y="167"/>
                    <a:pt x="254" y="167"/>
                    <a:pt x="254" y="167"/>
                  </a:cubicBezTo>
                  <a:cubicBezTo>
                    <a:pt x="245" y="160"/>
                    <a:pt x="236" y="160"/>
                    <a:pt x="233" y="163"/>
                  </a:cubicBezTo>
                  <a:cubicBezTo>
                    <a:pt x="163" y="233"/>
                    <a:pt x="163" y="233"/>
                    <a:pt x="163" y="233"/>
                  </a:cubicBezTo>
                  <a:cubicBezTo>
                    <a:pt x="160" y="236"/>
                    <a:pt x="160" y="245"/>
                    <a:pt x="167" y="254"/>
                  </a:cubicBezTo>
                  <a:cubicBezTo>
                    <a:pt x="199" y="295"/>
                    <a:pt x="199" y="295"/>
                    <a:pt x="199" y="295"/>
                  </a:cubicBezTo>
                  <a:cubicBezTo>
                    <a:pt x="209" y="307"/>
                    <a:pt x="211" y="324"/>
                    <a:pt x="203" y="338"/>
                  </a:cubicBezTo>
                  <a:cubicBezTo>
                    <a:pt x="195" y="354"/>
                    <a:pt x="189" y="370"/>
                    <a:pt x="183" y="387"/>
                  </a:cubicBezTo>
                  <a:cubicBezTo>
                    <a:pt x="179" y="402"/>
                    <a:pt x="165" y="412"/>
                    <a:pt x="150" y="414"/>
                  </a:cubicBezTo>
                  <a:cubicBezTo>
                    <a:pt x="98" y="420"/>
                    <a:pt x="98" y="420"/>
                    <a:pt x="98" y="420"/>
                  </a:cubicBezTo>
                  <a:cubicBezTo>
                    <a:pt x="87" y="422"/>
                    <a:pt x="80" y="428"/>
                    <a:pt x="80" y="432"/>
                  </a:cubicBezTo>
                  <a:cubicBezTo>
                    <a:pt x="80" y="531"/>
                    <a:pt x="80" y="531"/>
                    <a:pt x="80" y="531"/>
                  </a:cubicBezTo>
                  <a:cubicBezTo>
                    <a:pt x="80" y="535"/>
                    <a:pt x="87" y="542"/>
                    <a:pt x="98" y="543"/>
                  </a:cubicBezTo>
                  <a:cubicBezTo>
                    <a:pt x="150" y="549"/>
                    <a:pt x="150" y="549"/>
                    <a:pt x="150" y="549"/>
                  </a:cubicBezTo>
                  <a:cubicBezTo>
                    <a:pt x="165" y="551"/>
                    <a:pt x="179" y="562"/>
                    <a:pt x="183" y="577"/>
                  </a:cubicBezTo>
                  <a:cubicBezTo>
                    <a:pt x="189" y="594"/>
                    <a:pt x="195" y="610"/>
                    <a:pt x="203" y="626"/>
                  </a:cubicBezTo>
                  <a:cubicBezTo>
                    <a:pt x="211" y="639"/>
                    <a:pt x="209" y="656"/>
                    <a:pt x="199" y="669"/>
                  </a:cubicBezTo>
                  <a:cubicBezTo>
                    <a:pt x="167" y="709"/>
                    <a:pt x="167" y="709"/>
                    <a:pt x="167" y="709"/>
                  </a:cubicBezTo>
                  <a:cubicBezTo>
                    <a:pt x="160" y="718"/>
                    <a:pt x="160" y="728"/>
                    <a:pt x="163" y="730"/>
                  </a:cubicBezTo>
                  <a:cubicBezTo>
                    <a:pt x="233" y="801"/>
                    <a:pt x="233" y="801"/>
                    <a:pt x="233" y="801"/>
                  </a:cubicBezTo>
                  <a:cubicBezTo>
                    <a:pt x="236" y="803"/>
                    <a:pt x="245" y="803"/>
                    <a:pt x="254" y="796"/>
                  </a:cubicBezTo>
                  <a:cubicBezTo>
                    <a:pt x="295" y="764"/>
                    <a:pt x="295" y="764"/>
                    <a:pt x="295" y="764"/>
                  </a:cubicBezTo>
                  <a:cubicBezTo>
                    <a:pt x="302" y="758"/>
                    <a:pt x="311" y="755"/>
                    <a:pt x="319" y="7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7">
              <a:extLst>
                <a:ext uri="{FF2B5EF4-FFF2-40B4-BE49-F238E27FC236}">
                  <a16:creationId xmlns:a16="http://schemas.microsoft.com/office/drawing/2014/main" id="{67D338BB-AFA1-41E3-8FBD-E047AC9FDFFD}"/>
                </a:ext>
              </a:extLst>
            </p:cNvPr>
            <p:cNvSpPr>
              <a:spLocks noEditPoints="1"/>
            </p:cNvSpPr>
            <p:nvPr/>
          </p:nvSpPr>
          <p:spPr bwMode="auto">
            <a:xfrm>
              <a:off x="2548" y="1490"/>
              <a:ext cx="492" cy="491"/>
            </a:xfrm>
            <a:custGeom>
              <a:avLst/>
              <a:gdLst>
                <a:gd name="T0" fmla="*/ 203 w 405"/>
                <a:gd name="T1" fmla="*/ 405 h 405"/>
                <a:gd name="T2" fmla="*/ 0 w 405"/>
                <a:gd name="T3" fmla="*/ 203 h 405"/>
                <a:gd name="T4" fmla="*/ 203 w 405"/>
                <a:gd name="T5" fmla="*/ 0 h 405"/>
                <a:gd name="T6" fmla="*/ 405 w 405"/>
                <a:gd name="T7" fmla="*/ 203 h 405"/>
                <a:gd name="T8" fmla="*/ 203 w 405"/>
                <a:gd name="T9" fmla="*/ 405 h 405"/>
                <a:gd name="T10" fmla="*/ 203 w 405"/>
                <a:gd name="T11" fmla="*/ 80 h 405"/>
                <a:gd name="T12" fmla="*/ 80 w 405"/>
                <a:gd name="T13" fmla="*/ 203 h 405"/>
                <a:gd name="T14" fmla="*/ 203 w 405"/>
                <a:gd name="T15" fmla="*/ 325 h 405"/>
                <a:gd name="T16" fmla="*/ 325 w 405"/>
                <a:gd name="T17" fmla="*/ 203 h 405"/>
                <a:gd name="T18" fmla="*/ 203 w 405"/>
                <a:gd name="T19" fmla="*/ 8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405">
                  <a:moveTo>
                    <a:pt x="203" y="405"/>
                  </a:moveTo>
                  <a:cubicBezTo>
                    <a:pt x="91" y="405"/>
                    <a:pt x="0" y="314"/>
                    <a:pt x="0" y="203"/>
                  </a:cubicBezTo>
                  <a:cubicBezTo>
                    <a:pt x="0" y="91"/>
                    <a:pt x="91" y="0"/>
                    <a:pt x="203" y="0"/>
                  </a:cubicBezTo>
                  <a:cubicBezTo>
                    <a:pt x="314" y="0"/>
                    <a:pt x="405" y="91"/>
                    <a:pt x="405" y="203"/>
                  </a:cubicBezTo>
                  <a:cubicBezTo>
                    <a:pt x="405" y="314"/>
                    <a:pt x="314" y="405"/>
                    <a:pt x="203" y="405"/>
                  </a:cubicBezTo>
                  <a:close/>
                  <a:moveTo>
                    <a:pt x="203" y="80"/>
                  </a:moveTo>
                  <a:cubicBezTo>
                    <a:pt x="135" y="80"/>
                    <a:pt x="80" y="135"/>
                    <a:pt x="80" y="203"/>
                  </a:cubicBezTo>
                  <a:cubicBezTo>
                    <a:pt x="80" y="270"/>
                    <a:pt x="135" y="325"/>
                    <a:pt x="203" y="325"/>
                  </a:cubicBezTo>
                  <a:cubicBezTo>
                    <a:pt x="270" y="325"/>
                    <a:pt x="325" y="270"/>
                    <a:pt x="325" y="203"/>
                  </a:cubicBezTo>
                  <a:cubicBezTo>
                    <a:pt x="325" y="135"/>
                    <a:pt x="270" y="80"/>
                    <a:pt x="203"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Oval 8">
              <a:extLst>
                <a:ext uri="{FF2B5EF4-FFF2-40B4-BE49-F238E27FC236}">
                  <a16:creationId xmlns:a16="http://schemas.microsoft.com/office/drawing/2014/main" id="{E8112484-498D-4D97-BAA1-60B263FD835C}"/>
                </a:ext>
              </a:extLst>
            </p:cNvPr>
            <p:cNvSpPr>
              <a:spLocks noChangeArrowheads="1"/>
            </p:cNvSpPr>
            <p:nvPr/>
          </p:nvSpPr>
          <p:spPr bwMode="auto">
            <a:xfrm>
              <a:off x="2138" y="2895"/>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32" name="Group 11">
            <a:extLst>
              <a:ext uri="{FF2B5EF4-FFF2-40B4-BE49-F238E27FC236}">
                <a16:creationId xmlns:a16="http://schemas.microsoft.com/office/drawing/2014/main" id="{7B605651-C5FA-4095-9379-19690BF642CD}"/>
              </a:ext>
            </a:extLst>
          </p:cNvPr>
          <p:cNvGrpSpPr>
            <a:grpSpLocks noChangeAspect="1"/>
          </p:cNvGrpSpPr>
          <p:nvPr userDrawn="1"/>
        </p:nvGrpSpPr>
        <p:grpSpPr bwMode="auto">
          <a:xfrm>
            <a:off x="904957" y="3811147"/>
            <a:ext cx="633488" cy="474352"/>
            <a:chOff x="1636" y="919"/>
            <a:chExt cx="2487" cy="2483"/>
          </a:xfrm>
          <a:solidFill>
            <a:schemeClr val="accent1"/>
          </a:solidFill>
        </p:grpSpPr>
        <p:sp>
          <p:nvSpPr>
            <p:cNvPr id="33" name="Freeform 12">
              <a:extLst>
                <a:ext uri="{FF2B5EF4-FFF2-40B4-BE49-F238E27FC236}">
                  <a16:creationId xmlns:a16="http://schemas.microsoft.com/office/drawing/2014/main" id="{6578F9B8-C955-431C-8E0A-EEB58834A890}"/>
                </a:ext>
              </a:extLst>
            </p:cNvPr>
            <p:cNvSpPr>
              <a:spLocks noEditPoints="1"/>
            </p:cNvSpPr>
            <p:nvPr/>
          </p:nvSpPr>
          <p:spPr bwMode="auto">
            <a:xfrm>
              <a:off x="1636" y="919"/>
              <a:ext cx="2487" cy="2483"/>
            </a:xfrm>
            <a:custGeom>
              <a:avLst/>
              <a:gdLst>
                <a:gd name="T0" fmla="*/ 1280 w 2048"/>
                <a:gd name="T1" fmla="*/ 0 h 2048"/>
                <a:gd name="T2" fmla="*/ 512 w 2048"/>
                <a:gd name="T3" fmla="*/ 768 h 2048"/>
                <a:gd name="T4" fmla="*/ 559 w 2048"/>
                <a:gd name="T5" fmla="*/ 1338 h 2048"/>
                <a:gd name="T6" fmla="*/ 514 w 2048"/>
                <a:gd name="T7" fmla="*/ 1310 h 2048"/>
                <a:gd name="T8" fmla="*/ 50 w 2048"/>
                <a:gd name="T9" fmla="*/ 1757 h 2048"/>
                <a:gd name="T10" fmla="*/ 50 w 2048"/>
                <a:gd name="T11" fmla="*/ 1998 h 2048"/>
                <a:gd name="T12" fmla="*/ 291 w 2048"/>
                <a:gd name="T13" fmla="*/ 1998 h 2048"/>
                <a:gd name="T14" fmla="*/ 738 w 2048"/>
                <a:gd name="T15" fmla="*/ 1534 h 2048"/>
                <a:gd name="T16" fmla="*/ 710 w 2048"/>
                <a:gd name="T17" fmla="*/ 1489 h 2048"/>
                <a:gd name="T18" fmla="*/ 1280 w 2048"/>
                <a:gd name="T19" fmla="*/ 1536 h 2048"/>
                <a:gd name="T20" fmla="*/ 2048 w 2048"/>
                <a:gd name="T21" fmla="*/ 768 h 2048"/>
                <a:gd name="T22" fmla="*/ 1699 w 2048"/>
                <a:gd name="T23" fmla="*/ 522 h 2048"/>
                <a:gd name="T24" fmla="*/ 1439 w 2048"/>
                <a:gd name="T25" fmla="*/ 673 h 2048"/>
                <a:gd name="T26" fmla="*/ 1552 w 2048"/>
                <a:gd name="T27" fmla="*/ 266 h 2048"/>
                <a:gd name="T28" fmla="*/ 1657 w 2048"/>
                <a:gd name="T29" fmla="*/ 202 h 2048"/>
                <a:gd name="T30" fmla="*/ 231 w 2048"/>
                <a:gd name="T31" fmla="*/ 1938 h 2048"/>
                <a:gd name="T32" fmla="*/ 110 w 2048"/>
                <a:gd name="T33" fmla="*/ 1938 h 2048"/>
                <a:gd name="T34" fmla="*/ 110 w 2048"/>
                <a:gd name="T35" fmla="*/ 1817 h 2048"/>
                <a:gd name="T36" fmla="*/ 635 w 2048"/>
                <a:gd name="T37" fmla="*/ 1534 h 2048"/>
                <a:gd name="T38" fmla="*/ 650 w 2048"/>
                <a:gd name="T39" fmla="*/ 1428 h 2048"/>
                <a:gd name="T40" fmla="*/ 722 w 2048"/>
                <a:gd name="T41" fmla="*/ 1296 h 2048"/>
                <a:gd name="T42" fmla="*/ 752 w 2048"/>
                <a:gd name="T43" fmla="*/ 1326 h 2048"/>
                <a:gd name="T44" fmla="*/ 1022 w 2048"/>
                <a:gd name="T45" fmla="*/ 1357 h 2048"/>
                <a:gd name="T46" fmla="*/ 1159 w 2048"/>
                <a:gd name="T47" fmla="*/ 1350 h 2048"/>
                <a:gd name="T48" fmla="*/ 1096 w 2048"/>
                <a:gd name="T49" fmla="*/ 1423 h 2048"/>
                <a:gd name="T50" fmla="*/ 1022 w 2048"/>
                <a:gd name="T51" fmla="*/ 1357 h 2048"/>
                <a:gd name="T52" fmla="*/ 1280 w 2048"/>
                <a:gd name="T53" fmla="*/ 1451 h 2048"/>
                <a:gd name="T54" fmla="*/ 1244 w 2048"/>
                <a:gd name="T55" fmla="*/ 1356 h 2048"/>
                <a:gd name="T56" fmla="*/ 1183 w 2048"/>
                <a:gd name="T57" fmla="*/ 1226 h 2048"/>
                <a:gd name="T58" fmla="*/ 928 w 2048"/>
                <a:gd name="T59" fmla="*/ 1307 h 2048"/>
                <a:gd name="T60" fmla="*/ 928 w 2048"/>
                <a:gd name="T61" fmla="*/ 1353 h 2048"/>
                <a:gd name="T62" fmla="*/ 597 w 2048"/>
                <a:gd name="T63" fmla="*/ 768 h 2048"/>
                <a:gd name="T64" fmla="*/ 1280 w 2048"/>
                <a:gd name="T65" fmla="*/ 85 h 2048"/>
                <a:gd name="T66" fmla="*/ 1485 w 2048"/>
                <a:gd name="T67" fmla="*/ 213 h 2048"/>
                <a:gd name="T68" fmla="*/ 1357 w 2048"/>
                <a:gd name="T69" fmla="*/ 713 h 2048"/>
                <a:gd name="T70" fmla="*/ 1617 w 2048"/>
                <a:gd name="T71" fmla="*/ 809 h 2048"/>
                <a:gd name="T72" fmla="*/ 1662 w 2048"/>
                <a:gd name="T73" fmla="*/ 794 h 2048"/>
                <a:gd name="T74" fmla="*/ 1804 w 2048"/>
                <a:gd name="T75" fmla="*/ 331 h 2048"/>
                <a:gd name="T76" fmla="*/ 1763 w 2048"/>
                <a:gd name="T77" fmla="*/ 1251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48" h="2048">
                  <a:moveTo>
                    <a:pt x="1823" y="225"/>
                  </a:moveTo>
                  <a:cubicBezTo>
                    <a:pt x="1678" y="80"/>
                    <a:pt x="1485" y="0"/>
                    <a:pt x="1280" y="0"/>
                  </a:cubicBezTo>
                  <a:cubicBezTo>
                    <a:pt x="1075" y="0"/>
                    <a:pt x="882" y="80"/>
                    <a:pt x="737" y="225"/>
                  </a:cubicBezTo>
                  <a:cubicBezTo>
                    <a:pt x="592" y="370"/>
                    <a:pt x="512" y="563"/>
                    <a:pt x="512" y="768"/>
                  </a:cubicBezTo>
                  <a:cubicBezTo>
                    <a:pt x="512" y="937"/>
                    <a:pt x="566" y="1098"/>
                    <a:pt x="667" y="1230"/>
                  </a:cubicBezTo>
                  <a:cubicBezTo>
                    <a:pt x="559" y="1338"/>
                    <a:pt x="559" y="1338"/>
                    <a:pt x="559" y="1338"/>
                  </a:cubicBezTo>
                  <a:cubicBezTo>
                    <a:pt x="544" y="1323"/>
                    <a:pt x="544" y="1323"/>
                    <a:pt x="544" y="1323"/>
                  </a:cubicBezTo>
                  <a:cubicBezTo>
                    <a:pt x="536" y="1315"/>
                    <a:pt x="525" y="1310"/>
                    <a:pt x="514" y="1310"/>
                  </a:cubicBezTo>
                  <a:cubicBezTo>
                    <a:pt x="503" y="1310"/>
                    <a:pt x="492" y="1315"/>
                    <a:pt x="484" y="1323"/>
                  </a:cubicBezTo>
                  <a:cubicBezTo>
                    <a:pt x="50" y="1757"/>
                    <a:pt x="50" y="1757"/>
                    <a:pt x="50" y="1757"/>
                  </a:cubicBezTo>
                  <a:cubicBezTo>
                    <a:pt x="18" y="1789"/>
                    <a:pt x="0" y="1832"/>
                    <a:pt x="0" y="1877"/>
                  </a:cubicBezTo>
                  <a:cubicBezTo>
                    <a:pt x="0" y="1923"/>
                    <a:pt x="18" y="1966"/>
                    <a:pt x="50" y="1998"/>
                  </a:cubicBezTo>
                  <a:cubicBezTo>
                    <a:pt x="82" y="2030"/>
                    <a:pt x="125" y="2048"/>
                    <a:pt x="171" y="2048"/>
                  </a:cubicBezTo>
                  <a:cubicBezTo>
                    <a:pt x="216" y="2048"/>
                    <a:pt x="259" y="2030"/>
                    <a:pt x="291" y="1998"/>
                  </a:cubicBezTo>
                  <a:cubicBezTo>
                    <a:pt x="725" y="1564"/>
                    <a:pt x="725" y="1564"/>
                    <a:pt x="725" y="1564"/>
                  </a:cubicBezTo>
                  <a:cubicBezTo>
                    <a:pt x="733" y="1556"/>
                    <a:pt x="738" y="1545"/>
                    <a:pt x="738" y="1534"/>
                  </a:cubicBezTo>
                  <a:cubicBezTo>
                    <a:pt x="738" y="1523"/>
                    <a:pt x="733" y="1512"/>
                    <a:pt x="725" y="1504"/>
                  </a:cubicBezTo>
                  <a:cubicBezTo>
                    <a:pt x="710" y="1489"/>
                    <a:pt x="710" y="1489"/>
                    <a:pt x="710" y="1489"/>
                  </a:cubicBezTo>
                  <a:cubicBezTo>
                    <a:pt x="817" y="1381"/>
                    <a:pt x="817" y="1381"/>
                    <a:pt x="817" y="1381"/>
                  </a:cubicBezTo>
                  <a:cubicBezTo>
                    <a:pt x="950" y="1482"/>
                    <a:pt x="1111" y="1536"/>
                    <a:pt x="1280" y="1536"/>
                  </a:cubicBezTo>
                  <a:cubicBezTo>
                    <a:pt x="1485" y="1536"/>
                    <a:pt x="1678" y="1456"/>
                    <a:pt x="1823" y="1311"/>
                  </a:cubicBezTo>
                  <a:cubicBezTo>
                    <a:pt x="1968" y="1166"/>
                    <a:pt x="2048" y="973"/>
                    <a:pt x="2048" y="768"/>
                  </a:cubicBezTo>
                  <a:cubicBezTo>
                    <a:pt x="2048" y="563"/>
                    <a:pt x="1968" y="370"/>
                    <a:pt x="1823" y="225"/>
                  </a:cubicBezTo>
                  <a:close/>
                  <a:moveTo>
                    <a:pt x="1699" y="522"/>
                  </a:moveTo>
                  <a:cubicBezTo>
                    <a:pt x="1681" y="587"/>
                    <a:pt x="1645" y="667"/>
                    <a:pt x="1611" y="719"/>
                  </a:cubicBezTo>
                  <a:cubicBezTo>
                    <a:pt x="1439" y="673"/>
                    <a:pt x="1439" y="673"/>
                    <a:pt x="1439" y="673"/>
                  </a:cubicBezTo>
                  <a:cubicBezTo>
                    <a:pt x="1435" y="610"/>
                    <a:pt x="1444" y="524"/>
                    <a:pt x="1461" y="458"/>
                  </a:cubicBezTo>
                  <a:cubicBezTo>
                    <a:pt x="1481" y="383"/>
                    <a:pt x="1514" y="315"/>
                    <a:pt x="1552" y="266"/>
                  </a:cubicBezTo>
                  <a:cubicBezTo>
                    <a:pt x="1585" y="225"/>
                    <a:pt x="1620" y="200"/>
                    <a:pt x="1647" y="200"/>
                  </a:cubicBezTo>
                  <a:cubicBezTo>
                    <a:pt x="1650" y="200"/>
                    <a:pt x="1654" y="201"/>
                    <a:pt x="1657" y="202"/>
                  </a:cubicBezTo>
                  <a:cubicBezTo>
                    <a:pt x="1707" y="215"/>
                    <a:pt x="1747" y="343"/>
                    <a:pt x="1699" y="522"/>
                  </a:cubicBezTo>
                  <a:close/>
                  <a:moveTo>
                    <a:pt x="231" y="1938"/>
                  </a:moveTo>
                  <a:cubicBezTo>
                    <a:pt x="215" y="1954"/>
                    <a:pt x="193" y="1963"/>
                    <a:pt x="171" y="1963"/>
                  </a:cubicBezTo>
                  <a:cubicBezTo>
                    <a:pt x="148" y="1963"/>
                    <a:pt x="126" y="1954"/>
                    <a:pt x="110" y="1938"/>
                  </a:cubicBezTo>
                  <a:cubicBezTo>
                    <a:pt x="94" y="1922"/>
                    <a:pt x="85" y="1900"/>
                    <a:pt x="85" y="1877"/>
                  </a:cubicBezTo>
                  <a:cubicBezTo>
                    <a:pt x="85" y="1854"/>
                    <a:pt x="94" y="1833"/>
                    <a:pt x="110" y="1817"/>
                  </a:cubicBezTo>
                  <a:cubicBezTo>
                    <a:pt x="514" y="1413"/>
                    <a:pt x="514" y="1413"/>
                    <a:pt x="514" y="1413"/>
                  </a:cubicBezTo>
                  <a:cubicBezTo>
                    <a:pt x="635" y="1534"/>
                    <a:pt x="635" y="1534"/>
                    <a:pt x="635" y="1534"/>
                  </a:cubicBezTo>
                  <a:lnTo>
                    <a:pt x="231" y="1938"/>
                  </a:lnTo>
                  <a:close/>
                  <a:moveTo>
                    <a:pt x="650" y="1428"/>
                  </a:moveTo>
                  <a:cubicBezTo>
                    <a:pt x="619" y="1398"/>
                    <a:pt x="619" y="1398"/>
                    <a:pt x="619" y="1398"/>
                  </a:cubicBezTo>
                  <a:cubicBezTo>
                    <a:pt x="722" y="1296"/>
                    <a:pt x="722" y="1296"/>
                    <a:pt x="722" y="1296"/>
                  </a:cubicBezTo>
                  <a:cubicBezTo>
                    <a:pt x="727" y="1301"/>
                    <a:pt x="732" y="1306"/>
                    <a:pt x="737" y="1311"/>
                  </a:cubicBezTo>
                  <a:cubicBezTo>
                    <a:pt x="742" y="1316"/>
                    <a:pt x="747" y="1321"/>
                    <a:pt x="752" y="1326"/>
                  </a:cubicBezTo>
                  <a:lnTo>
                    <a:pt x="650" y="1428"/>
                  </a:lnTo>
                  <a:close/>
                  <a:moveTo>
                    <a:pt x="1022" y="1357"/>
                  </a:moveTo>
                  <a:cubicBezTo>
                    <a:pt x="1159" y="1321"/>
                    <a:pt x="1159" y="1321"/>
                    <a:pt x="1159" y="1321"/>
                  </a:cubicBezTo>
                  <a:cubicBezTo>
                    <a:pt x="1159" y="1330"/>
                    <a:pt x="1160" y="1340"/>
                    <a:pt x="1159" y="1350"/>
                  </a:cubicBezTo>
                  <a:cubicBezTo>
                    <a:pt x="1154" y="1410"/>
                    <a:pt x="1124" y="1418"/>
                    <a:pt x="1112" y="1421"/>
                  </a:cubicBezTo>
                  <a:cubicBezTo>
                    <a:pt x="1107" y="1422"/>
                    <a:pt x="1101" y="1423"/>
                    <a:pt x="1096" y="1423"/>
                  </a:cubicBezTo>
                  <a:cubicBezTo>
                    <a:pt x="1096" y="1423"/>
                    <a:pt x="1096" y="1423"/>
                    <a:pt x="1096" y="1423"/>
                  </a:cubicBezTo>
                  <a:cubicBezTo>
                    <a:pt x="1063" y="1423"/>
                    <a:pt x="1038" y="1389"/>
                    <a:pt x="1022" y="1357"/>
                  </a:cubicBezTo>
                  <a:close/>
                  <a:moveTo>
                    <a:pt x="1763" y="1251"/>
                  </a:moveTo>
                  <a:cubicBezTo>
                    <a:pt x="1634" y="1380"/>
                    <a:pt x="1462" y="1451"/>
                    <a:pt x="1280" y="1451"/>
                  </a:cubicBezTo>
                  <a:cubicBezTo>
                    <a:pt x="1258" y="1451"/>
                    <a:pt x="1236" y="1450"/>
                    <a:pt x="1215" y="1448"/>
                  </a:cubicBezTo>
                  <a:cubicBezTo>
                    <a:pt x="1231" y="1423"/>
                    <a:pt x="1241" y="1393"/>
                    <a:pt x="1244" y="1356"/>
                  </a:cubicBezTo>
                  <a:cubicBezTo>
                    <a:pt x="1248" y="1305"/>
                    <a:pt x="1235" y="1258"/>
                    <a:pt x="1235" y="1256"/>
                  </a:cubicBezTo>
                  <a:cubicBezTo>
                    <a:pt x="1229" y="1233"/>
                    <a:pt x="1205" y="1220"/>
                    <a:pt x="1183" y="1226"/>
                  </a:cubicBezTo>
                  <a:cubicBezTo>
                    <a:pt x="954" y="1287"/>
                    <a:pt x="954" y="1287"/>
                    <a:pt x="954" y="1287"/>
                  </a:cubicBezTo>
                  <a:cubicBezTo>
                    <a:pt x="943" y="1290"/>
                    <a:pt x="934" y="1297"/>
                    <a:pt x="928" y="1307"/>
                  </a:cubicBezTo>
                  <a:cubicBezTo>
                    <a:pt x="922" y="1317"/>
                    <a:pt x="921" y="1328"/>
                    <a:pt x="924" y="1339"/>
                  </a:cubicBezTo>
                  <a:cubicBezTo>
                    <a:pt x="924" y="1340"/>
                    <a:pt x="925" y="1345"/>
                    <a:pt x="928" y="1353"/>
                  </a:cubicBezTo>
                  <a:cubicBezTo>
                    <a:pt x="881" y="1325"/>
                    <a:pt x="837" y="1291"/>
                    <a:pt x="797" y="1251"/>
                  </a:cubicBezTo>
                  <a:cubicBezTo>
                    <a:pt x="668" y="1122"/>
                    <a:pt x="597" y="950"/>
                    <a:pt x="597" y="768"/>
                  </a:cubicBezTo>
                  <a:cubicBezTo>
                    <a:pt x="597" y="586"/>
                    <a:pt x="668" y="414"/>
                    <a:pt x="797" y="285"/>
                  </a:cubicBezTo>
                  <a:cubicBezTo>
                    <a:pt x="926" y="156"/>
                    <a:pt x="1098" y="85"/>
                    <a:pt x="1280" y="85"/>
                  </a:cubicBezTo>
                  <a:cubicBezTo>
                    <a:pt x="1377" y="85"/>
                    <a:pt x="1472" y="106"/>
                    <a:pt x="1558" y="144"/>
                  </a:cubicBezTo>
                  <a:cubicBezTo>
                    <a:pt x="1533" y="160"/>
                    <a:pt x="1508" y="184"/>
                    <a:pt x="1485" y="213"/>
                  </a:cubicBezTo>
                  <a:cubicBezTo>
                    <a:pt x="1440" y="271"/>
                    <a:pt x="1402" y="350"/>
                    <a:pt x="1379" y="436"/>
                  </a:cubicBezTo>
                  <a:cubicBezTo>
                    <a:pt x="1355" y="523"/>
                    <a:pt x="1346" y="640"/>
                    <a:pt x="1357" y="713"/>
                  </a:cubicBezTo>
                  <a:cubicBezTo>
                    <a:pt x="1360" y="729"/>
                    <a:pt x="1372" y="743"/>
                    <a:pt x="1389" y="748"/>
                  </a:cubicBezTo>
                  <a:cubicBezTo>
                    <a:pt x="1617" y="809"/>
                    <a:pt x="1617" y="809"/>
                    <a:pt x="1617" y="809"/>
                  </a:cubicBezTo>
                  <a:cubicBezTo>
                    <a:pt x="1621" y="810"/>
                    <a:pt x="1625" y="810"/>
                    <a:pt x="1628" y="810"/>
                  </a:cubicBezTo>
                  <a:cubicBezTo>
                    <a:pt x="1641" y="810"/>
                    <a:pt x="1653" y="805"/>
                    <a:pt x="1662" y="794"/>
                  </a:cubicBezTo>
                  <a:cubicBezTo>
                    <a:pt x="1708" y="736"/>
                    <a:pt x="1758" y="631"/>
                    <a:pt x="1781" y="544"/>
                  </a:cubicBezTo>
                  <a:cubicBezTo>
                    <a:pt x="1801" y="470"/>
                    <a:pt x="1809" y="396"/>
                    <a:pt x="1804" y="331"/>
                  </a:cubicBezTo>
                  <a:cubicBezTo>
                    <a:pt x="1907" y="453"/>
                    <a:pt x="1963" y="606"/>
                    <a:pt x="1963" y="768"/>
                  </a:cubicBezTo>
                  <a:cubicBezTo>
                    <a:pt x="1963" y="950"/>
                    <a:pt x="1892" y="1122"/>
                    <a:pt x="1763" y="1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4" name="Freeform 13">
              <a:extLst>
                <a:ext uri="{FF2B5EF4-FFF2-40B4-BE49-F238E27FC236}">
                  <a16:creationId xmlns:a16="http://schemas.microsoft.com/office/drawing/2014/main" id="{CDD758A0-556F-49D1-BD31-850B49BE733D}"/>
                </a:ext>
              </a:extLst>
            </p:cNvPr>
            <p:cNvSpPr>
              <a:spLocks noEditPoints="1"/>
            </p:cNvSpPr>
            <p:nvPr/>
          </p:nvSpPr>
          <p:spPr bwMode="auto">
            <a:xfrm>
              <a:off x="2544" y="1588"/>
              <a:ext cx="566" cy="843"/>
            </a:xfrm>
            <a:custGeom>
              <a:avLst/>
              <a:gdLst>
                <a:gd name="T0" fmla="*/ 327 w 466"/>
                <a:gd name="T1" fmla="*/ 98 h 695"/>
                <a:gd name="T2" fmla="*/ 165 w 466"/>
                <a:gd name="T3" fmla="*/ 0 h 695"/>
                <a:gd name="T4" fmla="*/ 133 w 466"/>
                <a:gd name="T5" fmla="*/ 4 h 695"/>
                <a:gd name="T6" fmla="*/ 15 w 466"/>
                <a:gd name="T7" fmla="*/ 164 h 695"/>
                <a:gd name="T8" fmla="*/ 31 w 466"/>
                <a:gd name="T9" fmla="*/ 429 h 695"/>
                <a:gd name="T10" fmla="*/ 151 w 466"/>
                <a:gd name="T11" fmla="*/ 679 h 695"/>
                <a:gd name="T12" fmla="*/ 184 w 466"/>
                <a:gd name="T13" fmla="*/ 695 h 695"/>
                <a:gd name="T14" fmla="*/ 195 w 466"/>
                <a:gd name="T15" fmla="*/ 694 h 695"/>
                <a:gd name="T16" fmla="*/ 424 w 466"/>
                <a:gd name="T17" fmla="*/ 633 h 695"/>
                <a:gd name="T18" fmla="*/ 455 w 466"/>
                <a:gd name="T19" fmla="*/ 598 h 695"/>
                <a:gd name="T20" fmla="*/ 433 w 466"/>
                <a:gd name="T21" fmla="*/ 321 h 695"/>
                <a:gd name="T22" fmla="*/ 327 w 466"/>
                <a:gd name="T23" fmla="*/ 98 h 695"/>
                <a:gd name="T24" fmla="*/ 373 w 466"/>
                <a:gd name="T25" fmla="*/ 558 h 695"/>
                <a:gd name="T26" fmla="*/ 201 w 466"/>
                <a:gd name="T27" fmla="*/ 604 h 695"/>
                <a:gd name="T28" fmla="*/ 113 w 466"/>
                <a:gd name="T29" fmla="*/ 407 h 695"/>
                <a:gd name="T30" fmla="*/ 155 w 466"/>
                <a:gd name="T31" fmla="*/ 87 h 695"/>
                <a:gd name="T32" fmla="*/ 165 w 466"/>
                <a:gd name="T33" fmla="*/ 86 h 695"/>
                <a:gd name="T34" fmla="*/ 260 w 466"/>
                <a:gd name="T35" fmla="*/ 151 h 695"/>
                <a:gd name="T36" fmla="*/ 351 w 466"/>
                <a:gd name="T37" fmla="*/ 343 h 695"/>
                <a:gd name="T38" fmla="*/ 373 w 466"/>
                <a:gd name="T39" fmla="*/ 558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6" h="695">
                  <a:moveTo>
                    <a:pt x="327" y="98"/>
                  </a:moveTo>
                  <a:cubicBezTo>
                    <a:pt x="276" y="34"/>
                    <a:pt x="221" y="0"/>
                    <a:pt x="165" y="0"/>
                  </a:cubicBezTo>
                  <a:cubicBezTo>
                    <a:pt x="154" y="0"/>
                    <a:pt x="143" y="2"/>
                    <a:pt x="133" y="4"/>
                  </a:cubicBezTo>
                  <a:cubicBezTo>
                    <a:pt x="73" y="20"/>
                    <a:pt x="31" y="77"/>
                    <a:pt x="15" y="164"/>
                  </a:cubicBezTo>
                  <a:cubicBezTo>
                    <a:pt x="0" y="241"/>
                    <a:pt x="6" y="335"/>
                    <a:pt x="31" y="429"/>
                  </a:cubicBezTo>
                  <a:cubicBezTo>
                    <a:pt x="54" y="516"/>
                    <a:pt x="105" y="621"/>
                    <a:pt x="151" y="679"/>
                  </a:cubicBezTo>
                  <a:cubicBezTo>
                    <a:pt x="159" y="690"/>
                    <a:pt x="171" y="695"/>
                    <a:pt x="184" y="695"/>
                  </a:cubicBezTo>
                  <a:cubicBezTo>
                    <a:pt x="188" y="695"/>
                    <a:pt x="191" y="695"/>
                    <a:pt x="195" y="694"/>
                  </a:cubicBezTo>
                  <a:cubicBezTo>
                    <a:pt x="424" y="633"/>
                    <a:pt x="424" y="633"/>
                    <a:pt x="424" y="633"/>
                  </a:cubicBezTo>
                  <a:cubicBezTo>
                    <a:pt x="440" y="628"/>
                    <a:pt x="452" y="615"/>
                    <a:pt x="455" y="598"/>
                  </a:cubicBezTo>
                  <a:cubicBezTo>
                    <a:pt x="466" y="525"/>
                    <a:pt x="457" y="408"/>
                    <a:pt x="433" y="321"/>
                  </a:cubicBezTo>
                  <a:cubicBezTo>
                    <a:pt x="410" y="235"/>
                    <a:pt x="372" y="156"/>
                    <a:pt x="327" y="98"/>
                  </a:cubicBezTo>
                  <a:close/>
                  <a:moveTo>
                    <a:pt x="373" y="558"/>
                  </a:moveTo>
                  <a:cubicBezTo>
                    <a:pt x="201" y="604"/>
                    <a:pt x="201" y="604"/>
                    <a:pt x="201" y="604"/>
                  </a:cubicBezTo>
                  <a:cubicBezTo>
                    <a:pt x="167" y="552"/>
                    <a:pt x="131" y="473"/>
                    <a:pt x="113" y="407"/>
                  </a:cubicBezTo>
                  <a:cubicBezTo>
                    <a:pt x="65" y="228"/>
                    <a:pt x="105" y="100"/>
                    <a:pt x="155" y="87"/>
                  </a:cubicBezTo>
                  <a:cubicBezTo>
                    <a:pt x="158" y="86"/>
                    <a:pt x="162" y="86"/>
                    <a:pt x="165" y="86"/>
                  </a:cubicBezTo>
                  <a:cubicBezTo>
                    <a:pt x="192" y="86"/>
                    <a:pt x="228" y="110"/>
                    <a:pt x="260" y="151"/>
                  </a:cubicBezTo>
                  <a:cubicBezTo>
                    <a:pt x="299" y="200"/>
                    <a:pt x="331" y="268"/>
                    <a:pt x="351" y="343"/>
                  </a:cubicBezTo>
                  <a:cubicBezTo>
                    <a:pt x="368" y="409"/>
                    <a:pt x="377" y="496"/>
                    <a:pt x="373" y="5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5" name="Freeform 14">
              <a:extLst>
                <a:ext uri="{FF2B5EF4-FFF2-40B4-BE49-F238E27FC236}">
                  <a16:creationId xmlns:a16="http://schemas.microsoft.com/office/drawing/2014/main" id="{22840938-BCE8-484F-89CF-5FB8F4BFB456}"/>
                </a:ext>
              </a:extLst>
            </p:cNvPr>
            <p:cNvSpPr>
              <a:spLocks noEditPoints="1"/>
            </p:cNvSpPr>
            <p:nvPr/>
          </p:nvSpPr>
          <p:spPr bwMode="auto">
            <a:xfrm>
              <a:off x="3229" y="1872"/>
              <a:ext cx="401" cy="346"/>
            </a:xfrm>
            <a:custGeom>
              <a:avLst/>
              <a:gdLst>
                <a:gd name="T0" fmla="*/ 294 w 330"/>
                <a:gd name="T1" fmla="*/ 64 h 285"/>
                <a:gd name="T2" fmla="*/ 65 w 330"/>
                <a:gd name="T3" fmla="*/ 3 h 285"/>
                <a:gd name="T4" fmla="*/ 33 w 330"/>
                <a:gd name="T5" fmla="*/ 7 h 285"/>
                <a:gd name="T6" fmla="*/ 13 w 330"/>
                <a:gd name="T7" fmla="*/ 33 h 285"/>
                <a:gd name="T8" fmla="*/ 4 w 330"/>
                <a:gd name="T9" fmla="*/ 133 h 285"/>
                <a:gd name="T10" fmla="*/ 114 w 330"/>
                <a:gd name="T11" fmla="*/ 280 h 285"/>
                <a:gd name="T12" fmla="*/ 152 w 330"/>
                <a:gd name="T13" fmla="*/ 285 h 285"/>
                <a:gd name="T14" fmla="*/ 152 w 330"/>
                <a:gd name="T15" fmla="*/ 285 h 285"/>
                <a:gd name="T16" fmla="*/ 289 w 330"/>
                <a:gd name="T17" fmla="*/ 196 h 285"/>
                <a:gd name="T18" fmla="*/ 324 w 330"/>
                <a:gd name="T19" fmla="*/ 116 h 285"/>
                <a:gd name="T20" fmla="*/ 294 w 330"/>
                <a:gd name="T21" fmla="*/ 64 h 285"/>
                <a:gd name="T22" fmla="*/ 152 w 330"/>
                <a:gd name="T23" fmla="*/ 200 h 285"/>
                <a:gd name="T24" fmla="*/ 136 w 330"/>
                <a:gd name="T25" fmla="*/ 198 h 285"/>
                <a:gd name="T26" fmla="*/ 89 w 330"/>
                <a:gd name="T27" fmla="*/ 128 h 285"/>
                <a:gd name="T28" fmla="*/ 89 w 330"/>
                <a:gd name="T29" fmla="*/ 98 h 285"/>
                <a:gd name="T30" fmla="*/ 226 w 330"/>
                <a:gd name="T31" fmla="*/ 134 h 285"/>
                <a:gd name="T32" fmla="*/ 152 w 330"/>
                <a:gd name="T33" fmla="*/ 20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0" h="285">
                  <a:moveTo>
                    <a:pt x="294" y="64"/>
                  </a:moveTo>
                  <a:cubicBezTo>
                    <a:pt x="65" y="3"/>
                    <a:pt x="65" y="3"/>
                    <a:pt x="65" y="3"/>
                  </a:cubicBezTo>
                  <a:cubicBezTo>
                    <a:pt x="55" y="0"/>
                    <a:pt x="43" y="1"/>
                    <a:pt x="33" y="7"/>
                  </a:cubicBezTo>
                  <a:cubicBezTo>
                    <a:pt x="23" y="13"/>
                    <a:pt x="16" y="22"/>
                    <a:pt x="13" y="33"/>
                  </a:cubicBezTo>
                  <a:cubicBezTo>
                    <a:pt x="13" y="35"/>
                    <a:pt x="0" y="82"/>
                    <a:pt x="4" y="133"/>
                  </a:cubicBezTo>
                  <a:cubicBezTo>
                    <a:pt x="10" y="211"/>
                    <a:pt x="49" y="263"/>
                    <a:pt x="114" y="280"/>
                  </a:cubicBezTo>
                  <a:cubicBezTo>
                    <a:pt x="127" y="284"/>
                    <a:pt x="140" y="285"/>
                    <a:pt x="152" y="285"/>
                  </a:cubicBezTo>
                  <a:cubicBezTo>
                    <a:pt x="152" y="285"/>
                    <a:pt x="152" y="285"/>
                    <a:pt x="152" y="285"/>
                  </a:cubicBezTo>
                  <a:cubicBezTo>
                    <a:pt x="190" y="285"/>
                    <a:pt x="244" y="270"/>
                    <a:pt x="289" y="196"/>
                  </a:cubicBezTo>
                  <a:cubicBezTo>
                    <a:pt x="313" y="157"/>
                    <a:pt x="324" y="118"/>
                    <a:pt x="324" y="116"/>
                  </a:cubicBezTo>
                  <a:cubicBezTo>
                    <a:pt x="330" y="94"/>
                    <a:pt x="317" y="70"/>
                    <a:pt x="294" y="64"/>
                  </a:cubicBezTo>
                  <a:close/>
                  <a:moveTo>
                    <a:pt x="152" y="200"/>
                  </a:moveTo>
                  <a:cubicBezTo>
                    <a:pt x="147" y="200"/>
                    <a:pt x="142" y="199"/>
                    <a:pt x="136" y="198"/>
                  </a:cubicBezTo>
                  <a:cubicBezTo>
                    <a:pt x="124" y="195"/>
                    <a:pt x="94" y="187"/>
                    <a:pt x="89" y="128"/>
                  </a:cubicBezTo>
                  <a:cubicBezTo>
                    <a:pt x="88" y="118"/>
                    <a:pt x="89" y="107"/>
                    <a:pt x="89" y="98"/>
                  </a:cubicBezTo>
                  <a:cubicBezTo>
                    <a:pt x="226" y="134"/>
                    <a:pt x="226" y="134"/>
                    <a:pt x="226" y="134"/>
                  </a:cubicBezTo>
                  <a:cubicBezTo>
                    <a:pt x="211" y="164"/>
                    <a:pt x="187" y="200"/>
                    <a:pt x="152"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7" name="Text Placeholder 6">
            <a:extLst>
              <a:ext uri="{FF2B5EF4-FFF2-40B4-BE49-F238E27FC236}">
                <a16:creationId xmlns:a16="http://schemas.microsoft.com/office/drawing/2014/main" id="{CCCE7C01-6082-4D40-BA72-A9F5E28149CA}"/>
              </a:ext>
            </a:extLst>
          </p:cNvPr>
          <p:cNvSpPr>
            <a:spLocks noGrp="1"/>
          </p:cNvSpPr>
          <p:nvPr>
            <p:ph type="body" sz="quarter" idx="11" hasCustomPrompt="1"/>
          </p:nvPr>
        </p:nvSpPr>
        <p:spPr>
          <a:xfrm>
            <a:off x="1802291" y="1463292"/>
            <a:ext cx="3588495" cy="590551"/>
          </a:xfrm>
        </p:spPr>
        <p:txBody>
          <a:bodyPr anchor="ctr">
            <a:normAutofit/>
          </a:bodyPr>
          <a:lstStyle>
            <a:lvl1pPr marL="0" indent="0">
              <a:buNone/>
              <a:defRPr sz="2400">
                <a:solidFill>
                  <a:schemeClr val="accent1"/>
                </a:solidFill>
                <a:latin typeface="+mn-lt"/>
              </a:defRPr>
            </a:lvl1pPr>
          </a:lstStyle>
          <a:p>
            <a:pPr lvl="0"/>
            <a:r>
              <a:rPr lang="en-US"/>
              <a:t>Section title here</a:t>
            </a:r>
            <a:endParaRPr lang="sr-Latn-RS"/>
          </a:p>
        </p:txBody>
      </p:sp>
      <p:sp>
        <p:nvSpPr>
          <p:cNvPr id="41" name="Text Placeholder 6">
            <a:extLst>
              <a:ext uri="{FF2B5EF4-FFF2-40B4-BE49-F238E27FC236}">
                <a16:creationId xmlns:a16="http://schemas.microsoft.com/office/drawing/2014/main" id="{715853EE-D0E1-418A-8D02-6898BA5FA949}"/>
              </a:ext>
            </a:extLst>
          </p:cNvPr>
          <p:cNvSpPr>
            <a:spLocks noGrp="1"/>
          </p:cNvSpPr>
          <p:nvPr>
            <p:ph type="body" sz="quarter" idx="12" hasCustomPrompt="1"/>
          </p:nvPr>
        </p:nvSpPr>
        <p:spPr>
          <a:xfrm>
            <a:off x="1802281" y="2589559"/>
            <a:ext cx="3588493" cy="590551"/>
          </a:xfrm>
        </p:spPr>
        <p:txBody>
          <a:bodyPr anchor="ctr">
            <a:normAutofit/>
          </a:bodyPr>
          <a:lstStyle>
            <a:lvl1pPr marL="0" indent="0">
              <a:buNone/>
              <a:defRPr sz="2400">
                <a:solidFill>
                  <a:schemeClr val="accent1"/>
                </a:solidFill>
                <a:latin typeface="+mn-lt"/>
              </a:defRPr>
            </a:lvl1pPr>
          </a:lstStyle>
          <a:p>
            <a:pPr lvl="0"/>
            <a:r>
              <a:rPr lang="en-US"/>
              <a:t>Section title here</a:t>
            </a:r>
            <a:endParaRPr lang="sr-Latn-RS"/>
          </a:p>
        </p:txBody>
      </p:sp>
      <p:sp>
        <p:nvSpPr>
          <p:cNvPr id="56" name="Text Placeholder 6">
            <a:extLst>
              <a:ext uri="{FF2B5EF4-FFF2-40B4-BE49-F238E27FC236}">
                <a16:creationId xmlns:a16="http://schemas.microsoft.com/office/drawing/2014/main" id="{A37573F3-98BE-4CB6-BB73-BB1F8DDCB29A}"/>
              </a:ext>
            </a:extLst>
          </p:cNvPr>
          <p:cNvSpPr>
            <a:spLocks noGrp="1"/>
          </p:cNvSpPr>
          <p:nvPr>
            <p:ph type="body" sz="quarter" idx="13" hasCustomPrompt="1"/>
          </p:nvPr>
        </p:nvSpPr>
        <p:spPr>
          <a:xfrm>
            <a:off x="1802281" y="3724202"/>
            <a:ext cx="3588493" cy="590551"/>
          </a:xfrm>
        </p:spPr>
        <p:txBody>
          <a:bodyPr anchor="ctr">
            <a:normAutofit/>
          </a:bodyPr>
          <a:lstStyle>
            <a:lvl1pPr marL="0" indent="0">
              <a:buNone/>
              <a:defRPr sz="2400">
                <a:solidFill>
                  <a:schemeClr val="accent1"/>
                </a:solidFill>
                <a:latin typeface="+mn-lt"/>
              </a:defRPr>
            </a:lvl1pPr>
          </a:lstStyle>
          <a:p>
            <a:pPr lvl="0"/>
            <a:r>
              <a:rPr lang="en-US"/>
              <a:t>Section title here</a:t>
            </a:r>
            <a:endParaRPr lang="sr-Latn-RS"/>
          </a:p>
        </p:txBody>
      </p:sp>
      <p:sp>
        <p:nvSpPr>
          <p:cNvPr id="57" name="Text Placeholder 6">
            <a:extLst>
              <a:ext uri="{FF2B5EF4-FFF2-40B4-BE49-F238E27FC236}">
                <a16:creationId xmlns:a16="http://schemas.microsoft.com/office/drawing/2014/main" id="{AFB6857D-FCF4-4BBC-8BCB-E2DB83FAE624}"/>
              </a:ext>
            </a:extLst>
          </p:cNvPr>
          <p:cNvSpPr>
            <a:spLocks noGrp="1"/>
          </p:cNvSpPr>
          <p:nvPr>
            <p:ph type="body" sz="quarter" idx="14" hasCustomPrompt="1"/>
          </p:nvPr>
        </p:nvSpPr>
        <p:spPr>
          <a:xfrm>
            <a:off x="1802281" y="4879246"/>
            <a:ext cx="3588493" cy="590551"/>
          </a:xfrm>
        </p:spPr>
        <p:txBody>
          <a:bodyPr anchor="ctr">
            <a:normAutofit/>
          </a:bodyPr>
          <a:lstStyle>
            <a:lvl1pPr marL="0" indent="0">
              <a:buNone/>
              <a:defRPr sz="2400">
                <a:solidFill>
                  <a:schemeClr val="accent1"/>
                </a:solidFill>
                <a:latin typeface="+mn-lt"/>
              </a:defRPr>
            </a:lvl1pPr>
          </a:lstStyle>
          <a:p>
            <a:pPr lvl="0"/>
            <a:r>
              <a:rPr lang="en-US"/>
              <a:t>Section title here</a:t>
            </a:r>
            <a:endParaRPr lang="sr-Latn-RS"/>
          </a:p>
        </p:txBody>
      </p:sp>
      <p:sp>
        <p:nvSpPr>
          <p:cNvPr id="37" name="Rectangle 36">
            <a:extLst>
              <a:ext uri="{FF2B5EF4-FFF2-40B4-BE49-F238E27FC236}">
                <a16:creationId xmlns:a16="http://schemas.microsoft.com/office/drawing/2014/main" id="{EFEC62BF-096F-4FCE-8621-659F6A10593B}"/>
              </a:ext>
            </a:extLst>
          </p:cNvPr>
          <p:cNvSpPr/>
          <p:nvPr userDrawn="1"/>
        </p:nvSpPr>
        <p:spPr>
          <a:xfrm>
            <a:off x="0" y="418024"/>
            <a:ext cx="3309629" cy="555107"/>
          </a:xfrm>
          <a:prstGeom prst="rect">
            <a:avLst/>
          </a:prstGeom>
          <a:solidFill>
            <a:srgbClr val="CF4D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r-Latn-RS" sz="1800">
              <a:solidFill>
                <a:schemeClr val="tx1"/>
              </a:solidFill>
            </a:endParaRPr>
          </a:p>
        </p:txBody>
      </p:sp>
      <p:sp>
        <p:nvSpPr>
          <p:cNvPr id="38" name="TextBox 37">
            <a:extLst>
              <a:ext uri="{FF2B5EF4-FFF2-40B4-BE49-F238E27FC236}">
                <a16:creationId xmlns:a16="http://schemas.microsoft.com/office/drawing/2014/main" id="{DB0B6F14-676C-4AAB-A214-90461FF1E872}"/>
              </a:ext>
            </a:extLst>
          </p:cNvPr>
          <p:cNvSpPr txBox="1"/>
          <p:nvPr userDrawn="1"/>
        </p:nvSpPr>
        <p:spPr>
          <a:xfrm>
            <a:off x="478126" y="418026"/>
            <a:ext cx="3812988" cy="584775"/>
          </a:xfrm>
          <a:prstGeom prst="rect">
            <a:avLst/>
          </a:prstGeom>
          <a:noFill/>
        </p:spPr>
        <p:txBody>
          <a:bodyPr wrap="square" rtlCol="0">
            <a:spAutoFit/>
          </a:bodyPr>
          <a:lstStyle/>
          <a:p>
            <a:r>
              <a:rPr lang="en-US" sz="3200" b="0" cap="all" baseline="0">
                <a:solidFill>
                  <a:schemeClr val="bg2"/>
                </a:solidFill>
                <a:latin typeface="+mj-lt"/>
              </a:rPr>
              <a:t>Agenda</a:t>
            </a:r>
            <a:endParaRPr lang="sr-Latn-RS" sz="3200" b="0" cap="all" baseline="0">
              <a:solidFill>
                <a:schemeClr val="bg2"/>
              </a:solidFill>
              <a:latin typeface="+mj-lt"/>
            </a:endParaRPr>
          </a:p>
        </p:txBody>
      </p:sp>
      <p:sp>
        <p:nvSpPr>
          <p:cNvPr id="44" name="Slide Number Placeholder 7">
            <a:extLst>
              <a:ext uri="{FF2B5EF4-FFF2-40B4-BE49-F238E27FC236}">
                <a16:creationId xmlns:a16="http://schemas.microsoft.com/office/drawing/2014/main" id="{DC823E63-647D-4DCD-B395-64365D4AA15E}"/>
              </a:ext>
            </a:extLst>
          </p:cNvPr>
          <p:cNvSpPr>
            <a:spLocks noGrp="1"/>
          </p:cNvSpPr>
          <p:nvPr>
            <p:ph type="sldNum" sz="quarter" idx="4"/>
          </p:nvPr>
        </p:nvSpPr>
        <p:spPr>
          <a:xfrm>
            <a:off x="11546933" y="6478089"/>
            <a:ext cx="537495" cy="365125"/>
          </a:xfrm>
          <a:prstGeom prst="rect">
            <a:avLst/>
          </a:prstGeom>
        </p:spPr>
        <p:txBody>
          <a:bodyPr vert="horz" lIns="91440" tIns="45720" rIns="91440" bIns="45720" rtlCol="0" anchor="ctr"/>
          <a:lstStyle>
            <a:lvl1pPr algn="r">
              <a:defRPr sz="1000">
                <a:solidFill>
                  <a:schemeClr val="accent1"/>
                </a:solidFill>
              </a:defRPr>
            </a:lvl1pPr>
          </a:lstStyle>
          <a:p>
            <a:fld id="{BB3B27A6-5504-4172-9607-AC3A8638B53A}" type="slidenum">
              <a:rPr lang="sr-Latn-RS" smtClean="0"/>
              <a:pPr/>
              <a:t>‹#›</a:t>
            </a:fld>
            <a:endParaRPr lang="sr-Latn-RS"/>
          </a:p>
        </p:txBody>
      </p:sp>
    </p:spTree>
    <p:extLst>
      <p:ext uri="{BB962C8B-B14F-4D97-AF65-F5344CB8AC3E}">
        <p14:creationId xmlns:p14="http://schemas.microsoft.com/office/powerpoint/2010/main" val="4219564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E2C74-DAFF-4ED7-9A73-899FCD19E9AB}"/>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30021603-3FB2-48AE-96ED-2EFE1347899D}"/>
              </a:ext>
            </a:extLst>
          </p:cNvPr>
          <p:cNvSpPr>
            <a:spLocks noGrp="1"/>
          </p:cNvSpPr>
          <p:nvPr>
            <p:ph idx="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B7F143ED-D617-40DD-92A7-FA151595DBD4}"/>
              </a:ext>
            </a:extLst>
          </p:cNvPr>
          <p:cNvSpPr>
            <a:spLocks noGrp="1"/>
          </p:cNvSpPr>
          <p:nvPr>
            <p:ph type="dt" sz="half" idx="10"/>
          </p:nvPr>
        </p:nvSpPr>
        <p:spPr/>
        <p:txBody>
          <a:bodyPr/>
          <a:lstStyle/>
          <a:p>
            <a:fld id="{A553F14B-883A-44B7-AB9F-D363C8E49B3D}" type="datetimeFigureOut">
              <a:rPr lang="nl-BE" smtClean="0"/>
              <a:t>11/06/2025</a:t>
            </a:fld>
            <a:endParaRPr lang="nl-BE"/>
          </a:p>
        </p:txBody>
      </p:sp>
      <p:sp>
        <p:nvSpPr>
          <p:cNvPr id="6" name="Slide Number Placeholder 5">
            <a:extLst>
              <a:ext uri="{FF2B5EF4-FFF2-40B4-BE49-F238E27FC236}">
                <a16:creationId xmlns:a16="http://schemas.microsoft.com/office/drawing/2014/main" id="{2BEAE3DF-45B0-4F2B-83CD-C0DA9F66350B}"/>
              </a:ext>
            </a:extLst>
          </p:cNvPr>
          <p:cNvSpPr>
            <a:spLocks noGrp="1"/>
          </p:cNvSpPr>
          <p:nvPr>
            <p:ph type="sldNum" sz="quarter" idx="12"/>
          </p:nvPr>
        </p:nvSpPr>
        <p:spPr>
          <a:xfrm>
            <a:off x="11546933" y="6478089"/>
            <a:ext cx="537495" cy="365125"/>
          </a:xfrm>
          <a:prstGeom prst="rect">
            <a:avLst/>
          </a:prstGeom>
        </p:spPr>
        <p:txBody>
          <a:bodyPr/>
          <a:lstStyle/>
          <a:p>
            <a:fld id="{EB266E8D-A622-4E90-8432-9CEA528E6F28}" type="slidenum">
              <a:rPr lang="nl-BE" smtClean="0"/>
              <a:t>‹#›</a:t>
            </a:fld>
            <a:endParaRPr lang="nl-BE"/>
          </a:p>
        </p:txBody>
      </p:sp>
      <p:sp>
        <p:nvSpPr>
          <p:cNvPr id="12" name="Text Placeholder 11">
            <a:extLst>
              <a:ext uri="{FF2B5EF4-FFF2-40B4-BE49-F238E27FC236}">
                <a16:creationId xmlns:a16="http://schemas.microsoft.com/office/drawing/2014/main" id="{0DDAC51B-34D5-4CCA-AB12-94CA9E37A2AD}"/>
              </a:ext>
            </a:extLst>
          </p:cNvPr>
          <p:cNvSpPr>
            <a:spLocks noGrp="1"/>
          </p:cNvSpPr>
          <p:nvPr>
            <p:ph type="body" sz="quarter" idx="13" hasCustomPrompt="1"/>
          </p:nvPr>
        </p:nvSpPr>
        <p:spPr>
          <a:xfrm>
            <a:off x="838200" y="1171575"/>
            <a:ext cx="10515600" cy="388938"/>
          </a:xfrm>
        </p:spPr>
        <p:txBody>
          <a:bodyPr/>
          <a:lstStyle>
            <a:lvl1pPr marL="0" indent="0">
              <a:buNone/>
              <a:defRPr sz="20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Subtitle</a:t>
            </a:r>
            <a:endParaRPr lang="nl-BE"/>
          </a:p>
        </p:txBody>
      </p:sp>
      <p:sp>
        <p:nvSpPr>
          <p:cNvPr id="16" name="Text Placeholder 13">
            <a:extLst>
              <a:ext uri="{FF2B5EF4-FFF2-40B4-BE49-F238E27FC236}">
                <a16:creationId xmlns:a16="http://schemas.microsoft.com/office/drawing/2014/main" id="{EF22855C-F131-4B63-8B94-1195D4A3C741}"/>
              </a:ext>
            </a:extLst>
          </p:cNvPr>
          <p:cNvSpPr>
            <a:spLocks noGrp="1"/>
          </p:cNvSpPr>
          <p:nvPr>
            <p:ph type="body" sz="quarter" idx="14" hasCustomPrompt="1"/>
          </p:nvPr>
        </p:nvSpPr>
        <p:spPr>
          <a:xfrm>
            <a:off x="838200" y="266700"/>
            <a:ext cx="2857500" cy="339725"/>
          </a:xfrm>
        </p:spPr>
        <p:txBody>
          <a:bodyPr/>
          <a:lstStyle>
            <a:lvl1pPr marL="0" indent="0">
              <a:buNone/>
              <a:defRPr sz="1200">
                <a:solidFill>
                  <a:schemeClr val="bg1">
                    <a:lumMod val="65000"/>
                  </a:schemeClr>
                </a:solidFill>
                <a:latin typeface="Arial Rounded MT Bold" panose="020F0704030504030204" pitchFamily="34" charset="0"/>
              </a:defRPr>
            </a:lvl1pPr>
          </a:lstStyle>
          <a:p>
            <a:pPr lvl="0"/>
            <a:r>
              <a:rPr lang="en-US"/>
              <a:t>BREADCRUMBS</a:t>
            </a:r>
            <a:endParaRPr lang="nl-BE"/>
          </a:p>
        </p:txBody>
      </p:sp>
    </p:spTree>
    <p:extLst>
      <p:ext uri="{BB962C8B-B14F-4D97-AF65-F5344CB8AC3E}">
        <p14:creationId xmlns:p14="http://schemas.microsoft.com/office/powerpoint/2010/main" val="669853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E2C74-DAFF-4ED7-9A73-899FCD19E9AB}"/>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30021603-3FB2-48AE-96ED-2EFE1347899D}"/>
              </a:ext>
            </a:extLst>
          </p:cNvPr>
          <p:cNvSpPr>
            <a:spLocks noGrp="1"/>
          </p:cNvSpPr>
          <p:nvPr>
            <p:ph idx="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B7F143ED-D617-40DD-92A7-FA151595DBD4}"/>
              </a:ext>
            </a:extLst>
          </p:cNvPr>
          <p:cNvSpPr>
            <a:spLocks noGrp="1"/>
          </p:cNvSpPr>
          <p:nvPr>
            <p:ph type="dt" sz="half" idx="10"/>
          </p:nvPr>
        </p:nvSpPr>
        <p:spPr/>
        <p:txBody>
          <a:bodyPr/>
          <a:lstStyle/>
          <a:p>
            <a:fld id="{A553F14B-883A-44B7-AB9F-D363C8E49B3D}" type="datetimeFigureOut">
              <a:rPr lang="nl-BE" smtClean="0"/>
              <a:t>11/06/2025</a:t>
            </a:fld>
            <a:endParaRPr lang="nl-BE"/>
          </a:p>
        </p:txBody>
      </p:sp>
      <p:sp>
        <p:nvSpPr>
          <p:cNvPr id="6" name="Slide Number Placeholder 5">
            <a:extLst>
              <a:ext uri="{FF2B5EF4-FFF2-40B4-BE49-F238E27FC236}">
                <a16:creationId xmlns:a16="http://schemas.microsoft.com/office/drawing/2014/main" id="{2BEAE3DF-45B0-4F2B-83CD-C0DA9F66350B}"/>
              </a:ext>
            </a:extLst>
          </p:cNvPr>
          <p:cNvSpPr>
            <a:spLocks noGrp="1"/>
          </p:cNvSpPr>
          <p:nvPr>
            <p:ph type="sldNum" sz="quarter" idx="12"/>
          </p:nvPr>
        </p:nvSpPr>
        <p:spPr>
          <a:xfrm>
            <a:off x="11546933" y="6478089"/>
            <a:ext cx="537495" cy="365125"/>
          </a:xfrm>
          <a:prstGeom prst="rect">
            <a:avLst/>
          </a:prstGeom>
        </p:spPr>
        <p:txBody>
          <a:bodyPr/>
          <a:lstStyle/>
          <a:p>
            <a:fld id="{EB266E8D-A622-4E90-8432-9CEA528E6F28}" type="slidenum">
              <a:rPr lang="nl-BE" smtClean="0"/>
              <a:t>‹#›</a:t>
            </a:fld>
            <a:endParaRPr lang="nl-BE"/>
          </a:p>
        </p:txBody>
      </p:sp>
      <p:sp>
        <p:nvSpPr>
          <p:cNvPr id="12" name="Text Placeholder 11">
            <a:extLst>
              <a:ext uri="{FF2B5EF4-FFF2-40B4-BE49-F238E27FC236}">
                <a16:creationId xmlns:a16="http://schemas.microsoft.com/office/drawing/2014/main" id="{0DDAC51B-34D5-4CCA-AB12-94CA9E37A2AD}"/>
              </a:ext>
            </a:extLst>
          </p:cNvPr>
          <p:cNvSpPr>
            <a:spLocks noGrp="1"/>
          </p:cNvSpPr>
          <p:nvPr>
            <p:ph type="body" sz="quarter" idx="13" hasCustomPrompt="1"/>
          </p:nvPr>
        </p:nvSpPr>
        <p:spPr>
          <a:xfrm>
            <a:off x="838200" y="1171575"/>
            <a:ext cx="10515600" cy="388938"/>
          </a:xfrm>
        </p:spPr>
        <p:txBody>
          <a:bodyPr/>
          <a:lstStyle>
            <a:lvl1pPr marL="0" indent="0">
              <a:buNone/>
              <a:defRPr sz="20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Subtitle</a:t>
            </a:r>
            <a:endParaRPr lang="nl-BE"/>
          </a:p>
        </p:txBody>
      </p:sp>
      <p:sp>
        <p:nvSpPr>
          <p:cNvPr id="16" name="Text Placeholder 13">
            <a:extLst>
              <a:ext uri="{FF2B5EF4-FFF2-40B4-BE49-F238E27FC236}">
                <a16:creationId xmlns:a16="http://schemas.microsoft.com/office/drawing/2014/main" id="{EF22855C-F131-4B63-8B94-1195D4A3C741}"/>
              </a:ext>
            </a:extLst>
          </p:cNvPr>
          <p:cNvSpPr>
            <a:spLocks noGrp="1"/>
          </p:cNvSpPr>
          <p:nvPr>
            <p:ph type="body" sz="quarter" idx="14" hasCustomPrompt="1"/>
          </p:nvPr>
        </p:nvSpPr>
        <p:spPr>
          <a:xfrm>
            <a:off x="838200" y="266700"/>
            <a:ext cx="2857500" cy="339725"/>
          </a:xfrm>
        </p:spPr>
        <p:txBody>
          <a:bodyPr/>
          <a:lstStyle>
            <a:lvl1pPr marL="0" indent="0">
              <a:buNone/>
              <a:defRPr sz="1200">
                <a:solidFill>
                  <a:schemeClr val="bg1">
                    <a:lumMod val="65000"/>
                  </a:schemeClr>
                </a:solidFill>
                <a:latin typeface="Arial Rounded MT Bold" panose="020F0704030504030204" pitchFamily="34" charset="0"/>
              </a:defRPr>
            </a:lvl1pPr>
          </a:lstStyle>
          <a:p>
            <a:pPr lvl="0"/>
            <a:r>
              <a:rPr lang="en-US"/>
              <a:t>BREADCRUMBS</a:t>
            </a:r>
            <a:endParaRPr lang="nl-BE"/>
          </a:p>
        </p:txBody>
      </p:sp>
    </p:spTree>
    <p:extLst>
      <p:ext uri="{BB962C8B-B14F-4D97-AF65-F5344CB8AC3E}">
        <p14:creationId xmlns:p14="http://schemas.microsoft.com/office/powerpoint/2010/main" val="3639394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E2C74-DAFF-4ED7-9A73-899FCD19E9AB}"/>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30021603-3FB2-48AE-96ED-2EFE1347899D}"/>
              </a:ext>
            </a:extLst>
          </p:cNvPr>
          <p:cNvSpPr>
            <a:spLocks noGrp="1"/>
          </p:cNvSpPr>
          <p:nvPr>
            <p:ph idx="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B7F143ED-D617-40DD-92A7-FA151595DBD4}"/>
              </a:ext>
            </a:extLst>
          </p:cNvPr>
          <p:cNvSpPr>
            <a:spLocks noGrp="1"/>
          </p:cNvSpPr>
          <p:nvPr>
            <p:ph type="dt" sz="half" idx="10"/>
          </p:nvPr>
        </p:nvSpPr>
        <p:spPr/>
        <p:txBody>
          <a:bodyPr/>
          <a:lstStyle/>
          <a:p>
            <a:endParaRPr lang="nl-BE" dirty="0"/>
          </a:p>
        </p:txBody>
      </p:sp>
      <p:sp>
        <p:nvSpPr>
          <p:cNvPr id="6" name="Slide Number Placeholder 5">
            <a:extLst>
              <a:ext uri="{FF2B5EF4-FFF2-40B4-BE49-F238E27FC236}">
                <a16:creationId xmlns:a16="http://schemas.microsoft.com/office/drawing/2014/main" id="{2BEAE3DF-45B0-4F2B-83CD-C0DA9F66350B}"/>
              </a:ext>
            </a:extLst>
          </p:cNvPr>
          <p:cNvSpPr>
            <a:spLocks noGrp="1"/>
          </p:cNvSpPr>
          <p:nvPr>
            <p:ph type="sldNum" sz="quarter" idx="12"/>
          </p:nvPr>
        </p:nvSpPr>
        <p:spPr>
          <a:xfrm>
            <a:off x="11546933" y="6478089"/>
            <a:ext cx="537495" cy="365125"/>
          </a:xfrm>
          <a:prstGeom prst="rect">
            <a:avLst/>
          </a:prstGeom>
        </p:spPr>
        <p:txBody>
          <a:bodyPr/>
          <a:lstStyle/>
          <a:p>
            <a:fld id="{EB266E8D-A622-4E90-8432-9CEA528E6F28}" type="slidenum">
              <a:rPr lang="nl-BE" smtClean="0"/>
              <a:t>‹#›</a:t>
            </a:fld>
            <a:endParaRPr lang="nl-BE"/>
          </a:p>
        </p:txBody>
      </p:sp>
    </p:spTree>
    <p:extLst>
      <p:ext uri="{BB962C8B-B14F-4D97-AF65-F5344CB8AC3E}">
        <p14:creationId xmlns:p14="http://schemas.microsoft.com/office/powerpoint/2010/main" val="2886017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Simple text slid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B75669-ACF3-FF49-9469-338B02E14DC8}"/>
              </a:ext>
            </a:extLst>
          </p:cNvPr>
          <p:cNvSpPr>
            <a:spLocks noGrp="1"/>
          </p:cNvSpPr>
          <p:nvPr>
            <p:ph type="ctrTitle" hasCustomPrompt="1"/>
          </p:nvPr>
        </p:nvSpPr>
        <p:spPr>
          <a:xfrm>
            <a:off x="540589" y="621647"/>
            <a:ext cx="10689385" cy="637426"/>
          </a:xfrm>
        </p:spPr>
        <p:txBody>
          <a:bodyPr anchor="t"/>
          <a:lstStyle>
            <a:lvl1pPr algn="l">
              <a:defRPr lang="en-GB" sz="3997" b="0" i="0" kern="1200" dirty="0" smtClean="0">
                <a:solidFill>
                  <a:schemeClr val="tx1"/>
                </a:solidFill>
                <a:latin typeface="Precisely Bold" panose="00000800000000000000" pitchFamily="2" charset="0"/>
                <a:ea typeface="+mj-ea"/>
                <a:cs typeface="+mj-cs"/>
              </a:defRPr>
            </a:lvl1pPr>
          </a:lstStyle>
          <a:p>
            <a:r>
              <a:rPr lang="en-GB"/>
              <a:t>Simple text slide</a:t>
            </a:r>
            <a:br>
              <a:rPr lang="en-GB"/>
            </a:br>
            <a:endParaRPr lang="en-GB"/>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p:ph type="sldNum" sz="quarter" idx="12"/>
          </p:nvPr>
        </p:nvSpPr>
        <p:spPr>
          <a:xfrm>
            <a:off x="0" y="6446401"/>
            <a:ext cx="411846" cy="277444"/>
          </a:xfrm>
        </p:spPr>
        <p:txBody>
          <a:bodyPr anchor="t"/>
          <a:lstStyle>
            <a:lvl1pPr algn="r">
              <a:defRPr kumimoji="0" lang="en-US" sz="1049"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fld id="{B6F15528-21DE-4FAA-801E-634DDDAF4B2B}" type="slidenum">
              <a:rPr lang="en-US" smtClean="0"/>
              <a:t>‹#›</a:t>
            </a:fld>
            <a:endParaRPr lang="en-US"/>
          </a:p>
        </p:txBody>
      </p:sp>
      <p:sp>
        <p:nvSpPr>
          <p:cNvPr id="3" name="Text Placeholder 2">
            <a:extLst>
              <a:ext uri="{FF2B5EF4-FFF2-40B4-BE49-F238E27FC236}">
                <a16:creationId xmlns:a16="http://schemas.microsoft.com/office/drawing/2014/main" id="{447B5960-0AF6-2541-8603-436DC9EAB8E0}"/>
              </a:ext>
            </a:extLst>
          </p:cNvPr>
          <p:cNvSpPr>
            <a:spLocks noGrp="1"/>
          </p:cNvSpPr>
          <p:nvPr>
            <p:ph type="body" sz="quarter" idx="16"/>
          </p:nvPr>
        </p:nvSpPr>
        <p:spPr>
          <a:xfrm>
            <a:off x="540589" y="1699652"/>
            <a:ext cx="10699907" cy="4077407"/>
          </a:xfrm>
        </p:spPr>
        <p:txBody>
          <a:bodyPr/>
          <a:lstStyle>
            <a:lvl1pPr marL="180864" indent="-180864">
              <a:buClr>
                <a:schemeClr val="accent2"/>
              </a:buClr>
              <a:tabLst/>
              <a:defRPr sz="1599" b="0" i="0">
                <a:latin typeface="Precisely Light" pitchFamily="2" charset="0"/>
              </a:defRPr>
            </a:lvl1pPr>
            <a:lvl2pPr marL="358555" indent="-179278">
              <a:buClr>
                <a:schemeClr val="accent2"/>
              </a:buClr>
              <a:tabLst/>
              <a:defRPr sz="1399" b="0" i="0">
                <a:latin typeface="Precisely Light" pitchFamily="2" charset="0"/>
              </a:defRPr>
            </a:lvl2pPr>
            <a:lvl3pPr marL="539420" indent="-179278">
              <a:buClr>
                <a:schemeClr val="accent2"/>
              </a:buClr>
              <a:tabLst/>
              <a:defRPr sz="1200" b="0" i="0">
                <a:latin typeface="Precisely Light" pitchFamily="2" charset="0"/>
              </a:defRPr>
            </a:lvl3pPr>
            <a:lvl4pPr marL="718698" indent="-179278">
              <a:buClr>
                <a:schemeClr val="accent2"/>
              </a:buClr>
              <a:tabLst/>
              <a:defRPr sz="1099" b="0" i="0">
                <a:latin typeface="Precisely Light" pitchFamily="2" charset="0"/>
              </a:defRPr>
            </a:lvl4pPr>
            <a:lvl5pPr marL="897975" indent="-179278">
              <a:buClr>
                <a:schemeClr val="accent2"/>
              </a:buClr>
              <a:tabLst/>
              <a:defRPr sz="1099" b="0" i="0">
                <a:latin typeface="Precisely Light" pitchFamily="2" charset="0"/>
              </a:defRPr>
            </a:lvl5pPr>
            <a:lvl6pPr marL="1078839" indent="-179278">
              <a:buClr>
                <a:schemeClr val="accent2"/>
              </a:buClr>
              <a:tabLst/>
              <a:defRPr sz="999" b="0" i="0">
                <a:latin typeface="Precisely Light" pitchFamily="2" charset="0"/>
              </a:defRPr>
            </a:lvl6pPr>
            <a:lvl7pPr marL="1258119" indent="-179278">
              <a:buClr>
                <a:schemeClr val="accent2"/>
              </a:buClr>
              <a:tabLst/>
              <a:defRPr sz="900" b="0" i="0">
                <a:latin typeface="Precisely Light" pitchFamily="2" charset="0"/>
              </a:defRPr>
            </a:lvl7pPr>
            <a:lvl8pPr marL="1438983" indent="-179278">
              <a:buClr>
                <a:schemeClr val="accent2"/>
              </a:buClr>
              <a:tabLst/>
              <a:defRPr sz="799" b="0" i="0">
                <a:latin typeface="Precisely Light" pitchFamily="2" charset="0"/>
              </a:defRPr>
            </a:lvl8pPr>
            <a:lvl9pPr marL="1618260" indent="-179278">
              <a:buClr>
                <a:schemeClr val="accent2"/>
              </a:buClr>
              <a:tabLst/>
              <a:defRPr sz="699" b="0" i="0">
                <a:latin typeface="Precisely Light" pitchFamily="2" charset="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1652715"/>
      </p:ext>
    </p:extLst>
  </p:cSld>
  <p:clrMapOvr>
    <a:masterClrMapping/>
  </p:clrMapOvr>
  <p:extLst>
    <p:ext uri="{DCECCB84-F9BA-43D5-87BE-67443E8EF086}">
      <p15:sldGuideLst xmlns:p15="http://schemas.microsoft.com/office/powerpoint/2012/main">
        <p15:guide id="1" orient="horz" pos="4128">
          <p15:clr>
            <a:srgbClr val="FBAE40"/>
          </p15:clr>
        </p15:guide>
        <p15:guide id="2" orient="horz" pos="107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600" y="626060"/>
            <a:ext cx="10991896" cy="1143000"/>
          </a:xfrm>
        </p:spPr>
        <p:txBody>
          <a:bodyPr/>
          <a:lstStyle/>
          <a:p>
            <a:r>
              <a:rPr lang="en-US"/>
              <a:t>Click to edit Master title style</a:t>
            </a:r>
          </a:p>
        </p:txBody>
      </p:sp>
      <p:sp>
        <p:nvSpPr>
          <p:cNvPr id="5" name="Slide Number Placeholder 7">
            <a:extLst>
              <a:ext uri="{FF2B5EF4-FFF2-40B4-BE49-F238E27FC236}">
                <a16:creationId xmlns:a16="http://schemas.microsoft.com/office/drawing/2014/main" id="{EAE3CE5E-EEAE-484C-A2FA-788E4CA54A8B}"/>
              </a:ext>
            </a:extLst>
          </p:cNvPr>
          <p:cNvSpPr>
            <a:spLocks noGrp="1"/>
          </p:cNvSpPr>
          <p:nvPr>
            <p:ph type="sldNum" sz="quarter" idx="4"/>
          </p:nvPr>
        </p:nvSpPr>
        <p:spPr>
          <a:xfrm>
            <a:off x="11546933" y="6478089"/>
            <a:ext cx="537495" cy="365125"/>
          </a:xfrm>
          <a:prstGeom prst="rect">
            <a:avLst/>
          </a:prstGeom>
        </p:spPr>
        <p:txBody>
          <a:bodyPr vert="horz" lIns="91440" tIns="45720" rIns="91440" bIns="45720" rtlCol="0" anchor="ctr"/>
          <a:lstStyle>
            <a:lvl1pPr algn="r">
              <a:defRPr sz="1000">
                <a:solidFill>
                  <a:schemeClr val="accent1"/>
                </a:solidFill>
              </a:defRPr>
            </a:lvl1pPr>
          </a:lstStyle>
          <a:p>
            <a:fld id="{BB3B27A6-5504-4172-9607-AC3A8638B53A}" type="slidenum">
              <a:rPr lang="sr-Latn-RS" smtClean="0"/>
              <a:pPr/>
              <a:t>‹#›</a:t>
            </a:fld>
            <a:endParaRPr lang="sr-Latn-RS"/>
          </a:p>
        </p:txBody>
      </p:sp>
    </p:spTree>
    <p:extLst>
      <p:ext uri="{BB962C8B-B14F-4D97-AF65-F5344CB8AC3E}">
        <p14:creationId xmlns:p14="http://schemas.microsoft.com/office/powerpoint/2010/main" val="282753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6_Titeldi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378CBC6-6CE6-4ADF-B188-488094F17034}"/>
              </a:ext>
            </a:extLst>
          </p:cNvPr>
          <p:cNvSpPr/>
          <p:nvPr userDrawn="1"/>
        </p:nvSpPr>
        <p:spPr>
          <a:xfrm>
            <a:off x="9" y="442700"/>
            <a:ext cx="3544711" cy="555107"/>
          </a:xfrm>
          <a:prstGeom prst="rect">
            <a:avLst/>
          </a:prstGeom>
          <a:solidFill>
            <a:srgbClr val="CF4D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r-Latn-RS" sz="1800">
              <a:solidFill>
                <a:schemeClr val="tx1"/>
              </a:solidFill>
            </a:endParaRPr>
          </a:p>
        </p:txBody>
      </p:sp>
      <p:sp>
        <p:nvSpPr>
          <p:cNvPr id="3" name="Subtitle 2"/>
          <p:cNvSpPr>
            <a:spLocks noGrp="1"/>
          </p:cNvSpPr>
          <p:nvPr>
            <p:ph type="subTitle" idx="1"/>
          </p:nvPr>
        </p:nvSpPr>
        <p:spPr>
          <a:xfrm>
            <a:off x="616165" y="1561907"/>
            <a:ext cx="7147767" cy="3969317"/>
          </a:xfrm>
        </p:spPr>
        <p:txBody>
          <a:bodyPr>
            <a:normAutofit/>
          </a:bodyPr>
          <a:lstStyle>
            <a:lvl1pPr marL="285744" marR="0" indent="-285744" algn="l" defTabSz="457189" rtl="0" eaLnBrk="1" fontAlgn="auto" latinLnBrk="0" hangingPunct="1">
              <a:lnSpc>
                <a:spcPct val="200000"/>
              </a:lnSpc>
              <a:spcBef>
                <a:spcPts val="0"/>
              </a:spcBef>
              <a:spcAft>
                <a:spcPts val="0"/>
              </a:spcAft>
              <a:buClrTx/>
              <a:buSzTx/>
              <a:buFont typeface="Arial" panose="020B0604020202020204" pitchFamily="34" charset="0"/>
              <a:buChar char="•"/>
              <a:tabLst/>
              <a:defRPr sz="2400" b="0">
                <a:solidFill>
                  <a:schemeClr val="accent1"/>
                </a:solidFill>
                <a:latin typeface="+mn-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TextBox 3">
            <a:extLst>
              <a:ext uri="{FF2B5EF4-FFF2-40B4-BE49-F238E27FC236}">
                <a16:creationId xmlns:a16="http://schemas.microsoft.com/office/drawing/2014/main" id="{758A4812-6EB8-4C33-9924-A21B040E598C}"/>
              </a:ext>
            </a:extLst>
          </p:cNvPr>
          <p:cNvSpPr txBox="1"/>
          <p:nvPr userDrawn="1"/>
        </p:nvSpPr>
        <p:spPr>
          <a:xfrm>
            <a:off x="609602" y="427866"/>
            <a:ext cx="3812988" cy="584775"/>
          </a:xfrm>
          <a:prstGeom prst="rect">
            <a:avLst/>
          </a:prstGeom>
          <a:noFill/>
        </p:spPr>
        <p:txBody>
          <a:bodyPr wrap="square" rtlCol="0">
            <a:spAutoFit/>
          </a:bodyPr>
          <a:lstStyle/>
          <a:p>
            <a:r>
              <a:rPr lang="en-US" sz="3200" b="0" cap="all" baseline="0">
                <a:solidFill>
                  <a:schemeClr val="bg2"/>
                </a:solidFill>
                <a:latin typeface="+mj-lt"/>
              </a:rPr>
              <a:t>Agenda</a:t>
            </a:r>
            <a:endParaRPr lang="sr-Latn-RS" sz="3200" b="0" cap="all" baseline="0">
              <a:solidFill>
                <a:schemeClr val="bg2"/>
              </a:solidFill>
              <a:latin typeface="+mj-lt"/>
            </a:endParaRPr>
          </a:p>
        </p:txBody>
      </p:sp>
      <p:cxnSp>
        <p:nvCxnSpPr>
          <p:cNvPr id="27" name="Straight Connector 26">
            <a:extLst>
              <a:ext uri="{FF2B5EF4-FFF2-40B4-BE49-F238E27FC236}">
                <a16:creationId xmlns:a16="http://schemas.microsoft.com/office/drawing/2014/main" id="{B3F4CD6A-C896-41F2-AC4D-77EF5734CA21}"/>
              </a:ext>
            </a:extLst>
          </p:cNvPr>
          <p:cNvCxnSpPr/>
          <p:nvPr userDrawn="1"/>
        </p:nvCxnSpPr>
        <p:spPr>
          <a:xfrm>
            <a:off x="11615889" y="6600786"/>
            <a:ext cx="0" cy="149377"/>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0152BA0-14A6-404E-BCD3-78267B43E7B6}"/>
              </a:ext>
            </a:extLst>
          </p:cNvPr>
          <p:cNvCxnSpPr>
            <a:cxnSpLocks/>
          </p:cNvCxnSpPr>
          <p:nvPr userDrawn="1"/>
        </p:nvCxnSpPr>
        <p:spPr>
          <a:xfrm>
            <a:off x="0" y="6390169"/>
            <a:ext cx="121920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67AC403-4291-4238-BB62-D01BDAB3F22D}"/>
              </a:ext>
            </a:extLst>
          </p:cNvPr>
          <p:cNvSpPr txBox="1"/>
          <p:nvPr userDrawn="1"/>
        </p:nvSpPr>
        <p:spPr>
          <a:xfrm>
            <a:off x="170341" y="6512220"/>
            <a:ext cx="3285033" cy="246221"/>
          </a:xfrm>
          <a:prstGeom prst="rect">
            <a:avLst/>
          </a:prstGeom>
          <a:noFill/>
        </p:spPr>
        <p:txBody>
          <a:bodyPr wrap="square">
            <a:spAutoFit/>
          </a:bodyPr>
          <a:lstStyle/>
          <a:p>
            <a:r>
              <a:rPr lang="en-GB" sz="1000" dirty="0">
                <a:solidFill>
                  <a:schemeClr val="accent1"/>
                </a:solidFill>
              </a:rPr>
              <a:t>Copyright © 2025 Data Trust Associates</a:t>
            </a:r>
            <a:endParaRPr lang="en-US" sz="1000" dirty="0">
              <a:solidFill>
                <a:schemeClr val="accent1"/>
              </a:solidFill>
            </a:endParaRPr>
          </a:p>
        </p:txBody>
      </p:sp>
      <p:sp>
        <p:nvSpPr>
          <p:cNvPr id="30" name="Slide Number Placeholder 7">
            <a:extLst>
              <a:ext uri="{FF2B5EF4-FFF2-40B4-BE49-F238E27FC236}">
                <a16:creationId xmlns:a16="http://schemas.microsoft.com/office/drawing/2014/main" id="{EA0DDE12-0FFE-46BB-B472-C3B9DB75451B}"/>
              </a:ext>
            </a:extLst>
          </p:cNvPr>
          <p:cNvSpPr>
            <a:spLocks noGrp="1"/>
          </p:cNvSpPr>
          <p:nvPr>
            <p:ph type="sldNum" sz="quarter" idx="4"/>
          </p:nvPr>
        </p:nvSpPr>
        <p:spPr>
          <a:xfrm>
            <a:off x="11500066" y="6482995"/>
            <a:ext cx="537495" cy="365125"/>
          </a:xfrm>
          <a:prstGeom prst="rect">
            <a:avLst/>
          </a:prstGeom>
        </p:spPr>
        <p:txBody>
          <a:bodyPr vert="horz" lIns="91440" tIns="45720" rIns="91440" bIns="45720" rtlCol="0" anchor="ctr"/>
          <a:lstStyle>
            <a:lvl1pPr algn="r">
              <a:defRPr sz="1000">
                <a:solidFill>
                  <a:schemeClr val="accent1"/>
                </a:solidFill>
              </a:defRPr>
            </a:lvl1pPr>
          </a:lstStyle>
          <a:p>
            <a:fld id="{BB3B27A6-5504-4172-9607-AC3A8638B53A}" type="slidenum">
              <a:rPr lang="sr-Latn-RS" smtClean="0"/>
              <a:pPr/>
              <a:t>‹#›</a:t>
            </a:fld>
            <a:endParaRPr lang="sr-Latn-RS"/>
          </a:p>
        </p:txBody>
      </p:sp>
      <p:sp>
        <p:nvSpPr>
          <p:cNvPr id="32" name="Rectangle 31">
            <a:extLst>
              <a:ext uri="{FF2B5EF4-FFF2-40B4-BE49-F238E27FC236}">
                <a16:creationId xmlns:a16="http://schemas.microsoft.com/office/drawing/2014/main" id="{067627F4-ED8D-4CFB-9025-6C6FB62B43D6}"/>
              </a:ext>
            </a:extLst>
          </p:cNvPr>
          <p:cNvSpPr/>
          <p:nvPr userDrawn="1"/>
        </p:nvSpPr>
        <p:spPr>
          <a:xfrm>
            <a:off x="10946383" y="6454990"/>
            <a:ext cx="360680" cy="3606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33" name="Graphic 32">
            <a:extLst>
              <a:ext uri="{FF2B5EF4-FFF2-40B4-BE49-F238E27FC236}">
                <a16:creationId xmlns:a16="http://schemas.microsoft.com/office/drawing/2014/main" id="{703A9328-956C-4D58-ACAF-399BD6186CFD}"/>
              </a:ext>
            </a:extLst>
          </p:cNvPr>
          <p:cNvPicPr>
            <a:picLocks noChangeAspect="1"/>
          </p:cNvPicPr>
          <p:nvPr userDrawn="1"/>
        </p:nvPicPr>
        <p:blipFill>
          <a:blip r:embed="rId2">
            <a:biLevel thresh="25000"/>
            <a:extLst>
              <a:ext uri="{96DAC541-7B7A-43D3-8B79-37D633B846F1}">
                <asvg:svgBlip xmlns:asvg="http://schemas.microsoft.com/office/drawing/2016/SVG/main" r:embed="rId3"/>
              </a:ext>
            </a:extLst>
          </a:blip>
          <a:stretch>
            <a:fillRect/>
          </a:stretch>
        </p:blipFill>
        <p:spPr>
          <a:xfrm>
            <a:off x="10981560" y="6482995"/>
            <a:ext cx="290326" cy="290324"/>
          </a:xfrm>
          <a:prstGeom prst="rect">
            <a:avLst/>
          </a:prstGeom>
        </p:spPr>
      </p:pic>
    </p:spTree>
    <p:extLst>
      <p:ext uri="{BB962C8B-B14F-4D97-AF65-F5344CB8AC3E}">
        <p14:creationId xmlns:p14="http://schemas.microsoft.com/office/powerpoint/2010/main" val="1966541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609609" y="236679"/>
            <a:ext cx="11044905" cy="570145"/>
          </a:xfrm>
        </p:spPr>
        <p:txBody>
          <a:bodyPr anchor="t"/>
          <a:lstStyle>
            <a:lvl1pPr>
              <a:defRPr>
                <a:solidFill>
                  <a:srgbClr val="084C8D"/>
                </a:solidFill>
              </a:defRPr>
            </a:lvl1pPr>
          </a:lstStyle>
          <a:p>
            <a:r>
              <a:rPr lang="en-US"/>
              <a:t>Click to edit Master title style</a:t>
            </a:r>
          </a:p>
        </p:txBody>
      </p:sp>
      <p:sp>
        <p:nvSpPr>
          <p:cNvPr id="3" name="Content Placeholder 2"/>
          <p:cNvSpPr>
            <a:spLocks noGrp="1"/>
          </p:cNvSpPr>
          <p:nvPr>
            <p:ph idx="1"/>
          </p:nvPr>
        </p:nvSpPr>
        <p:spPr>
          <a:xfrm>
            <a:off x="630904" y="1537676"/>
            <a:ext cx="11023600" cy="45045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AF69322F-07E8-402A-9D58-B59CA4964E2A}"/>
              </a:ext>
            </a:extLst>
          </p:cNvPr>
          <p:cNvCxnSpPr/>
          <p:nvPr userDrawn="1"/>
        </p:nvCxnSpPr>
        <p:spPr>
          <a:xfrm>
            <a:off x="11615889" y="6600786"/>
            <a:ext cx="0" cy="149377"/>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F46F837-B10F-474F-B9EB-F55303A92EAE}"/>
              </a:ext>
            </a:extLst>
          </p:cNvPr>
          <p:cNvCxnSpPr>
            <a:cxnSpLocks/>
          </p:cNvCxnSpPr>
          <p:nvPr userDrawn="1"/>
        </p:nvCxnSpPr>
        <p:spPr>
          <a:xfrm>
            <a:off x="0" y="6390169"/>
            <a:ext cx="121920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7" name="Slide Number Placeholder 7">
            <a:extLst>
              <a:ext uri="{FF2B5EF4-FFF2-40B4-BE49-F238E27FC236}">
                <a16:creationId xmlns:a16="http://schemas.microsoft.com/office/drawing/2014/main" id="{251D0F9B-69DC-46C8-BFFF-69D88802D1B6}"/>
              </a:ext>
            </a:extLst>
          </p:cNvPr>
          <p:cNvSpPr>
            <a:spLocks noGrp="1"/>
          </p:cNvSpPr>
          <p:nvPr>
            <p:ph type="sldNum" sz="quarter" idx="4"/>
          </p:nvPr>
        </p:nvSpPr>
        <p:spPr>
          <a:xfrm>
            <a:off x="11500066" y="6482995"/>
            <a:ext cx="537495" cy="365125"/>
          </a:xfrm>
          <a:prstGeom prst="rect">
            <a:avLst/>
          </a:prstGeom>
        </p:spPr>
        <p:txBody>
          <a:bodyPr vert="horz" lIns="91440" tIns="45720" rIns="91440" bIns="45720" rtlCol="0" anchor="ctr"/>
          <a:lstStyle>
            <a:lvl1pPr algn="r">
              <a:defRPr sz="1000">
                <a:solidFill>
                  <a:schemeClr val="accent1"/>
                </a:solidFill>
              </a:defRPr>
            </a:lvl1pPr>
          </a:lstStyle>
          <a:p>
            <a:fld id="{BB3B27A6-5504-4172-9607-AC3A8638B53A}" type="slidenum">
              <a:rPr lang="sr-Latn-RS" smtClean="0"/>
              <a:pPr/>
              <a:t>‹#›</a:t>
            </a:fld>
            <a:endParaRPr lang="sr-Latn-RS"/>
          </a:p>
        </p:txBody>
      </p:sp>
    </p:spTree>
    <p:extLst>
      <p:ext uri="{BB962C8B-B14F-4D97-AF65-F5344CB8AC3E}">
        <p14:creationId xmlns:p14="http://schemas.microsoft.com/office/powerpoint/2010/main" val="1106966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609609" y="236679"/>
            <a:ext cx="11044905" cy="570145"/>
          </a:xfrm>
        </p:spPr>
        <p:txBody>
          <a:bodyPr anchor="t"/>
          <a:lstStyle>
            <a:lvl1pPr>
              <a:defRPr>
                <a:solidFill>
                  <a:srgbClr val="084C8D"/>
                </a:solidFill>
              </a:defRPr>
            </a:lvl1pPr>
          </a:lstStyle>
          <a:p>
            <a:r>
              <a:rPr lang="en-US"/>
              <a:t>Click to edit Master title style</a:t>
            </a:r>
          </a:p>
        </p:txBody>
      </p:sp>
      <p:sp>
        <p:nvSpPr>
          <p:cNvPr id="3" name="Content Placeholder 2"/>
          <p:cNvSpPr>
            <a:spLocks noGrp="1"/>
          </p:cNvSpPr>
          <p:nvPr>
            <p:ph idx="1"/>
          </p:nvPr>
        </p:nvSpPr>
        <p:spPr>
          <a:xfrm>
            <a:off x="630904" y="1537676"/>
            <a:ext cx="11023600" cy="45045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7">
            <a:extLst>
              <a:ext uri="{FF2B5EF4-FFF2-40B4-BE49-F238E27FC236}">
                <a16:creationId xmlns:a16="http://schemas.microsoft.com/office/drawing/2014/main" id="{57061F79-CB54-4C90-B7FD-248CDB11F35C}"/>
              </a:ext>
            </a:extLst>
          </p:cNvPr>
          <p:cNvSpPr>
            <a:spLocks noGrp="1"/>
          </p:cNvSpPr>
          <p:nvPr>
            <p:ph type="sldNum" sz="quarter" idx="4"/>
          </p:nvPr>
        </p:nvSpPr>
        <p:spPr>
          <a:xfrm>
            <a:off x="11546933" y="6478089"/>
            <a:ext cx="537495" cy="365125"/>
          </a:xfrm>
          <a:prstGeom prst="rect">
            <a:avLst/>
          </a:prstGeom>
        </p:spPr>
        <p:txBody>
          <a:bodyPr vert="horz" lIns="91440" tIns="45720" rIns="91440" bIns="45720" rtlCol="0" anchor="ctr"/>
          <a:lstStyle>
            <a:lvl1pPr algn="r">
              <a:defRPr sz="1000">
                <a:solidFill>
                  <a:schemeClr val="accent1"/>
                </a:solidFill>
              </a:defRPr>
            </a:lvl1pPr>
          </a:lstStyle>
          <a:p>
            <a:fld id="{BB3B27A6-5504-4172-9607-AC3A8638B53A}" type="slidenum">
              <a:rPr lang="sr-Latn-RS" smtClean="0"/>
              <a:pPr/>
              <a:t>‹#›</a:t>
            </a:fld>
            <a:endParaRPr lang="sr-Latn-RS"/>
          </a:p>
        </p:txBody>
      </p:sp>
    </p:spTree>
    <p:extLst>
      <p:ext uri="{BB962C8B-B14F-4D97-AF65-F5344CB8AC3E}">
        <p14:creationId xmlns:p14="http://schemas.microsoft.com/office/powerpoint/2010/main" val="2522909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E2114E9-4F5F-40FF-8D70-655D8880219B}"/>
              </a:ext>
            </a:extLst>
          </p:cNvPr>
          <p:cNvCxnSpPr/>
          <p:nvPr userDrawn="1"/>
        </p:nvCxnSpPr>
        <p:spPr>
          <a:xfrm>
            <a:off x="11615889" y="6600786"/>
            <a:ext cx="0" cy="149377"/>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6AAC24C8-6B1E-4043-BA8E-33C661CF1291}"/>
              </a:ext>
            </a:extLst>
          </p:cNvPr>
          <p:cNvCxnSpPr>
            <a:cxnSpLocks/>
          </p:cNvCxnSpPr>
          <p:nvPr userDrawn="1"/>
        </p:nvCxnSpPr>
        <p:spPr>
          <a:xfrm>
            <a:off x="0" y="6390169"/>
            <a:ext cx="121920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17038F7-4B27-4B0B-B0F1-99C014F2D13B}"/>
              </a:ext>
            </a:extLst>
          </p:cNvPr>
          <p:cNvSpPr txBox="1"/>
          <p:nvPr userDrawn="1"/>
        </p:nvSpPr>
        <p:spPr>
          <a:xfrm>
            <a:off x="170341" y="6512220"/>
            <a:ext cx="3285033" cy="246221"/>
          </a:xfrm>
          <a:prstGeom prst="rect">
            <a:avLst/>
          </a:prstGeom>
          <a:noFill/>
        </p:spPr>
        <p:txBody>
          <a:bodyPr wrap="square">
            <a:spAutoFit/>
          </a:bodyPr>
          <a:lstStyle/>
          <a:p>
            <a:r>
              <a:rPr lang="en-GB" sz="1000" dirty="0">
                <a:solidFill>
                  <a:schemeClr val="accent1"/>
                </a:solidFill>
              </a:rPr>
              <a:t>Copyright © 2025 Data Trust Associates</a:t>
            </a:r>
            <a:endParaRPr lang="en-US" sz="1000" dirty="0">
              <a:solidFill>
                <a:schemeClr val="accent1"/>
              </a:solidFill>
            </a:endParaRPr>
          </a:p>
        </p:txBody>
      </p:sp>
      <p:sp>
        <p:nvSpPr>
          <p:cNvPr id="10" name="Slide Number Placeholder 7">
            <a:extLst>
              <a:ext uri="{FF2B5EF4-FFF2-40B4-BE49-F238E27FC236}">
                <a16:creationId xmlns:a16="http://schemas.microsoft.com/office/drawing/2014/main" id="{59C551D8-5872-4074-8E40-444BD6C3F0DB}"/>
              </a:ext>
            </a:extLst>
          </p:cNvPr>
          <p:cNvSpPr>
            <a:spLocks noGrp="1"/>
          </p:cNvSpPr>
          <p:nvPr>
            <p:ph type="sldNum" sz="quarter" idx="4"/>
          </p:nvPr>
        </p:nvSpPr>
        <p:spPr>
          <a:xfrm>
            <a:off x="11500066" y="6482995"/>
            <a:ext cx="537495" cy="365125"/>
          </a:xfrm>
          <a:prstGeom prst="rect">
            <a:avLst/>
          </a:prstGeom>
        </p:spPr>
        <p:txBody>
          <a:bodyPr vert="horz" lIns="91440" tIns="45720" rIns="91440" bIns="45720" rtlCol="0" anchor="ctr"/>
          <a:lstStyle>
            <a:lvl1pPr algn="r">
              <a:defRPr sz="1000">
                <a:solidFill>
                  <a:schemeClr val="accent1"/>
                </a:solidFill>
              </a:defRPr>
            </a:lvl1pPr>
          </a:lstStyle>
          <a:p>
            <a:fld id="{BB3B27A6-5504-4172-9607-AC3A8638B53A}" type="slidenum">
              <a:rPr lang="sr-Latn-RS" smtClean="0"/>
              <a:pPr/>
              <a:t>‹#›</a:t>
            </a:fld>
            <a:endParaRPr lang="sr-Latn-RS"/>
          </a:p>
        </p:txBody>
      </p:sp>
      <p:sp>
        <p:nvSpPr>
          <p:cNvPr id="12" name="Rectangle 11">
            <a:extLst>
              <a:ext uri="{FF2B5EF4-FFF2-40B4-BE49-F238E27FC236}">
                <a16:creationId xmlns:a16="http://schemas.microsoft.com/office/drawing/2014/main" id="{00AD3621-11C5-4114-97A5-D972F29D10FE}"/>
              </a:ext>
            </a:extLst>
          </p:cNvPr>
          <p:cNvSpPr/>
          <p:nvPr userDrawn="1"/>
        </p:nvSpPr>
        <p:spPr>
          <a:xfrm>
            <a:off x="10946383" y="6454990"/>
            <a:ext cx="360680" cy="3606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4" name="Graphic 13">
            <a:extLst>
              <a:ext uri="{FF2B5EF4-FFF2-40B4-BE49-F238E27FC236}">
                <a16:creationId xmlns:a16="http://schemas.microsoft.com/office/drawing/2014/main" id="{465D9EF3-C246-45B0-A422-61DC6881F235}"/>
              </a:ext>
            </a:extLst>
          </p:cNvPr>
          <p:cNvPicPr>
            <a:picLocks noChangeAspect="1"/>
          </p:cNvPicPr>
          <p:nvPr userDrawn="1"/>
        </p:nvPicPr>
        <p:blipFill>
          <a:blip r:embed="rId2">
            <a:biLevel thresh="25000"/>
            <a:extLst>
              <a:ext uri="{96DAC541-7B7A-43D3-8B79-37D633B846F1}">
                <asvg:svgBlip xmlns:asvg="http://schemas.microsoft.com/office/drawing/2016/SVG/main" r:embed="rId3"/>
              </a:ext>
            </a:extLst>
          </a:blip>
          <a:stretch>
            <a:fillRect/>
          </a:stretch>
        </p:blipFill>
        <p:spPr>
          <a:xfrm>
            <a:off x="10981560" y="6482995"/>
            <a:ext cx="290326" cy="290324"/>
          </a:xfrm>
          <a:prstGeom prst="rect">
            <a:avLst/>
          </a:prstGeom>
        </p:spPr>
      </p:pic>
    </p:spTree>
    <p:extLst>
      <p:ext uri="{BB962C8B-B14F-4D97-AF65-F5344CB8AC3E}">
        <p14:creationId xmlns:p14="http://schemas.microsoft.com/office/powerpoint/2010/main" val="666275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Lee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FBAC04-6241-4503-82BE-D547041E0F43}"/>
              </a:ext>
            </a:extLst>
          </p:cNvPr>
          <p:cNvSpPr/>
          <p:nvPr userDrawn="1"/>
        </p:nvSpPr>
        <p:spPr>
          <a:xfrm>
            <a:off x="0" y="6438749"/>
            <a:ext cx="12192000" cy="4192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r-Latn-RS" sz="1800">
              <a:solidFill>
                <a:schemeClr val="tx1"/>
              </a:solidFill>
            </a:endParaRPr>
          </a:p>
        </p:txBody>
      </p:sp>
      <p:sp>
        <p:nvSpPr>
          <p:cNvPr id="6" name="Slide Number Placeholder 7">
            <a:extLst>
              <a:ext uri="{FF2B5EF4-FFF2-40B4-BE49-F238E27FC236}">
                <a16:creationId xmlns:a16="http://schemas.microsoft.com/office/drawing/2014/main" id="{8DE25970-06B7-4617-B82D-B800CEA324E8}"/>
              </a:ext>
            </a:extLst>
          </p:cNvPr>
          <p:cNvSpPr>
            <a:spLocks noGrp="1"/>
          </p:cNvSpPr>
          <p:nvPr>
            <p:ph type="sldNum" sz="quarter" idx="4"/>
          </p:nvPr>
        </p:nvSpPr>
        <p:spPr>
          <a:xfrm>
            <a:off x="11546933" y="6478089"/>
            <a:ext cx="537495" cy="365125"/>
          </a:xfrm>
          <a:prstGeom prst="rect">
            <a:avLst/>
          </a:prstGeom>
        </p:spPr>
        <p:txBody>
          <a:bodyPr vert="horz" lIns="91440" tIns="45720" rIns="91440" bIns="45720" rtlCol="0" anchor="ctr"/>
          <a:lstStyle>
            <a:lvl1pPr algn="r">
              <a:defRPr sz="1000">
                <a:solidFill>
                  <a:schemeClr val="bg1"/>
                </a:solidFill>
              </a:defRPr>
            </a:lvl1pPr>
          </a:lstStyle>
          <a:p>
            <a:fld id="{BB3B27A6-5504-4172-9607-AC3A8638B53A}" type="slidenum">
              <a:rPr lang="sr-Latn-RS" smtClean="0"/>
              <a:pPr/>
              <a:t>‹#›</a:t>
            </a:fld>
            <a:endParaRPr lang="sr-Latn-RS"/>
          </a:p>
        </p:txBody>
      </p:sp>
      <p:cxnSp>
        <p:nvCxnSpPr>
          <p:cNvPr id="10" name="Straight Connector 9">
            <a:extLst>
              <a:ext uri="{FF2B5EF4-FFF2-40B4-BE49-F238E27FC236}">
                <a16:creationId xmlns:a16="http://schemas.microsoft.com/office/drawing/2014/main" id="{BC02698A-5C04-47C9-8808-EB19C3965BBA}"/>
              </a:ext>
            </a:extLst>
          </p:cNvPr>
          <p:cNvCxnSpPr/>
          <p:nvPr userDrawn="1"/>
        </p:nvCxnSpPr>
        <p:spPr>
          <a:xfrm>
            <a:off x="11615889" y="6600786"/>
            <a:ext cx="0" cy="149377"/>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0" name="Graphic 19">
            <a:extLst>
              <a:ext uri="{FF2B5EF4-FFF2-40B4-BE49-F238E27FC236}">
                <a16:creationId xmlns:a16="http://schemas.microsoft.com/office/drawing/2014/main" id="{CD54D062-E9A2-48B1-8F04-A55CF8E120DE}"/>
              </a:ext>
            </a:extLst>
          </p:cNvPr>
          <p:cNvPicPr>
            <a:picLocks noChangeAspect="1"/>
          </p:cNvPicPr>
          <p:nvPr userDrawn="1"/>
        </p:nvPicPr>
        <p:blipFill>
          <a:blip r:embed="rId2" cstate="email">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78395" y="6531799"/>
            <a:ext cx="290954" cy="267519"/>
          </a:xfrm>
          <a:prstGeom prst="rect">
            <a:avLst/>
          </a:prstGeom>
        </p:spPr>
      </p:pic>
      <p:sp>
        <p:nvSpPr>
          <p:cNvPr id="12" name="Footer Placeholder 3">
            <a:extLst>
              <a:ext uri="{FF2B5EF4-FFF2-40B4-BE49-F238E27FC236}">
                <a16:creationId xmlns:a16="http://schemas.microsoft.com/office/drawing/2014/main" id="{2B8E4D3C-5C94-4107-9C15-2DA468682989}"/>
              </a:ext>
            </a:extLst>
          </p:cNvPr>
          <p:cNvSpPr>
            <a:spLocks noGrp="1"/>
          </p:cNvSpPr>
          <p:nvPr>
            <p:ph type="ftr" sz="quarter" idx="3"/>
          </p:nvPr>
        </p:nvSpPr>
        <p:spPr>
          <a:xfrm>
            <a:off x="609606" y="6546993"/>
            <a:ext cx="4625788" cy="365125"/>
          </a:xfrm>
          <a:prstGeom prst="rect">
            <a:avLst/>
          </a:prstGeom>
        </p:spPr>
        <p:txBody>
          <a:bodyPr vert="horz" lIns="0" tIns="45720" rIns="0" bIns="45720" rtlCol="0" anchor="ctr"/>
          <a:lstStyle>
            <a:lvl1pPr algn="l">
              <a:defRPr sz="900">
                <a:solidFill>
                  <a:schemeClr val="bg1"/>
                </a:solidFill>
              </a:defRPr>
            </a:lvl1pPr>
          </a:lstStyle>
          <a:p>
            <a:r>
              <a:rPr lang="en-US"/>
              <a:t> Copyright © 2020 Data Trust Associates </a:t>
            </a:r>
            <a:r>
              <a:rPr lang="en-US" err="1"/>
              <a:t>cvba</a:t>
            </a:r>
            <a:r>
              <a:rPr lang="en-US"/>
              <a:t> </a:t>
            </a:r>
            <a:endParaRPr lang="sr-Latn-RS"/>
          </a:p>
          <a:p>
            <a:endParaRPr lang="en-US"/>
          </a:p>
        </p:txBody>
      </p:sp>
      <p:pic>
        <p:nvPicPr>
          <p:cNvPr id="7" name="Picture 6">
            <a:extLst>
              <a:ext uri="{FF2B5EF4-FFF2-40B4-BE49-F238E27FC236}">
                <a16:creationId xmlns:a16="http://schemas.microsoft.com/office/drawing/2014/main" id="{0F90263E-1C9E-8F42-A215-2A986ECDD69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 y="-584199"/>
            <a:ext cx="12192001" cy="7607138"/>
          </a:xfrm>
          <a:prstGeom prst="rect">
            <a:avLst/>
          </a:prstGeom>
        </p:spPr>
      </p:pic>
    </p:spTree>
    <p:extLst>
      <p:ext uri="{BB962C8B-B14F-4D97-AF65-F5344CB8AC3E}">
        <p14:creationId xmlns:p14="http://schemas.microsoft.com/office/powerpoint/2010/main" val="2557974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Lee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FBAC04-6241-4503-82BE-D547041E0F43}"/>
              </a:ext>
            </a:extLst>
          </p:cNvPr>
          <p:cNvSpPr/>
          <p:nvPr userDrawn="1"/>
        </p:nvSpPr>
        <p:spPr>
          <a:xfrm>
            <a:off x="0" y="4409440"/>
            <a:ext cx="12192000" cy="24485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r-Latn-RS" sz="1800">
              <a:solidFill>
                <a:schemeClr val="tx1"/>
              </a:solidFill>
            </a:endParaRPr>
          </a:p>
        </p:txBody>
      </p:sp>
      <p:sp>
        <p:nvSpPr>
          <p:cNvPr id="6" name="Slide Number Placeholder 7">
            <a:extLst>
              <a:ext uri="{FF2B5EF4-FFF2-40B4-BE49-F238E27FC236}">
                <a16:creationId xmlns:a16="http://schemas.microsoft.com/office/drawing/2014/main" id="{8DE25970-06B7-4617-B82D-B800CEA324E8}"/>
              </a:ext>
            </a:extLst>
          </p:cNvPr>
          <p:cNvSpPr>
            <a:spLocks noGrp="1"/>
          </p:cNvSpPr>
          <p:nvPr>
            <p:ph type="sldNum" sz="quarter" idx="4"/>
          </p:nvPr>
        </p:nvSpPr>
        <p:spPr>
          <a:xfrm>
            <a:off x="11546933" y="6478089"/>
            <a:ext cx="537495" cy="365125"/>
          </a:xfrm>
          <a:prstGeom prst="rect">
            <a:avLst/>
          </a:prstGeom>
        </p:spPr>
        <p:txBody>
          <a:bodyPr vert="horz" lIns="91440" tIns="45720" rIns="91440" bIns="45720" rtlCol="0" anchor="ctr"/>
          <a:lstStyle>
            <a:lvl1pPr algn="r">
              <a:defRPr sz="1000">
                <a:solidFill>
                  <a:schemeClr val="bg1"/>
                </a:solidFill>
              </a:defRPr>
            </a:lvl1pPr>
          </a:lstStyle>
          <a:p>
            <a:fld id="{BB3B27A6-5504-4172-9607-AC3A8638B53A}" type="slidenum">
              <a:rPr lang="sr-Latn-RS" smtClean="0"/>
              <a:pPr/>
              <a:t>‹#›</a:t>
            </a:fld>
            <a:endParaRPr lang="sr-Latn-RS"/>
          </a:p>
        </p:txBody>
      </p:sp>
      <p:cxnSp>
        <p:nvCxnSpPr>
          <p:cNvPr id="10" name="Straight Connector 9">
            <a:extLst>
              <a:ext uri="{FF2B5EF4-FFF2-40B4-BE49-F238E27FC236}">
                <a16:creationId xmlns:a16="http://schemas.microsoft.com/office/drawing/2014/main" id="{BC02698A-5C04-47C9-8808-EB19C3965BBA}"/>
              </a:ext>
            </a:extLst>
          </p:cNvPr>
          <p:cNvCxnSpPr/>
          <p:nvPr userDrawn="1"/>
        </p:nvCxnSpPr>
        <p:spPr>
          <a:xfrm>
            <a:off x="11615889" y="6600786"/>
            <a:ext cx="0" cy="149377"/>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91E8698-86ED-4BA8-AA72-F46CBC37D229}"/>
              </a:ext>
            </a:extLst>
          </p:cNvPr>
          <p:cNvSpPr txBox="1"/>
          <p:nvPr userDrawn="1"/>
        </p:nvSpPr>
        <p:spPr>
          <a:xfrm>
            <a:off x="5153370" y="1740159"/>
            <a:ext cx="7332260" cy="1846659"/>
          </a:xfrm>
          <a:prstGeom prst="rect">
            <a:avLst/>
          </a:prstGeom>
          <a:noFill/>
        </p:spPr>
        <p:txBody>
          <a:bodyPr wrap="square" rtlCol="0">
            <a:spAutoFit/>
          </a:bodyPr>
          <a:lstStyle/>
          <a:p>
            <a:pPr lvl="0"/>
            <a:r>
              <a:rPr lang="en-US" sz="4800" cap="all" baseline="0">
                <a:solidFill>
                  <a:schemeClr val="accent1"/>
                </a:solidFill>
                <a:latin typeface="+mj-lt"/>
              </a:rPr>
              <a:t>Questions </a:t>
            </a:r>
          </a:p>
          <a:p>
            <a:pPr lvl="0"/>
            <a:r>
              <a:rPr lang="en-US" sz="4800" cap="all" baseline="0">
                <a:solidFill>
                  <a:schemeClr val="accent1"/>
                </a:solidFill>
                <a:latin typeface="+mj-lt"/>
              </a:rPr>
              <a:t>&amp; Answers</a:t>
            </a:r>
            <a:endParaRPr lang="sr-Latn-RS" sz="4800" cap="all" baseline="0">
              <a:solidFill>
                <a:schemeClr val="accent1"/>
              </a:solidFill>
              <a:latin typeface="+mj-lt"/>
            </a:endParaRPr>
          </a:p>
          <a:p>
            <a:endParaRPr lang="sr-Latn-RS" sz="1800"/>
          </a:p>
        </p:txBody>
      </p:sp>
      <p:sp>
        <p:nvSpPr>
          <p:cNvPr id="21" name="TextBox 20">
            <a:extLst>
              <a:ext uri="{FF2B5EF4-FFF2-40B4-BE49-F238E27FC236}">
                <a16:creationId xmlns:a16="http://schemas.microsoft.com/office/drawing/2014/main" id="{3544D569-56C5-4E4B-B03D-F2A8DA7083D7}"/>
              </a:ext>
            </a:extLst>
          </p:cNvPr>
          <p:cNvSpPr txBox="1"/>
          <p:nvPr userDrawn="1"/>
        </p:nvSpPr>
        <p:spPr>
          <a:xfrm>
            <a:off x="934098" y="462006"/>
            <a:ext cx="3925652" cy="5478295"/>
          </a:xfrm>
          <a:prstGeom prst="rect">
            <a:avLst/>
          </a:prstGeom>
          <a:noFill/>
          <a:ln w="63500">
            <a:noFill/>
          </a:ln>
        </p:spPr>
        <p:txBody>
          <a:bodyPr wrap="square" rtlCol="0">
            <a:spAutoFit/>
          </a:bodyPr>
          <a:lstStyle/>
          <a:p>
            <a:pPr lvl="0"/>
            <a:r>
              <a:rPr lang="en-US" sz="34999">
                <a:ln w="92075">
                  <a:solidFill>
                    <a:schemeClr val="accent1"/>
                  </a:solidFill>
                </a:ln>
                <a:solidFill>
                  <a:schemeClr val="bg1"/>
                </a:solidFill>
                <a:latin typeface="+mj-lt"/>
              </a:rPr>
              <a:t>?</a:t>
            </a:r>
            <a:endParaRPr lang="sr-Latn-RS" sz="34999">
              <a:ln w="92075">
                <a:solidFill>
                  <a:schemeClr val="accent1"/>
                </a:solidFill>
              </a:ln>
              <a:solidFill>
                <a:schemeClr val="bg1"/>
              </a:solidFill>
              <a:latin typeface="+mj-lt"/>
            </a:endParaRPr>
          </a:p>
        </p:txBody>
      </p:sp>
      <p:sp>
        <p:nvSpPr>
          <p:cNvPr id="11" name="Footer Placeholder 3">
            <a:extLst>
              <a:ext uri="{FF2B5EF4-FFF2-40B4-BE49-F238E27FC236}">
                <a16:creationId xmlns:a16="http://schemas.microsoft.com/office/drawing/2014/main" id="{0E91A34E-D88E-416B-8F96-B0502152BBEF}"/>
              </a:ext>
            </a:extLst>
          </p:cNvPr>
          <p:cNvSpPr>
            <a:spLocks noGrp="1"/>
          </p:cNvSpPr>
          <p:nvPr>
            <p:ph type="ftr" sz="quarter" idx="3"/>
          </p:nvPr>
        </p:nvSpPr>
        <p:spPr>
          <a:xfrm>
            <a:off x="442253" y="6546995"/>
            <a:ext cx="3478307" cy="203167"/>
          </a:xfrm>
          <a:prstGeom prst="rect">
            <a:avLst/>
          </a:prstGeom>
        </p:spPr>
        <p:txBody>
          <a:bodyPr/>
          <a:lstStyle>
            <a:lvl1pPr>
              <a:defRPr sz="900">
                <a:solidFill>
                  <a:schemeClr val="bg1"/>
                </a:solidFill>
              </a:defRPr>
            </a:lvl1pPr>
          </a:lstStyle>
          <a:p>
            <a:r>
              <a:rPr lang="en-US" dirty="0"/>
              <a:t> Copyright © 2025 Data Trust Associates</a:t>
            </a:r>
            <a:endParaRPr lang="sr-Latn-RS" dirty="0"/>
          </a:p>
        </p:txBody>
      </p:sp>
      <p:pic>
        <p:nvPicPr>
          <p:cNvPr id="13" name="Graphic 12">
            <a:extLst>
              <a:ext uri="{FF2B5EF4-FFF2-40B4-BE49-F238E27FC236}">
                <a16:creationId xmlns:a16="http://schemas.microsoft.com/office/drawing/2014/main" id="{48295761-9655-4E95-A00F-E7CFF40BF2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73411" y="6504547"/>
            <a:ext cx="338667" cy="338667"/>
          </a:xfrm>
          <a:prstGeom prst="rect">
            <a:avLst/>
          </a:prstGeom>
        </p:spPr>
      </p:pic>
    </p:spTree>
    <p:extLst>
      <p:ext uri="{BB962C8B-B14F-4D97-AF65-F5344CB8AC3E}">
        <p14:creationId xmlns:p14="http://schemas.microsoft.com/office/powerpoint/2010/main" val="3120746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eldia">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ACB7FD-F2B5-45EA-A48E-CD03C6B54C6B}"/>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0000" contrast="4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Picture Placeholder 6">
            <a:extLst>
              <a:ext uri="{FF2B5EF4-FFF2-40B4-BE49-F238E27FC236}">
                <a16:creationId xmlns:a16="http://schemas.microsoft.com/office/drawing/2014/main" id="{221DE158-13F5-4606-9005-35AA880B5A99}"/>
              </a:ext>
            </a:extLst>
          </p:cNvPr>
          <p:cNvSpPr>
            <a:spLocks noGrp="1"/>
          </p:cNvSpPr>
          <p:nvPr>
            <p:ph type="pic" sz="quarter" idx="10" hasCustomPrompt="1"/>
          </p:nvPr>
        </p:nvSpPr>
        <p:spPr>
          <a:xfrm>
            <a:off x="9550401" y="5988428"/>
            <a:ext cx="2319867" cy="706347"/>
          </a:xfrm>
        </p:spPr>
        <p:txBody>
          <a:bodyPr/>
          <a:lstStyle>
            <a:lvl1pPr marL="0" marR="0" indent="0" algn="l" defTabSz="457189" rtl="0" eaLnBrk="1" fontAlgn="auto" latinLnBrk="0" hangingPunct="1">
              <a:lnSpc>
                <a:spcPct val="100000"/>
              </a:lnSpc>
              <a:spcBef>
                <a:spcPts val="0"/>
              </a:spcBef>
              <a:spcAft>
                <a:spcPts val="0"/>
              </a:spcAft>
              <a:buClrTx/>
              <a:buSzTx/>
              <a:buFont typeface="Arial"/>
              <a:buNone/>
              <a:tabLst/>
              <a:defRPr>
                <a:solidFill>
                  <a:schemeClr val="bg1"/>
                </a:solidFill>
              </a:defRPr>
            </a:lvl1pPr>
          </a:lstStyle>
          <a:p>
            <a:pPr marL="0" marR="0" lvl="0" indent="0" algn="l" defTabSz="457189" rtl="0" eaLnBrk="1" fontAlgn="auto" latinLnBrk="0" hangingPunct="1">
              <a:lnSpc>
                <a:spcPct val="100000"/>
              </a:lnSpc>
              <a:spcBef>
                <a:spcPts val="0"/>
              </a:spcBef>
              <a:spcAft>
                <a:spcPts val="0"/>
              </a:spcAft>
              <a:buClrTx/>
              <a:buSzTx/>
              <a:buFont typeface="Arial"/>
              <a:buNone/>
              <a:tabLst/>
              <a:defRPr/>
            </a:pPr>
            <a:r>
              <a:rPr lang="en-US"/>
              <a:t>Additional PNG logo here</a:t>
            </a:r>
            <a:endParaRPr lang="sr-Latn-RS"/>
          </a:p>
          <a:p>
            <a:endParaRPr lang="sr-Latn-RS"/>
          </a:p>
        </p:txBody>
      </p:sp>
      <p:sp>
        <p:nvSpPr>
          <p:cNvPr id="15" name="Title 1">
            <a:extLst>
              <a:ext uri="{FF2B5EF4-FFF2-40B4-BE49-F238E27FC236}">
                <a16:creationId xmlns:a16="http://schemas.microsoft.com/office/drawing/2014/main" id="{C0E1602B-0307-4300-AB34-9D5C102C7B89}"/>
              </a:ext>
            </a:extLst>
          </p:cNvPr>
          <p:cNvSpPr>
            <a:spLocks noGrp="1"/>
          </p:cNvSpPr>
          <p:nvPr>
            <p:ph type="ctrTitle"/>
          </p:nvPr>
        </p:nvSpPr>
        <p:spPr>
          <a:xfrm>
            <a:off x="616162" y="3348450"/>
            <a:ext cx="7033727" cy="1644459"/>
          </a:xfrm>
        </p:spPr>
        <p:txBody>
          <a:bodyPr/>
          <a:lstStyle>
            <a:lvl1pPr>
              <a:defRPr sz="4000">
                <a:solidFill>
                  <a:schemeClr val="bg1"/>
                </a:solidFill>
                <a:latin typeface="Montserrat" panose="02000505000000020004" pitchFamily="2" charset="0"/>
              </a:defRPr>
            </a:lvl1pPr>
          </a:lstStyle>
          <a:p>
            <a:r>
              <a:rPr lang="en-US"/>
              <a:t>Click to edit Master title style</a:t>
            </a:r>
          </a:p>
        </p:txBody>
      </p:sp>
      <p:sp>
        <p:nvSpPr>
          <p:cNvPr id="16" name="Subtitle 2">
            <a:extLst>
              <a:ext uri="{FF2B5EF4-FFF2-40B4-BE49-F238E27FC236}">
                <a16:creationId xmlns:a16="http://schemas.microsoft.com/office/drawing/2014/main" id="{19507133-1592-4BEF-9AE4-FE65053B6E6C}"/>
              </a:ext>
            </a:extLst>
          </p:cNvPr>
          <p:cNvSpPr>
            <a:spLocks noGrp="1"/>
          </p:cNvSpPr>
          <p:nvPr>
            <p:ph type="subTitle" idx="1"/>
          </p:nvPr>
        </p:nvSpPr>
        <p:spPr>
          <a:xfrm>
            <a:off x="616152" y="5458362"/>
            <a:ext cx="7033725" cy="1121743"/>
          </a:xfrm>
        </p:spPr>
        <p:txBody>
          <a:bodyPr>
            <a:normAutofit/>
          </a:bodyPr>
          <a:lstStyle>
            <a:lvl1pPr marL="0" indent="0" algn="l">
              <a:buNone/>
              <a:defRPr sz="1800">
                <a:solidFill>
                  <a:schemeClr val="bg1"/>
                </a:solidFill>
                <a:latin typeface="+mn-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17" name="Rectangle 16">
            <a:extLst>
              <a:ext uri="{FF2B5EF4-FFF2-40B4-BE49-F238E27FC236}">
                <a16:creationId xmlns:a16="http://schemas.microsoft.com/office/drawing/2014/main" id="{C482AC4B-224B-483F-93ED-C6896EF8AAB0}"/>
              </a:ext>
            </a:extLst>
          </p:cNvPr>
          <p:cNvSpPr/>
          <p:nvPr userDrawn="1"/>
        </p:nvSpPr>
        <p:spPr>
          <a:xfrm>
            <a:off x="616153" y="5083731"/>
            <a:ext cx="1083952" cy="16070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r-Latn-RS" sz="1800">
              <a:solidFill>
                <a:schemeClr val="tx1"/>
              </a:solidFill>
            </a:endParaRPr>
          </a:p>
        </p:txBody>
      </p:sp>
    </p:spTree>
    <p:extLst>
      <p:ext uri="{BB962C8B-B14F-4D97-AF65-F5344CB8AC3E}">
        <p14:creationId xmlns:p14="http://schemas.microsoft.com/office/powerpoint/2010/main" val="3980211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Titeldia">
    <p:spTree>
      <p:nvGrpSpPr>
        <p:cNvPr id="1" name=""/>
        <p:cNvGrpSpPr/>
        <p:nvPr/>
      </p:nvGrpSpPr>
      <p:grpSpPr>
        <a:xfrm>
          <a:off x="0" y="0"/>
          <a:ext cx="0" cy="0"/>
          <a:chOff x="0" y="0"/>
          <a:chExt cx="0" cy="0"/>
        </a:xfrm>
      </p:grpSpPr>
      <p:pic>
        <p:nvPicPr>
          <p:cNvPr id="1026" name="Picture 2" descr="5,000+ Complex Math Equations Stock Photos, Pictures &amp; Royalty-Free Images  - iStock">
            <a:extLst>
              <a:ext uri="{FF2B5EF4-FFF2-40B4-BE49-F238E27FC236}">
                <a16:creationId xmlns:a16="http://schemas.microsoft.com/office/drawing/2014/main" id="{00F55227-7934-FDAA-EA10-96FAB426AA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6">
            <a:extLst>
              <a:ext uri="{FF2B5EF4-FFF2-40B4-BE49-F238E27FC236}">
                <a16:creationId xmlns:a16="http://schemas.microsoft.com/office/drawing/2014/main" id="{221DE158-13F5-4606-9005-35AA880B5A99}"/>
              </a:ext>
            </a:extLst>
          </p:cNvPr>
          <p:cNvSpPr>
            <a:spLocks noGrp="1"/>
          </p:cNvSpPr>
          <p:nvPr>
            <p:ph type="pic" sz="quarter" idx="10" hasCustomPrompt="1"/>
          </p:nvPr>
        </p:nvSpPr>
        <p:spPr>
          <a:xfrm>
            <a:off x="9550401" y="5988428"/>
            <a:ext cx="2319867" cy="706347"/>
          </a:xfrm>
        </p:spPr>
        <p:txBody>
          <a:bodyPr/>
          <a:lstStyle>
            <a:lvl1pPr marL="0" marR="0" indent="0" algn="l" defTabSz="457189" rtl="0" eaLnBrk="1" fontAlgn="auto" latinLnBrk="0" hangingPunct="1">
              <a:lnSpc>
                <a:spcPct val="100000"/>
              </a:lnSpc>
              <a:spcBef>
                <a:spcPts val="0"/>
              </a:spcBef>
              <a:spcAft>
                <a:spcPts val="0"/>
              </a:spcAft>
              <a:buClrTx/>
              <a:buSzTx/>
              <a:buFont typeface="Arial"/>
              <a:buNone/>
              <a:tabLst/>
              <a:defRPr>
                <a:solidFill>
                  <a:schemeClr val="bg1"/>
                </a:solidFill>
              </a:defRPr>
            </a:lvl1pPr>
          </a:lstStyle>
          <a:p>
            <a:pPr marL="0" marR="0" lvl="0" indent="0" algn="l" defTabSz="457189" rtl="0" eaLnBrk="1" fontAlgn="auto" latinLnBrk="0" hangingPunct="1">
              <a:lnSpc>
                <a:spcPct val="100000"/>
              </a:lnSpc>
              <a:spcBef>
                <a:spcPts val="0"/>
              </a:spcBef>
              <a:spcAft>
                <a:spcPts val="0"/>
              </a:spcAft>
              <a:buClrTx/>
              <a:buSzTx/>
              <a:buFont typeface="Arial"/>
              <a:buNone/>
              <a:tabLst/>
              <a:defRPr/>
            </a:pPr>
            <a:r>
              <a:rPr lang="en-US"/>
              <a:t>Additional PNG logo here</a:t>
            </a:r>
            <a:endParaRPr lang="sr-Latn-RS"/>
          </a:p>
          <a:p>
            <a:endParaRPr lang="sr-Latn-RS"/>
          </a:p>
        </p:txBody>
      </p:sp>
      <p:sp>
        <p:nvSpPr>
          <p:cNvPr id="15" name="Title 1">
            <a:extLst>
              <a:ext uri="{FF2B5EF4-FFF2-40B4-BE49-F238E27FC236}">
                <a16:creationId xmlns:a16="http://schemas.microsoft.com/office/drawing/2014/main" id="{C0E1602B-0307-4300-AB34-9D5C102C7B89}"/>
              </a:ext>
            </a:extLst>
          </p:cNvPr>
          <p:cNvSpPr>
            <a:spLocks noGrp="1"/>
          </p:cNvSpPr>
          <p:nvPr>
            <p:ph type="ctrTitle"/>
          </p:nvPr>
        </p:nvSpPr>
        <p:spPr>
          <a:xfrm>
            <a:off x="616162" y="3348450"/>
            <a:ext cx="7033727" cy="1644459"/>
          </a:xfrm>
        </p:spPr>
        <p:txBody>
          <a:bodyPr/>
          <a:lstStyle>
            <a:lvl1pPr>
              <a:defRPr sz="4000">
                <a:solidFill>
                  <a:schemeClr val="bg1"/>
                </a:solidFill>
                <a:latin typeface="Montserrat" panose="02000505000000020004" pitchFamily="2" charset="0"/>
              </a:defRPr>
            </a:lvl1pPr>
          </a:lstStyle>
          <a:p>
            <a:r>
              <a:rPr lang="en-US"/>
              <a:t>Click to edit Master title style</a:t>
            </a:r>
          </a:p>
        </p:txBody>
      </p:sp>
      <p:sp>
        <p:nvSpPr>
          <p:cNvPr id="16" name="Subtitle 2">
            <a:extLst>
              <a:ext uri="{FF2B5EF4-FFF2-40B4-BE49-F238E27FC236}">
                <a16:creationId xmlns:a16="http://schemas.microsoft.com/office/drawing/2014/main" id="{19507133-1592-4BEF-9AE4-FE65053B6E6C}"/>
              </a:ext>
            </a:extLst>
          </p:cNvPr>
          <p:cNvSpPr>
            <a:spLocks noGrp="1"/>
          </p:cNvSpPr>
          <p:nvPr>
            <p:ph type="subTitle" idx="1"/>
          </p:nvPr>
        </p:nvSpPr>
        <p:spPr>
          <a:xfrm>
            <a:off x="616152" y="5458362"/>
            <a:ext cx="7033725" cy="1121743"/>
          </a:xfrm>
        </p:spPr>
        <p:txBody>
          <a:bodyPr>
            <a:normAutofit/>
          </a:bodyPr>
          <a:lstStyle>
            <a:lvl1pPr marL="0" indent="0" algn="l">
              <a:buNone/>
              <a:defRPr sz="1800">
                <a:solidFill>
                  <a:schemeClr val="bg1"/>
                </a:solidFill>
                <a:latin typeface="+mn-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4707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9" y="586303"/>
            <a:ext cx="11044905" cy="1143000"/>
          </a:xfrm>
          <a:prstGeom prst="rect">
            <a:avLst/>
          </a:prstGeom>
        </p:spPr>
        <p:txBody>
          <a:bodyPr vert="horz" lIns="0" tIns="45720" rIns="0" bIns="45720" rtlCol="0" anchor="b">
            <a:noAutofit/>
          </a:bodyPr>
          <a:lstStyle/>
          <a:p>
            <a:r>
              <a:rPr lang="nl-BE"/>
              <a:t>Titelstijl van model bewerken</a:t>
            </a:r>
            <a:endParaRPr lang="en-US"/>
          </a:p>
        </p:txBody>
      </p:sp>
      <p:sp>
        <p:nvSpPr>
          <p:cNvPr id="3" name="Text Placeholder 2"/>
          <p:cNvSpPr>
            <a:spLocks noGrp="1"/>
          </p:cNvSpPr>
          <p:nvPr>
            <p:ph type="body" idx="1"/>
          </p:nvPr>
        </p:nvSpPr>
        <p:spPr>
          <a:xfrm>
            <a:off x="609600" y="1752602"/>
            <a:ext cx="11023600" cy="4373564"/>
          </a:xfrm>
          <a:prstGeom prst="rect">
            <a:avLst/>
          </a:prstGeom>
        </p:spPr>
        <p:txBody>
          <a:bodyPr vert="horz" lIns="0" tIns="45720" rIns="0" bIns="45720" rtlCol="0">
            <a:normAutofit/>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en-US"/>
          </a:p>
        </p:txBody>
      </p:sp>
      <p:cxnSp>
        <p:nvCxnSpPr>
          <p:cNvPr id="10" name="Straight Connector 9">
            <a:extLst>
              <a:ext uri="{FF2B5EF4-FFF2-40B4-BE49-F238E27FC236}">
                <a16:creationId xmlns:a16="http://schemas.microsoft.com/office/drawing/2014/main" id="{70C6C5AA-4867-478C-B4DE-AEFF724200C8}"/>
              </a:ext>
            </a:extLst>
          </p:cNvPr>
          <p:cNvCxnSpPr/>
          <p:nvPr userDrawn="1"/>
        </p:nvCxnSpPr>
        <p:spPr>
          <a:xfrm>
            <a:off x="11615889" y="6600786"/>
            <a:ext cx="0" cy="149377"/>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1556B39-5E55-4DD9-B7BC-5B59E9AF4F4D}"/>
              </a:ext>
            </a:extLst>
          </p:cNvPr>
          <p:cNvCxnSpPr>
            <a:cxnSpLocks/>
          </p:cNvCxnSpPr>
          <p:nvPr userDrawn="1"/>
        </p:nvCxnSpPr>
        <p:spPr>
          <a:xfrm>
            <a:off x="0" y="6390169"/>
            <a:ext cx="121920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A4681A6-5435-43A0-93D0-5A3D0039FBAF}"/>
              </a:ext>
            </a:extLst>
          </p:cNvPr>
          <p:cNvSpPr txBox="1"/>
          <p:nvPr userDrawn="1"/>
        </p:nvSpPr>
        <p:spPr>
          <a:xfrm>
            <a:off x="170341" y="6512220"/>
            <a:ext cx="3285033" cy="246221"/>
          </a:xfrm>
          <a:prstGeom prst="rect">
            <a:avLst/>
          </a:prstGeom>
          <a:noFill/>
        </p:spPr>
        <p:txBody>
          <a:bodyPr wrap="square">
            <a:spAutoFit/>
          </a:bodyPr>
          <a:lstStyle/>
          <a:p>
            <a:r>
              <a:rPr lang="en-GB" sz="1000" dirty="0">
                <a:solidFill>
                  <a:schemeClr val="accent1"/>
                </a:solidFill>
              </a:rPr>
              <a:t>Copyright © 2025 Data Trust Associates</a:t>
            </a:r>
            <a:endParaRPr lang="en-US" sz="1000" dirty="0">
              <a:solidFill>
                <a:schemeClr val="accent1"/>
              </a:solidFill>
            </a:endParaRPr>
          </a:p>
        </p:txBody>
      </p:sp>
      <p:sp>
        <p:nvSpPr>
          <p:cNvPr id="14" name="Slide Number Placeholder 7">
            <a:extLst>
              <a:ext uri="{FF2B5EF4-FFF2-40B4-BE49-F238E27FC236}">
                <a16:creationId xmlns:a16="http://schemas.microsoft.com/office/drawing/2014/main" id="{54EB3BE3-E779-4753-8DBF-03D43B6EAB63}"/>
              </a:ext>
            </a:extLst>
          </p:cNvPr>
          <p:cNvSpPr>
            <a:spLocks noGrp="1"/>
          </p:cNvSpPr>
          <p:nvPr>
            <p:ph type="sldNum" sz="quarter" idx="4"/>
          </p:nvPr>
        </p:nvSpPr>
        <p:spPr>
          <a:xfrm>
            <a:off x="11500066" y="6482995"/>
            <a:ext cx="537495" cy="365125"/>
          </a:xfrm>
          <a:prstGeom prst="rect">
            <a:avLst/>
          </a:prstGeom>
        </p:spPr>
        <p:txBody>
          <a:bodyPr vert="horz" lIns="91440" tIns="45720" rIns="91440" bIns="45720" rtlCol="0" anchor="ctr"/>
          <a:lstStyle>
            <a:lvl1pPr algn="r">
              <a:defRPr sz="1000">
                <a:solidFill>
                  <a:schemeClr val="accent1"/>
                </a:solidFill>
              </a:defRPr>
            </a:lvl1pPr>
          </a:lstStyle>
          <a:p>
            <a:fld id="{BB3B27A6-5504-4172-9607-AC3A8638B53A}" type="slidenum">
              <a:rPr lang="sr-Latn-RS" smtClean="0"/>
              <a:pPr/>
              <a:t>‹#›</a:t>
            </a:fld>
            <a:endParaRPr lang="sr-Latn-RS"/>
          </a:p>
        </p:txBody>
      </p:sp>
      <p:sp>
        <p:nvSpPr>
          <p:cNvPr id="20" name="Rectangle 19">
            <a:extLst>
              <a:ext uri="{FF2B5EF4-FFF2-40B4-BE49-F238E27FC236}">
                <a16:creationId xmlns:a16="http://schemas.microsoft.com/office/drawing/2014/main" id="{1AA4E905-1D13-4253-914D-5ED1B5C33C03}"/>
              </a:ext>
            </a:extLst>
          </p:cNvPr>
          <p:cNvSpPr/>
          <p:nvPr userDrawn="1"/>
        </p:nvSpPr>
        <p:spPr>
          <a:xfrm>
            <a:off x="10946383" y="6454990"/>
            <a:ext cx="360680" cy="3606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1" name="Graphic 10">
            <a:extLst>
              <a:ext uri="{FF2B5EF4-FFF2-40B4-BE49-F238E27FC236}">
                <a16:creationId xmlns:a16="http://schemas.microsoft.com/office/drawing/2014/main" id="{FBB1E182-ED2E-43F2-B24E-394162FF1AF4}"/>
              </a:ext>
            </a:extLst>
          </p:cNvPr>
          <p:cNvPicPr>
            <a:picLocks noChangeAspect="1"/>
          </p:cNvPicPr>
          <p:nvPr userDrawn="1"/>
        </p:nvPicPr>
        <p:blipFill>
          <a:blip r:embed="rId19">
            <a:biLevel thresh="25000"/>
            <a:extLst>
              <a:ext uri="{96DAC541-7B7A-43D3-8B79-37D633B846F1}">
                <asvg:svgBlip xmlns:asvg="http://schemas.microsoft.com/office/drawing/2016/SVG/main" r:embed="rId20"/>
              </a:ext>
            </a:extLst>
          </a:blip>
          <a:stretch>
            <a:fillRect/>
          </a:stretch>
        </p:blipFill>
        <p:spPr>
          <a:xfrm>
            <a:off x="10981560" y="6482995"/>
            <a:ext cx="290326" cy="290324"/>
          </a:xfrm>
          <a:prstGeom prst="rect">
            <a:avLst/>
          </a:prstGeom>
        </p:spPr>
      </p:pic>
    </p:spTree>
    <p:extLst>
      <p:ext uri="{BB962C8B-B14F-4D97-AF65-F5344CB8AC3E}">
        <p14:creationId xmlns:p14="http://schemas.microsoft.com/office/powerpoint/2010/main" val="170872075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6" r:id="rId4"/>
    <p:sldLayoutId id="2147483655" r:id="rId5"/>
    <p:sldLayoutId id="2147483662" r:id="rId6"/>
    <p:sldLayoutId id="2147483663" r:id="rId7"/>
    <p:sldLayoutId id="2147483656" r:id="rId8"/>
    <p:sldLayoutId id="2147483673" r:id="rId9"/>
    <p:sldLayoutId id="2147483674" r:id="rId10"/>
    <p:sldLayoutId id="2147483675" r:id="rId11"/>
    <p:sldLayoutId id="2147483657" r:id="rId12"/>
    <p:sldLayoutId id="2147483667" r:id="rId13"/>
    <p:sldLayoutId id="2147483668" r:id="rId14"/>
    <p:sldLayoutId id="2147483669" r:id="rId15"/>
    <p:sldLayoutId id="2147483670" r:id="rId16"/>
    <p:sldLayoutId id="2147483671" r:id="rId17"/>
  </p:sldLayoutIdLst>
  <p:hf hdr="0" dt="0"/>
  <p:txStyles>
    <p:titleStyle>
      <a:lvl1pPr algn="l" defTabSz="457189" rtl="0" eaLnBrk="1" latinLnBrk="0" hangingPunct="1">
        <a:spcBef>
          <a:spcPct val="0"/>
        </a:spcBef>
        <a:buNone/>
        <a:defRPr sz="3200" b="1" kern="1200" cap="all" baseline="0">
          <a:solidFill>
            <a:schemeClr val="accent1"/>
          </a:solidFill>
          <a:latin typeface="Montserrat" panose="02000505000000020004" pitchFamily="2" charset="0"/>
          <a:ea typeface="+mj-ea"/>
          <a:cs typeface="+mj-cs"/>
        </a:defRPr>
      </a:lvl1pPr>
    </p:titleStyle>
    <p:bodyStyle>
      <a:lvl1pPr marL="228594" indent="-228594" algn="l" defTabSz="457189" rtl="0" eaLnBrk="1" latinLnBrk="0" hangingPunct="1">
        <a:spcBef>
          <a:spcPts val="0"/>
        </a:spcBef>
        <a:buFont typeface="Arial"/>
        <a:buChar char="•"/>
        <a:defRPr sz="1600" kern="1200">
          <a:solidFill>
            <a:schemeClr val="tx1"/>
          </a:solidFill>
          <a:latin typeface="+mn-lt"/>
          <a:ea typeface="+mn-ea"/>
          <a:cs typeface="+mn-cs"/>
        </a:defRPr>
      </a:lvl1pPr>
      <a:lvl2pPr marL="457189" indent="-228594" algn="l" defTabSz="457189" rtl="0" eaLnBrk="1" latinLnBrk="0" hangingPunct="1">
        <a:spcBef>
          <a:spcPts val="0"/>
        </a:spcBef>
        <a:buFont typeface="Arial"/>
        <a:buChar char="–"/>
        <a:defRPr sz="1600" kern="1200">
          <a:solidFill>
            <a:schemeClr val="tx1"/>
          </a:solidFill>
          <a:latin typeface="+mn-lt"/>
          <a:ea typeface="+mn-ea"/>
          <a:cs typeface="+mn-cs"/>
        </a:defRPr>
      </a:lvl2pPr>
      <a:lvl3pPr marL="685783" indent="-228594" algn="l" defTabSz="457189" rtl="0" eaLnBrk="1" latinLnBrk="0" hangingPunct="1">
        <a:spcBef>
          <a:spcPts val="0"/>
        </a:spcBef>
        <a:buFont typeface="Wingdings" panose="05000000000000000000" pitchFamily="2" charset="2"/>
        <a:buChar char="§"/>
        <a:defRPr sz="1600" kern="1200">
          <a:solidFill>
            <a:schemeClr val="tx1"/>
          </a:solidFill>
          <a:latin typeface="+mn-lt"/>
          <a:ea typeface="+mn-ea"/>
          <a:cs typeface="+mn-cs"/>
        </a:defRPr>
      </a:lvl3pPr>
      <a:lvl4pPr marL="1371566" indent="-228594" algn="l" defTabSz="457189" rtl="0" eaLnBrk="1" latinLnBrk="0" hangingPunct="1">
        <a:spcBef>
          <a:spcPts val="0"/>
        </a:spcBef>
        <a:buFont typeface="Calibri" panose="020F0502020204030204" pitchFamily="34" charset="0"/>
        <a:buChar char="›"/>
        <a:defRPr sz="1600" kern="1200">
          <a:solidFill>
            <a:schemeClr val="tx1"/>
          </a:solidFill>
          <a:latin typeface="+mn-lt"/>
          <a:ea typeface="+mn-ea"/>
          <a:cs typeface="+mn-cs"/>
        </a:defRPr>
      </a:lvl4pPr>
      <a:lvl5pPr marL="1600160" indent="-228594" algn="l" defTabSz="457189" rtl="0" eaLnBrk="1" latinLnBrk="0" hangingPunct="1">
        <a:spcBef>
          <a:spcPts val="0"/>
        </a:spcBef>
        <a:buFont typeface="Arial"/>
        <a:buChar char="»"/>
        <a:defRPr sz="16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328" userDrawn="1">
          <p15:clr>
            <a:srgbClr val="F26B43"/>
          </p15:clr>
        </p15:guide>
        <p15:guide id="5" orient="horz" pos="1008" userDrawn="1">
          <p15:clr>
            <a:srgbClr val="F26B43"/>
          </p15:clr>
        </p15:guide>
        <p15:guide id="6" orient="horz" pos="1104" userDrawn="1">
          <p15:clr>
            <a:srgbClr val="F26B43"/>
          </p15:clr>
        </p15:guide>
        <p15:guide id="7" orient="horz" pos="4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s://artificialintelligenceact.eu/article/73"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hyperlink" Target="https://artificialintelligenceact.eu/article/13"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hyperlink" Target="https://artificialintelligenceact.eu/article/26"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s://artificialintelligenceact.eu/article/5"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1128F-AD2F-44F3-AAC6-62B713E75AD1}"/>
              </a:ext>
            </a:extLst>
          </p:cNvPr>
          <p:cNvPicPr>
            <a:picLocks noChangeAspect="1"/>
          </p:cNvPicPr>
          <p:nvPr/>
        </p:nvPicPr>
        <p:blipFill>
          <a:blip r:embed="rId3"/>
          <a:stretch>
            <a:fillRect/>
          </a:stretch>
        </p:blipFill>
        <p:spPr>
          <a:xfrm>
            <a:off x="0" y="0"/>
            <a:ext cx="12192000" cy="6374920"/>
          </a:xfrm>
          <a:prstGeom prst="rect">
            <a:avLst/>
          </a:prstGeom>
        </p:spPr>
      </p:pic>
      <p:sp>
        <p:nvSpPr>
          <p:cNvPr id="7" name="Rectangle 6">
            <a:extLst>
              <a:ext uri="{FF2B5EF4-FFF2-40B4-BE49-F238E27FC236}">
                <a16:creationId xmlns:a16="http://schemas.microsoft.com/office/drawing/2014/main" id="{6BCB9DC4-14DC-4743-91C3-24DCDB191AE6}"/>
              </a:ext>
            </a:extLst>
          </p:cNvPr>
          <p:cNvSpPr/>
          <p:nvPr/>
        </p:nvSpPr>
        <p:spPr>
          <a:xfrm>
            <a:off x="0" y="1987319"/>
            <a:ext cx="5469147" cy="643428"/>
          </a:xfrm>
          <a:prstGeom prst="rect">
            <a:avLst/>
          </a:prstGeom>
          <a:solidFill>
            <a:srgbClr val="CF4D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r-Latn-RS">
              <a:solidFill>
                <a:schemeClr val="accent6"/>
              </a:solidFill>
            </a:endParaRPr>
          </a:p>
        </p:txBody>
      </p:sp>
      <p:sp>
        <p:nvSpPr>
          <p:cNvPr id="2" name="Title 1">
            <a:extLst>
              <a:ext uri="{FF2B5EF4-FFF2-40B4-BE49-F238E27FC236}">
                <a16:creationId xmlns:a16="http://schemas.microsoft.com/office/drawing/2014/main" id="{0FFFDA55-06DA-4A7D-A434-7B4540A71F33}"/>
              </a:ext>
            </a:extLst>
          </p:cNvPr>
          <p:cNvSpPr>
            <a:spLocks noGrp="1"/>
          </p:cNvSpPr>
          <p:nvPr>
            <p:ph type="ctrTitle" idx="4294967295"/>
          </p:nvPr>
        </p:nvSpPr>
        <p:spPr>
          <a:xfrm>
            <a:off x="65874" y="1987319"/>
            <a:ext cx="5959475" cy="577850"/>
          </a:xfrm>
        </p:spPr>
        <p:txBody>
          <a:bodyPr/>
          <a:lstStyle/>
          <a:p>
            <a:r>
              <a:rPr lang="en-US" sz="2600" dirty="0">
                <a:solidFill>
                  <a:schemeClr val="bg1"/>
                </a:solidFill>
                <a:latin typeface="+mj-lt"/>
              </a:rPr>
              <a:t>Privacy café</a:t>
            </a:r>
            <a:endParaRPr lang="sr-Latn-RS" sz="2600" dirty="0">
              <a:solidFill>
                <a:schemeClr val="bg1"/>
              </a:solidFill>
              <a:latin typeface="+mj-lt"/>
            </a:endParaRPr>
          </a:p>
        </p:txBody>
      </p:sp>
      <p:grpSp>
        <p:nvGrpSpPr>
          <p:cNvPr id="5" name="Group 4">
            <a:extLst>
              <a:ext uri="{FF2B5EF4-FFF2-40B4-BE49-F238E27FC236}">
                <a16:creationId xmlns:a16="http://schemas.microsoft.com/office/drawing/2014/main" id="{70C1B00B-2B2F-4B62-8371-521010B0BB8B}"/>
              </a:ext>
            </a:extLst>
          </p:cNvPr>
          <p:cNvGrpSpPr/>
          <p:nvPr/>
        </p:nvGrpSpPr>
        <p:grpSpPr>
          <a:xfrm>
            <a:off x="7470475" y="4295954"/>
            <a:ext cx="4721527" cy="1751163"/>
            <a:chOff x="9034831" y="0"/>
            <a:chExt cx="3342365" cy="1214036"/>
          </a:xfrm>
        </p:grpSpPr>
        <p:pic>
          <p:nvPicPr>
            <p:cNvPr id="8" name="Graphic 7">
              <a:extLst>
                <a:ext uri="{FF2B5EF4-FFF2-40B4-BE49-F238E27FC236}">
                  <a16:creationId xmlns:a16="http://schemas.microsoft.com/office/drawing/2014/main" id="{C4186313-BA95-491E-B3A5-0C75FEB79E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34831" y="0"/>
              <a:ext cx="2857163" cy="1020415"/>
            </a:xfrm>
            <a:prstGeom prst="rect">
              <a:avLst/>
            </a:prstGeom>
          </p:spPr>
        </p:pic>
        <p:sp>
          <p:nvSpPr>
            <p:cNvPr id="9" name="TextBox 8">
              <a:extLst>
                <a:ext uri="{FF2B5EF4-FFF2-40B4-BE49-F238E27FC236}">
                  <a16:creationId xmlns:a16="http://schemas.microsoft.com/office/drawing/2014/main" id="{36A4835A-A773-4921-9AD8-8C92478EED9C}"/>
                </a:ext>
              </a:extLst>
            </p:cNvPr>
            <p:cNvSpPr txBox="1"/>
            <p:nvPr/>
          </p:nvSpPr>
          <p:spPr>
            <a:xfrm>
              <a:off x="9409718" y="870534"/>
              <a:ext cx="2967478" cy="343502"/>
            </a:xfrm>
            <a:prstGeom prst="rect">
              <a:avLst/>
            </a:prstGeom>
            <a:noFill/>
          </p:spPr>
          <p:txBody>
            <a:bodyPr wrap="square">
              <a:spAutoFit/>
            </a:bodyPr>
            <a:lstStyle/>
            <a:p>
              <a:r>
                <a:rPr lang="en-US" sz="1380" b="1" cap="all">
                  <a:solidFill>
                    <a:srgbClr val="084C8D"/>
                  </a:solidFill>
                  <a:latin typeface="+mj-lt"/>
                </a:rPr>
                <a:t>Making Data WORK</a:t>
              </a:r>
            </a:p>
          </p:txBody>
        </p:sp>
      </p:grpSp>
      <p:sp>
        <p:nvSpPr>
          <p:cNvPr id="3" name="TextBox 2">
            <a:extLst>
              <a:ext uri="{FF2B5EF4-FFF2-40B4-BE49-F238E27FC236}">
                <a16:creationId xmlns:a16="http://schemas.microsoft.com/office/drawing/2014/main" id="{35F910F4-D1DF-222C-AB7F-0DF72F320B0C}"/>
              </a:ext>
            </a:extLst>
          </p:cNvPr>
          <p:cNvSpPr txBox="1"/>
          <p:nvPr/>
        </p:nvSpPr>
        <p:spPr>
          <a:xfrm>
            <a:off x="-2" y="2771824"/>
            <a:ext cx="5538868" cy="777136"/>
          </a:xfrm>
          <a:prstGeom prst="rect">
            <a:avLst/>
          </a:prstGeom>
          <a:noFill/>
        </p:spPr>
        <p:txBody>
          <a:bodyPr wrap="square" rtlCol="0">
            <a:spAutoFit/>
          </a:bodyPr>
          <a:lstStyle/>
          <a:p>
            <a:r>
              <a:rPr lang="nl-NL" sz="2000" dirty="0"/>
              <a:t>Approach </a:t>
            </a:r>
            <a:r>
              <a:rPr lang="nl-NL" sz="2000" dirty="0" err="1"/>
              <a:t>to</a:t>
            </a:r>
            <a:r>
              <a:rPr lang="nl-NL" sz="2000" dirty="0"/>
              <a:t> handling EU acts as a DPO</a:t>
            </a:r>
          </a:p>
          <a:p>
            <a:endParaRPr lang="nl-NL" sz="1050" dirty="0"/>
          </a:p>
          <a:p>
            <a:r>
              <a:rPr lang="nl-NL" sz="1400" dirty="0"/>
              <a:t>06/2025</a:t>
            </a:r>
          </a:p>
        </p:txBody>
      </p:sp>
    </p:spTree>
    <p:extLst>
      <p:ext uri="{BB962C8B-B14F-4D97-AF65-F5344CB8AC3E}">
        <p14:creationId xmlns:p14="http://schemas.microsoft.com/office/powerpoint/2010/main" val="1106093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D7C96-94A0-A995-6A1A-A937AC407DE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F083A3-C373-32D9-FCAF-93E5139ED267}"/>
              </a:ext>
            </a:extLst>
          </p:cNvPr>
          <p:cNvSpPr>
            <a:spLocks noGrp="1"/>
          </p:cNvSpPr>
          <p:nvPr>
            <p:ph type="sldNum" sz="quarter" idx="4"/>
          </p:nvPr>
        </p:nvSpPr>
        <p:spPr/>
        <p:txBody>
          <a:bodyPr/>
          <a:lstStyle/>
          <a:p>
            <a:fld id="{BB3B27A6-5504-4172-9607-AC3A8638B53A}" type="slidenum">
              <a:rPr lang="sr-Latn-RS" smtClean="0"/>
              <a:pPr/>
              <a:t>10</a:t>
            </a:fld>
            <a:endParaRPr lang="sr-Latn-RS"/>
          </a:p>
        </p:txBody>
      </p:sp>
      <p:sp>
        <p:nvSpPr>
          <p:cNvPr id="12" name="TextBox 11">
            <a:extLst>
              <a:ext uri="{FF2B5EF4-FFF2-40B4-BE49-F238E27FC236}">
                <a16:creationId xmlns:a16="http://schemas.microsoft.com/office/drawing/2014/main" id="{1FC69B6E-DCDD-B370-E306-C2F174630188}"/>
              </a:ext>
            </a:extLst>
          </p:cNvPr>
          <p:cNvSpPr txBox="1"/>
          <p:nvPr/>
        </p:nvSpPr>
        <p:spPr>
          <a:xfrm>
            <a:off x="2558981" y="6513935"/>
            <a:ext cx="3186260" cy="230832"/>
          </a:xfrm>
          <a:prstGeom prst="rect">
            <a:avLst/>
          </a:prstGeom>
          <a:noFill/>
        </p:spPr>
        <p:txBody>
          <a:bodyPr wrap="square" rtlCol="0">
            <a:spAutoFit/>
          </a:bodyPr>
          <a:lstStyle/>
          <a:p>
            <a:r>
              <a:rPr lang="nl-NL" sz="900" b="1" i="1" dirty="0">
                <a:solidFill>
                  <a:schemeClr val="accent2"/>
                </a:solidFill>
              </a:rPr>
              <a:t>*</a:t>
            </a:r>
            <a:r>
              <a:rPr lang="nl-NL" sz="900" b="1" i="1" dirty="0" err="1">
                <a:solidFill>
                  <a:schemeClr val="accent2"/>
                </a:solidFill>
              </a:rPr>
              <a:t>Avg</a:t>
            </a:r>
            <a:r>
              <a:rPr lang="nl-NL" sz="900" b="1" i="1" dirty="0">
                <a:solidFill>
                  <a:schemeClr val="accent2"/>
                </a:solidFill>
              </a:rPr>
              <a:t> </a:t>
            </a:r>
            <a:r>
              <a:rPr lang="nl-NL" sz="900" b="1" i="1" dirty="0" err="1">
                <a:solidFill>
                  <a:schemeClr val="accent2"/>
                </a:solidFill>
              </a:rPr>
              <a:t>required</a:t>
            </a:r>
            <a:r>
              <a:rPr lang="nl-NL" sz="900" b="1" i="1" dirty="0">
                <a:solidFill>
                  <a:schemeClr val="accent2"/>
                </a:solidFill>
              </a:rPr>
              <a:t> </a:t>
            </a:r>
            <a:r>
              <a:rPr lang="nl-NL" sz="900" b="1" i="1" dirty="0" err="1">
                <a:solidFill>
                  <a:schemeClr val="accent2"/>
                </a:solidFill>
              </a:rPr>
              <a:t>maturity</a:t>
            </a:r>
            <a:r>
              <a:rPr lang="nl-NL" sz="900" b="1" i="1" dirty="0">
                <a:solidFill>
                  <a:schemeClr val="accent2"/>
                </a:solidFill>
              </a:rPr>
              <a:t> level </a:t>
            </a:r>
            <a:r>
              <a:rPr lang="nl-NL" sz="900" b="1" i="1" dirty="0" err="1">
                <a:solidFill>
                  <a:schemeClr val="accent2"/>
                </a:solidFill>
              </a:rPr>
              <a:t>for</a:t>
            </a:r>
            <a:r>
              <a:rPr lang="nl-NL" sz="900" b="1" i="1" dirty="0">
                <a:solidFill>
                  <a:schemeClr val="accent2"/>
                </a:solidFill>
              </a:rPr>
              <a:t> base fundament </a:t>
            </a:r>
          </a:p>
        </p:txBody>
      </p:sp>
      <p:sp>
        <p:nvSpPr>
          <p:cNvPr id="17" name="Round Single Corner of Rectangle 16">
            <a:extLst>
              <a:ext uri="{FF2B5EF4-FFF2-40B4-BE49-F238E27FC236}">
                <a16:creationId xmlns:a16="http://schemas.microsoft.com/office/drawing/2014/main" id="{AE614C4A-C300-8990-80D3-B3F820562277}"/>
              </a:ext>
            </a:extLst>
          </p:cNvPr>
          <p:cNvSpPr/>
          <p:nvPr/>
        </p:nvSpPr>
        <p:spPr>
          <a:xfrm>
            <a:off x="4638308" y="279000"/>
            <a:ext cx="2483610" cy="600411"/>
          </a:xfrm>
          <a:prstGeom prst="round1Rect">
            <a:avLst/>
          </a:prstGeom>
          <a:solidFill>
            <a:schemeClr val="accent6">
              <a:lumMod val="20000"/>
              <a:lumOff val="80000"/>
            </a:schemeClr>
          </a:solid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000" dirty="0">
                <a:solidFill>
                  <a:schemeClr val="accent6"/>
                </a:solidFill>
              </a:rPr>
              <a:t>AI Act</a:t>
            </a:r>
          </a:p>
        </p:txBody>
      </p:sp>
      <p:sp>
        <p:nvSpPr>
          <p:cNvPr id="19" name="Round Single Corner of Rectangle 18">
            <a:extLst>
              <a:ext uri="{FF2B5EF4-FFF2-40B4-BE49-F238E27FC236}">
                <a16:creationId xmlns:a16="http://schemas.microsoft.com/office/drawing/2014/main" id="{43C7C7E7-96B6-9DDF-BE90-77EAACCA19B7}"/>
              </a:ext>
            </a:extLst>
          </p:cNvPr>
          <p:cNvSpPr/>
          <p:nvPr/>
        </p:nvSpPr>
        <p:spPr>
          <a:xfrm>
            <a:off x="854631" y="275488"/>
            <a:ext cx="2483610" cy="600411"/>
          </a:xfrm>
          <a:prstGeom prst="round1Rect">
            <a:avLst/>
          </a:prstGeom>
          <a:solidFill>
            <a:schemeClr val="accent6">
              <a:lumMod val="20000"/>
              <a:lumOff val="80000"/>
            </a:schemeClr>
          </a:solid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000" dirty="0">
                <a:solidFill>
                  <a:schemeClr val="accent6"/>
                </a:solidFill>
              </a:rPr>
              <a:t>Data Act</a:t>
            </a:r>
          </a:p>
        </p:txBody>
      </p:sp>
      <p:sp>
        <p:nvSpPr>
          <p:cNvPr id="147" name="TextBox 146">
            <a:extLst>
              <a:ext uri="{FF2B5EF4-FFF2-40B4-BE49-F238E27FC236}">
                <a16:creationId xmlns:a16="http://schemas.microsoft.com/office/drawing/2014/main" id="{866007C5-E9D2-B40A-E641-B2F0175632CF}"/>
              </a:ext>
            </a:extLst>
          </p:cNvPr>
          <p:cNvSpPr txBox="1"/>
          <p:nvPr/>
        </p:nvSpPr>
        <p:spPr>
          <a:xfrm>
            <a:off x="5336986" y="6514149"/>
            <a:ext cx="1784932" cy="230832"/>
          </a:xfrm>
          <a:prstGeom prst="rect">
            <a:avLst/>
          </a:prstGeom>
          <a:noFill/>
        </p:spPr>
        <p:txBody>
          <a:bodyPr wrap="square" rtlCol="0">
            <a:spAutoFit/>
          </a:bodyPr>
          <a:lstStyle/>
          <a:p>
            <a:r>
              <a:rPr lang="nl-NL" sz="900" b="1" i="1" dirty="0">
                <a:solidFill>
                  <a:srgbClr val="76B8F8"/>
                </a:solidFill>
              </a:rPr>
              <a:t>**Check/Do/Plan/Act</a:t>
            </a:r>
          </a:p>
        </p:txBody>
      </p:sp>
      <p:sp>
        <p:nvSpPr>
          <p:cNvPr id="148" name="TextBox 147">
            <a:extLst>
              <a:ext uri="{FF2B5EF4-FFF2-40B4-BE49-F238E27FC236}">
                <a16:creationId xmlns:a16="http://schemas.microsoft.com/office/drawing/2014/main" id="{9EC7A762-4FC8-ABC7-0CAB-8639EA425306}"/>
              </a:ext>
            </a:extLst>
          </p:cNvPr>
          <p:cNvSpPr txBox="1"/>
          <p:nvPr/>
        </p:nvSpPr>
        <p:spPr>
          <a:xfrm>
            <a:off x="6729189" y="6508036"/>
            <a:ext cx="3659989" cy="230832"/>
          </a:xfrm>
          <a:prstGeom prst="rect">
            <a:avLst/>
          </a:prstGeom>
          <a:noFill/>
        </p:spPr>
        <p:txBody>
          <a:bodyPr wrap="square" rtlCol="0">
            <a:spAutoFit/>
          </a:bodyPr>
          <a:lstStyle/>
          <a:p>
            <a:r>
              <a:rPr lang="nl-NL" sz="900" b="1" i="1" dirty="0">
                <a:solidFill>
                  <a:schemeClr val="accent1"/>
                </a:solidFill>
              </a:rPr>
              <a:t>*** </a:t>
            </a:r>
            <a:r>
              <a:rPr lang="nl-NL" sz="900" b="1" i="1" dirty="0" err="1">
                <a:solidFill>
                  <a:schemeClr val="accent1"/>
                </a:solidFill>
              </a:rPr>
              <a:t>Transversal</a:t>
            </a:r>
            <a:r>
              <a:rPr lang="nl-NL" sz="900" b="1" i="1" dirty="0">
                <a:solidFill>
                  <a:schemeClr val="accent1"/>
                </a:solidFill>
              </a:rPr>
              <a:t> </a:t>
            </a:r>
            <a:r>
              <a:rPr lang="nl-NL" sz="900" b="1" i="1" dirty="0" err="1">
                <a:solidFill>
                  <a:schemeClr val="accent1"/>
                </a:solidFill>
              </a:rPr>
              <a:t>org</a:t>
            </a:r>
            <a:r>
              <a:rPr lang="nl-NL" sz="900" b="1" i="1" dirty="0">
                <a:solidFill>
                  <a:schemeClr val="accent1"/>
                </a:solidFill>
              </a:rPr>
              <a:t>. </a:t>
            </a:r>
            <a:r>
              <a:rPr lang="nl-NL" sz="900" b="1" i="1" dirty="0" err="1">
                <a:solidFill>
                  <a:schemeClr val="accent1"/>
                </a:solidFill>
              </a:rPr>
              <a:t>Requirements</a:t>
            </a:r>
            <a:r>
              <a:rPr lang="nl-NL" sz="900" b="1" i="1" dirty="0">
                <a:solidFill>
                  <a:schemeClr val="accent1"/>
                </a:solidFill>
              </a:rPr>
              <a:t> &amp; </a:t>
            </a:r>
            <a:r>
              <a:rPr lang="nl-NL" sz="900" b="1" i="1" dirty="0" err="1">
                <a:solidFill>
                  <a:schemeClr val="accent1"/>
                </a:solidFill>
              </a:rPr>
              <a:t>capabilities</a:t>
            </a:r>
            <a:endParaRPr lang="nl-NL" sz="900" b="1" i="1" dirty="0">
              <a:solidFill>
                <a:schemeClr val="accent1"/>
              </a:solidFill>
            </a:endParaRPr>
          </a:p>
        </p:txBody>
      </p:sp>
      <p:cxnSp>
        <p:nvCxnSpPr>
          <p:cNvPr id="151" name="Straight Arrow Connector 150">
            <a:extLst>
              <a:ext uri="{FF2B5EF4-FFF2-40B4-BE49-F238E27FC236}">
                <a16:creationId xmlns:a16="http://schemas.microsoft.com/office/drawing/2014/main" id="{6CB86640-5C26-BAA9-266D-127D1F192664}"/>
              </a:ext>
            </a:extLst>
          </p:cNvPr>
          <p:cNvCxnSpPr>
            <a:cxnSpLocks/>
            <a:endCxn id="17" idx="2"/>
          </p:cNvCxnSpPr>
          <p:nvPr/>
        </p:nvCxnSpPr>
        <p:spPr>
          <a:xfrm flipV="1">
            <a:off x="2132351" y="879411"/>
            <a:ext cx="3747762" cy="1658868"/>
          </a:xfrm>
          <a:prstGeom prst="straightConnector1">
            <a:avLst/>
          </a:prstGeom>
          <a:ln>
            <a:solidFill>
              <a:schemeClr val="accent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55" name="Straight Arrow Connector 154">
            <a:extLst>
              <a:ext uri="{FF2B5EF4-FFF2-40B4-BE49-F238E27FC236}">
                <a16:creationId xmlns:a16="http://schemas.microsoft.com/office/drawing/2014/main" id="{F9AB6E46-6D86-982C-9B2D-CED1464B958D}"/>
              </a:ext>
            </a:extLst>
          </p:cNvPr>
          <p:cNvCxnSpPr>
            <a:cxnSpLocks/>
            <a:endCxn id="17" idx="2"/>
          </p:cNvCxnSpPr>
          <p:nvPr/>
        </p:nvCxnSpPr>
        <p:spPr>
          <a:xfrm flipV="1">
            <a:off x="4932535" y="879411"/>
            <a:ext cx="947578" cy="1658868"/>
          </a:xfrm>
          <a:prstGeom prst="straightConnector1">
            <a:avLst/>
          </a:prstGeom>
          <a:ln>
            <a:solidFill>
              <a:srgbClr val="3295F3"/>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Straight Arrow Connector 159">
            <a:extLst>
              <a:ext uri="{FF2B5EF4-FFF2-40B4-BE49-F238E27FC236}">
                <a16:creationId xmlns:a16="http://schemas.microsoft.com/office/drawing/2014/main" id="{FBCD8E3E-6A59-5AD0-7069-22348C6EC615}"/>
              </a:ext>
            </a:extLst>
          </p:cNvPr>
          <p:cNvCxnSpPr>
            <a:cxnSpLocks/>
            <a:endCxn id="17" idx="2"/>
          </p:cNvCxnSpPr>
          <p:nvPr/>
        </p:nvCxnSpPr>
        <p:spPr>
          <a:xfrm flipH="1" flipV="1">
            <a:off x="5880113" y="879411"/>
            <a:ext cx="1845980" cy="1658868"/>
          </a:xfrm>
          <a:prstGeom prst="straightConnector1">
            <a:avLst/>
          </a:prstGeom>
          <a:ln>
            <a:solidFill>
              <a:srgbClr val="76B8F8"/>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80" name="Straight Arrow Connector 179">
            <a:extLst>
              <a:ext uri="{FF2B5EF4-FFF2-40B4-BE49-F238E27FC236}">
                <a16:creationId xmlns:a16="http://schemas.microsoft.com/office/drawing/2014/main" id="{992A10C0-D9D6-4A83-6281-41A87DA15B1D}"/>
              </a:ext>
            </a:extLst>
          </p:cNvPr>
          <p:cNvCxnSpPr>
            <a:cxnSpLocks/>
            <a:endCxn id="17" idx="2"/>
          </p:cNvCxnSpPr>
          <p:nvPr/>
        </p:nvCxnSpPr>
        <p:spPr>
          <a:xfrm flipH="1" flipV="1">
            <a:off x="5880113" y="879411"/>
            <a:ext cx="4639538" cy="1658868"/>
          </a:xfrm>
          <a:prstGeom prst="straightConnector1">
            <a:avLst/>
          </a:prstGeom>
          <a:ln>
            <a:solidFill>
              <a:srgbClr val="BBDCFB"/>
            </a:solidFill>
            <a:headEnd type="oval"/>
            <a:tailEnd type="triangle"/>
          </a:ln>
          <a:effectLst/>
        </p:spPr>
        <p:style>
          <a:lnRef idx="2">
            <a:schemeClr val="accent1"/>
          </a:lnRef>
          <a:fillRef idx="0">
            <a:schemeClr val="accent1"/>
          </a:fillRef>
          <a:effectRef idx="1">
            <a:schemeClr val="accent1"/>
          </a:effectRef>
          <a:fontRef idx="minor">
            <a:schemeClr val="tx1"/>
          </a:fontRef>
        </p:style>
      </p:cxnSp>
      <p:sp>
        <p:nvSpPr>
          <p:cNvPr id="184" name="Round Single Corner of Rectangle 183">
            <a:extLst>
              <a:ext uri="{FF2B5EF4-FFF2-40B4-BE49-F238E27FC236}">
                <a16:creationId xmlns:a16="http://schemas.microsoft.com/office/drawing/2014/main" id="{416A6B42-4A26-D967-A784-11B7DB174336}"/>
              </a:ext>
            </a:extLst>
          </p:cNvPr>
          <p:cNvSpPr/>
          <p:nvPr/>
        </p:nvSpPr>
        <p:spPr>
          <a:xfrm>
            <a:off x="8559183" y="279000"/>
            <a:ext cx="2483610" cy="600411"/>
          </a:xfrm>
          <a:prstGeom prst="round1Rect">
            <a:avLst/>
          </a:prstGeom>
          <a:solidFill>
            <a:schemeClr val="accent6">
              <a:lumMod val="20000"/>
              <a:lumOff val="80000"/>
            </a:schemeClr>
          </a:solid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000" dirty="0">
                <a:solidFill>
                  <a:schemeClr val="accent6"/>
                </a:solidFill>
              </a:rPr>
              <a:t>Data </a:t>
            </a:r>
            <a:r>
              <a:rPr lang="nl-NL" sz="2000" dirty="0" err="1">
                <a:solidFill>
                  <a:schemeClr val="accent6"/>
                </a:solidFill>
              </a:rPr>
              <a:t>Gov</a:t>
            </a:r>
            <a:r>
              <a:rPr lang="nl-NL" sz="2000" dirty="0">
                <a:solidFill>
                  <a:schemeClr val="accent6"/>
                </a:solidFill>
              </a:rPr>
              <a:t>. Act</a:t>
            </a:r>
          </a:p>
        </p:txBody>
      </p:sp>
      <p:sp>
        <p:nvSpPr>
          <p:cNvPr id="18" name="Rectangle 17">
            <a:extLst>
              <a:ext uri="{FF2B5EF4-FFF2-40B4-BE49-F238E27FC236}">
                <a16:creationId xmlns:a16="http://schemas.microsoft.com/office/drawing/2014/main" id="{130CD5FF-8FDD-7DD0-0764-9E12EFCF9F15}"/>
              </a:ext>
            </a:extLst>
          </p:cNvPr>
          <p:cNvSpPr/>
          <p:nvPr/>
        </p:nvSpPr>
        <p:spPr>
          <a:xfrm>
            <a:off x="4311734" y="1359558"/>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sp>
        <p:nvSpPr>
          <p:cNvPr id="20" name="Rectangle 19">
            <a:extLst>
              <a:ext uri="{FF2B5EF4-FFF2-40B4-BE49-F238E27FC236}">
                <a16:creationId xmlns:a16="http://schemas.microsoft.com/office/drawing/2014/main" id="{206C7BA4-23E7-3258-4BE6-EDB434BB6CE9}"/>
              </a:ext>
            </a:extLst>
          </p:cNvPr>
          <p:cNvSpPr/>
          <p:nvPr/>
        </p:nvSpPr>
        <p:spPr>
          <a:xfrm>
            <a:off x="5299968" y="1368819"/>
            <a:ext cx="445273" cy="240527"/>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2/5*</a:t>
            </a:r>
          </a:p>
        </p:txBody>
      </p:sp>
      <p:sp>
        <p:nvSpPr>
          <p:cNvPr id="21" name="Rectangle 20">
            <a:extLst>
              <a:ext uri="{FF2B5EF4-FFF2-40B4-BE49-F238E27FC236}">
                <a16:creationId xmlns:a16="http://schemas.microsoft.com/office/drawing/2014/main" id="{6C31841A-1BFD-82CE-7D2C-782C027E5E40}"/>
              </a:ext>
            </a:extLst>
          </p:cNvPr>
          <p:cNvSpPr/>
          <p:nvPr/>
        </p:nvSpPr>
        <p:spPr>
          <a:xfrm>
            <a:off x="6278379" y="1359557"/>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sp>
        <p:nvSpPr>
          <p:cNvPr id="22" name="Rectangle 21">
            <a:extLst>
              <a:ext uri="{FF2B5EF4-FFF2-40B4-BE49-F238E27FC236}">
                <a16:creationId xmlns:a16="http://schemas.microsoft.com/office/drawing/2014/main" id="{31524F96-30F5-9E7A-DFED-132ABBE10C66}"/>
              </a:ext>
            </a:extLst>
          </p:cNvPr>
          <p:cNvSpPr/>
          <p:nvPr/>
        </p:nvSpPr>
        <p:spPr>
          <a:xfrm>
            <a:off x="7288487" y="1359556"/>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sp>
        <p:nvSpPr>
          <p:cNvPr id="31" name="Rectangle 30">
            <a:extLst>
              <a:ext uri="{FF2B5EF4-FFF2-40B4-BE49-F238E27FC236}">
                <a16:creationId xmlns:a16="http://schemas.microsoft.com/office/drawing/2014/main" id="{578DFD37-4F76-9016-BB2E-D987326C2E46}"/>
              </a:ext>
            </a:extLst>
          </p:cNvPr>
          <p:cNvSpPr/>
          <p:nvPr/>
        </p:nvSpPr>
        <p:spPr>
          <a:xfrm>
            <a:off x="9182299" y="3298225"/>
            <a:ext cx="2725696" cy="711096"/>
          </a:xfrm>
          <a:prstGeom prst="rect">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32" name="Rectangle 31">
            <a:extLst>
              <a:ext uri="{FF2B5EF4-FFF2-40B4-BE49-F238E27FC236}">
                <a16:creationId xmlns:a16="http://schemas.microsoft.com/office/drawing/2014/main" id="{6328C78A-64D0-45DE-C9E6-CDDF9E287870}"/>
              </a:ext>
            </a:extLst>
          </p:cNvPr>
          <p:cNvSpPr/>
          <p:nvPr/>
        </p:nvSpPr>
        <p:spPr>
          <a:xfrm>
            <a:off x="755375" y="2538279"/>
            <a:ext cx="2604613" cy="65995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a:t>
            </a:r>
            <a:r>
              <a:rPr lang="nl-NL" sz="1400" dirty="0" err="1">
                <a:solidFill>
                  <a:schemeClr val="bg1"/>
                </a:solidFill>
              </a:rPr>
              <a:t>Governance</a:t>
            </a:r>
            <a:r>
              <a:rPr lang="nl-NL" sz="1400" dirty="0">
                <a:solidFill>
                  <a:schemeClr val="bg1"/>
                </a:solidFill>
              </a:rPr>
              <a:t>, Data </a:t>
            </a:r>
            <a:r>
              <a:rPr lang="nl-NL" sz="1400" dirty="0" err="1">
                <a:solidFill>
                  <a:schemeClr val="bg1"/>
                </a:solidFill>
              </a:rPr>
              <a:t>Quality</a:t>
            </a:r>
            <a:r>
              <a:rPr lang="nl-NL" sz="1400" dirty="0">
                <a:solidFill>
                  <a:schemeClr val="bg1"/>
                </a:solidFill>
              </a:rPr>
              <a:t> &amp; Data </a:t>
            </a:r>
            <a:r>
              <a:rPr lang="nl-NL" sz="1400" dirty="0" err="1">
                <a:solidFill>
                  <a:schemeClr val="bg1"/>
                </a:solidFill>
              </a:rPr>
              <a:t>Cataloging</a:t>
            </a:r>
            <a:endParaRPr lang="nl-NL" sz="1400" dirty="0">
              <a:solidFill>
                <a:schemeClr val="bg1"/>
              </a:solidFill>
            </a:endParaRPr>
          </a:p>
        </p:txBody>
      </p:sp>
      <p:sp>
        <p:nvSpPr>
          <p:cNvPr id="34" name="Rectangle 33">
            <a:extLst>
              <a:ext uri="{FF2B5EF4-FFF2-40B4-BE49-F238E27FC236}">
                <a16:creationId xmlns:a16="http://schemas.microsoft.com/office/drawing/2014/main" id="{8E72A733-9750-BDB9-0504-E27F2505B99B}"/>
              </a:ext>
            </a:extLst>
          </p:cNvPr>
          <p:cNvSpPr/>
          <p:nvPr/>
        </p:nvSpPr>
        <p:spPr>
          <a:xfrm>
            <a:off x="3555559" y="2538279"/>
            <a:ext cx="2604613" cy="659958"/>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a:t>
            </a:r>
            <a:r>
              <a:rPr lang="nl-NL" sz="1400" dirty="0" err="1">
                <a:solidFill>
                  <a:schemeClr val="bg1"/>
                </a:solidFill>
              </a:rPr>
              <a:t>interoperability</a:t>
            </a:r>
            <a:r>
              <a:rPr lang="nl-NL" sz="1400" dirty="0">
                <a:solidFill>
                  <a:schemeClr val="bg1"/>
                </a:solidFill>
              </a:rPr>
              <a:t> &amp; </a:t>
            </a:r>
          </a:p>
          <a:p>
            <a:r>
              <a:rPr lang="nl-NL" sz="1400" dirty="0">
                <a:solidFill>
                  <a:schemeClr val="bg1"/>
                </a:solidFill>
              </a:rPr>
              <a:t>Data Platforms</a:t>
            </a:r>
          </a:p>
        </p:txBody>
      </p:sp>
      <p:sp>
        <p:nvSpPr>
          <p:cNvPr id="35" name="Rectangle 34">
            <a:extLst>
              <a:ext uri="{FF2B5EF4-FFF2-40B4-BE49-F238E27FC236}">
                <a16:creationId xmlns:a16="http://schemas.microsoft.com/office/drawing/2014/main" id="{25B8B09D-8E56-CE31-A02B-F0DB806B463B}"/>
              </a:ext>
            </a:extLst>
          </p:cNvPr>
          <p:cNvSpPr/>
          <p:nvPr/>
        </p:nvSpPr>
        <p:spPr>
          <a:xfrm>
            <a:off x="6360455" y="2551623"/>
            <a:ext cx="2604007" cy="659958"/>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Information –</a:t>
            </a:r>
            <a:r>
              <a:rPr lang="nl-NL" sz="1400" dirty="0" err="1">
                <a:solidFill>
                  <a:schemeClr val="bg1"/>
                </a:solidFill>
              </a:rPr>
              <a:t>and</a:t>
            </a:r>
            <a:r>
              <a:rPr lang="nl-NL" sz="1400" dirty="0">
                <a:solidFill>
                  <a:schemeClr val="bg1"/>
                </a:solidFill>
              </a:rPr>
              <a:t> cybersecurity &amp; </a:t>
            </a:r>
            <a:r>
              <a:rPr lang="nl-NL" sz="1400" dirty="0" err="1">
                <a:solidFill>
                  <a:schemeClr val="bg1"/>
                </a:solidFill>
              </a:rPr>
              <a:t>resilience</a:t>
            </a:r>
            <a:endParaRPr lang="nl-NL" sz="1400" dirty="0">
              <a:solidFill>
                <a:schemeClr val="bg1"/>
              </a:solidFill>
            </a:endParaRPr>
          </a:p>
        </p:txBody>
      </p:sp>
      <p:sp>
        <p:nvSpPr>
          <p:cNvPr id="36" name="Rectangle 35">
            <a:extLst>
              <a:ext uri="{FF2B5EF4-FFF2-40B4-BE49-F238E27FC236}">
                <a16:creationId xmlns:a16="http://schemas.microsoft.com/office/drawing/2014/main" id="{90A5C395-9734-7B43-D282-A556C0F24D0C}"/>
              </a:ext>
            </a:extLst>
          </p:cNvPr>
          <p:cNvSpPr/>
          <p:nvPr/>
        </p:nvSpPr>
        <p:spPr>
          <a:xfrm>
            <a:off x="9160639" y="2554350"/>
            <a:ext cx="2735988" cy="65995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accent1"/>
                </a:solidFill>
              </a:rPr>
              <a:t>Data </a:t>
            </a:r>
            <a:r>
              <a:rPr lang="nl-NL" sz="1400" dirty="0" err="1">
                <a:solidFill>
                  <a:schemeClr val="accent1"/>
                </a:solidFill>
              </a:rPr>
              <a:t>Protection</a:t>
            </a:r>
            <a:endParaRPr lang="nl-NL" sz="1400" dirty="0">
              <a:solidFill>
                <a:schemeClr val="accent1"/>
              </a:solidFill>
            </a:endParaRPr>
          </a:p>
        </p:txBody>
      </p:sp>
      <p:sp>
        <p:nvSpPr>
          <p:cNvPr id="37" name="TextBox 36">
            <a:extLst>
              <a:ext uri="{FF2B5EF4-FFF2-40B4-BE49-F238E27FC236}">
                <a16:creationId xmlns:a16="http://schemas.microsoft.com/office/drawing/2014/main" id="{335BA645-C92E-5113-374A-520024A1BBDB}"/>
              </a:ext>
            </a:extLst>
          </p:cNvPr>
          <p:cNvSpPr txBox="1"/>
          <p:nvPr/>
        </p:nvSpPr>
        <p:spPr>
          <a:xfrm>
            <a:off x="764883" y="3276062"/>
            <a:ext cx="2573358" cy="646331"/>
          </a:xfrm>
          <a:prstGeom prst="rect">
            <a:avLst/>
          </a:prstGeom>
          <a:noFill/>
        </p:spPr>
        <p:txBody>
          <a:bodyPr wrap="square" rtlCol="0">
            <a:spAutoFit/>
          </a:bodyPr>
          <a:lstStyle/>
          <a:p>
            <a:r>
              <a:rPr lang="nl-NL" sz="1200" b="1" dirty="0" err="1">
                <a:solidFill>
                  <a:schemeClr val="accent1"/>
                </a:solidFill>
              </a:rPr>
              <a:t>Description</a:t>
            </a:r>
            <a:r>
              <a:rPr lang="nl-NL" sz="1200" b="1" dirty="0">
                <a:solidFill>
                  <a:schemeClr val="accent1"/>
                </a:solidFill>
              </a:rPr>
              <a:t>: </a:t>
            </a:r>
            <a:r>
              <a:rPr lang="nl-NL" sz="1200" dirty="0" err="1">
                <a:solidFill>
                  <a:schemeClr val="accent1"/>
                </a:solidFill>
              </a:rPr>
              <a:t>Ability</a:t>
            </a:r>
            <a:r>
              <a:rPr lang="nl-NL" sz="1200" dirty="0">
                <a:solidFill>
                  <a:schemeClr val="accent1"/>
                </a:solidFill>
              </a:rPr>
              <a:t> </a:t>
            </a:r>
            <a:r>
              <a:rPr lang="nl-NL" sz="1200" dirty="0" err="1">
                <a:solidFill>
                  <a:schemeClr val="accent1"/>
                </a:solidFill>
              </a:rPr>
              <a:t>to</a:t>
            </a:r>
            <a:r>
              <a:rPr lang="nl-NL" sz="1200" dirty="0">
                <a:solidFill>
                  <a:schemeClr val="accent1"/>
                </a:solidFill>
              </a:rPr>
              <a:t> </a:t>
            </a:r>
            <a:r>
              <a:rPr lang="nl-NL" sz="1200" dirty="0" err="1">
                <a:solidFill>
                  <a:schemeClr val="accent1"/>
                </a:solidFill>
              </a:rPr>
              <a:t>govern</a:t>
            </a:r>
            <a:r>
              <a:rPr lang="nl-NL" sz="1200" dirty="0">
                <a:solidFill>
                  <a:schemeClr val="accent1"/>
                </a:solidFill>
              </a:rPr>
              <a:t>, </a:t>
            </a:r>
            <a:r>
              <a:rPr lang="nl-NL" sz="1200" dirty="0" err="1">
                <a:solidFill>
                  <a:schemeClr val="accent1"/>
                </a:solidFill>
              </a:rPr>
              <a:t>guarantee</a:t>
            </a:r>
            <a:r>
              <a:rPr lang="nl-NL" sz="1200" dirty="0">
                <a:solidFill>
                  <a:schemeClr val="accent1"/>
                </a:solidFill>
              </a:rPr>
              <a:t> high </a:t>
            </a:r>
            <a:r>
              <a:rPr lang="nl-NL" sz="1200" dirty="0" err="1">
                <a:solidFill>
                  <a:schemeClr val="accent1"/>
                </a:solidFill>
              </a:rPr>
              <a:t>quality</a:t>
            </a:r>
            <a:r>
              <a:rPr lang="nl-NL" sz="1200" dirty="0">
                <a:solidFill>
                  <a:schemeClr val="accent1"/>
                </a:solidFill>
              </a:rPr>
              <a:t> data &amp; offer data </a:t>
            </a:r>
            <a:r>
              <a:rPr lang="nl-NL" sz="1200" dirty="0" err="1">
                <a:solidFill>
                  <a:schemeClr val="accent1"/>
                </a:solidFill>
              </a:rPr>
              <a:t>for</a:t>
            </a:r>
            <a:r>
              <a:rPr lang="nl-NL" sz="1200" dirty="0">
                <a:solidFill>
                  <a:schemeClr val="accent1"/>
                </a:solidFill>
              </a:rPr>
              <a:t> </a:t>
            </a:r>
            <a:r>
              <a:rPr lang="nl-NL" sz="1200" dirty="0" err="1">
                <a:solidFill>
                  <a:schemeClr val="accent1"/>
                </a:solidFill>
              </a:rPr>
              <a:t>consumption</a:t>
            </a:r>
            <a:endParaRPr lang="nl-NL" sz="1200" dirty="0">
              <a:solidFill>
                <a:schemeClr val="accent1"/>
              </a:solidFill>
            </a:endParaRPr>
          </a:p>
        </p:txBody>
      </p:sp>
      <p:sp>
        <p:nvSpPr>
          <p:cNvPr id="38" name="Rectangle 37">
            <a:extLst>
              <a:ext uri="{FF2B5EF4-FFF2-40B4-BE49-F238E27FC236}">
                <a16:creationId xmlns:a16="http://schemas.microsoft.com/office/drawing/2014/main" id="{1DD2BDE2-D8B6-7670-73E3-A5506016977F}"/>
              </a:ext>
            </a:extLst>
          </p:cNvPr>
          <p:cNvSpPr/>
          <p:nvPr/>
        </p:nvSpPr>
        <p:spPr>
          <a:xfrm>
            <a:off x="755375" y="3276062"/>
            <a:ext cx="2604613" cy="744517"/>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39" name="TextBox 38">
            <a:extLst>
              <a:ext uri="{FF2B5EF4-FFF2-40B4-BE49-F238E27FC236}">
                <a16:creationId xmlns:a16="http://schemas.microsoft.com/office/drawing/2014/main" id="{E5F2F8CD-EB3F-DE23-59D8-A6BCD313A2E7}"/>
              </a:ext>
            </a:extLst>
          </p:cNvPr>
          <p:cNvSpPr txBox="1"/>
          <p:nvPr/>
        </p:nvSpPr>
        <p:spPr>
          <a:xfrm>
            <a:off x="3538153" y="3299095"/>
            <a:ext cx="2743707" cy="646331"/>
          </a:xfrm>
          <a:prstGeom prst="rect">
            <a:avLst/>
          </a:prstGeom>
          <a:noFill/>
        </p:spPr>
        <p:txBody>
          <a:bodyPr wrap="square" rtlCol="0">
            <a:spAutoFit/>
          </a:bodyPr>
          <a:lstStyle/>
          <a:p>
            <a:r>
              <a:rPr lang="nl-NL" sz="1200" b="1" dirty="0" err="1">
                <a:solidFill>
                  <a:schemeClr val="accent1">
                    <a:lumMod val="60000"/>
                    <a:lumOff val="40000"/>
                  </a:schemeClr>
                </a:solidFill>
              </a:rPr>
              <a:t>Description</a:t>
            </a:r>
            <a:r>
              <a:rPr lang="nl-NL" sz="1200" b="1" dirty="0">
                <a:solidFill>
                  <a:schemeClr val="accent1">
                    <a:lumMod val="60000"/>
                    <a:lumOff val="40000"/>
                  </a:schemeClr>
                </a:solidFill>
              </a:rPr>
              <a:t>: </a:t>
            </a:r>
            <a:r>
              <a:rPr lang="nl-NL" sz="1200" dirty="0" err="1">
                <a:solidFill>
                  <a:schemeClr val="accent1">
                    <a:lumMod val="60000"/>
                    <a:lumOff val="40000"/>
                  </a:schemeClr>
                </a:solidFill>
              </a:rPr>
              <a:t>ability</a:t>
            </a:r>
            <a:r>
              <a:rPr lang="nl-NL" sz="1200" dirty="0">
                <a:solidFill>
                  <a:schemeClr val="accent1">
                    <a:lumMod val="60000"/>
                    <a:lumOff val="40000"/>
                  </a:schemeClr>
                </a:solidFill>
              </a:rPr>
              <a:t> </a:t>
            </a:r>
            <a:r>
              <a:rPr lang="nl-NL" sz="1200" dirty="0" err="1">
                <a:solidFill>
                  <a:schemeClr val="accent1">
                    <a:lumMod val="60000"/>
                    <a:lumOff val="40000"/>
                  </a:schemeClr>
                </a:solidFill>
              </a:rPr>
              <a:t>to</a:t>
            </a:r>
            <a:r>
              <a:rPr lang="nl-NL" sz="1200" dirty="0">
                <a:solidFill>
                  <a:schemeClr val="accent1">
                    <a:lumMod val="60000"/>
                    <a:lumOff val="40000"/>
                  </a:schemeClr>
                </a:solidFill>
              </a:rPr>
              <a:t> collect, train, offer </a:t>
            </a:r>
            <a:r>
              <a:rPr lang="nl-NL" sz="1200" dirty="0" err="1">
                <a:solidFill>
                  <a:schemeClr val="accent1">
                    <a:lumMod val="60000"/>
                    <a:lumOff val="40000"/>
                  </a:schemeClr>
                </a:solidFill>
              </a:rPr>
              <a:t>and</a:t>
            </a:r>
            <a:r>
              <a:rPr lang="nl-NL" sz="1200" dirty="0">
                <a:solidFill>
                  <a:schemeClr val="accent1">
                    <a:lumMod val="60000"/>
                    <a:lumOff val="40000"/>
                  </a:schemeClr>
                </a:solidFill>
              </a:rPr>
              <a:t> exchange data </a:t>
            </a:r>
            <a:r>
              <a:rPr lang="nl-NL" sz="1200" dirty="0" err="1">
                <a:solidFill>
                  <a:schemeClr val="accent1">
                    <a:lumMod val="60000"/>
                    <a:lumOff val="40000"/>
                  </a:schemeClr>
                </a:solidFill>
              </a:rPr>
              <a:t>using</a:t>
            </a:r>
            <a:r>
              <a:rPr lang="nl-NL" sz="1200" dirty="0">
                <a:solidFill>
                  <a:schemeClr val="accent1">
                    <a:lumMod val="60000"/>
                    <a:lumOff val="40000"/>
                  </a:schemeClr>
                </a:solidFill>
              </a:rPr>
              <a:t> data platforms &amp; </a:t>
            </a:r>
            <a:r>
              <a:rPr lang="nl-NL" sz="1200" dirty="0" err="1">
                <a:solidFill>
                  <a:schemeClr val="accent1">
                    <a:lumMod val="60000"/>
                    <a:lumOff val="40000"/>
                  </a:schemeClr>
                </a:solidFill>
              </a:rPr>
              <a:t>related</a:t>
            </a:r>
            <a:r>
              <a:rPr lang="nl-NL" sz="1200" dirty="0">
                <a:solidFill>
                  <a:schemeClr val="accent1">
                    <a:lumMod val="60000"/>
                    <a:lumOff val="40000"/>
                  </a:schemeClr>
                </a:solidFill>
              </a:rPr>
              <a:t> </a:t>
            </a:r>
            <a:r>
              <a:rPr lang="nl-NL" sz="1200" dirty="0" err="1">
                <a:solidFill>
                  <a:schemeClr val="accent1">
                    <a:lumMod val="60000"/>
                    <a:lumOff val="40000"/>
                  </a:schemeClr>
                </a:solidFill>
              </a:rPr>
              <a:t>solutions</a:t>
            </a:r>
            <a:endParaRPr lang="nl-NL" sz="1200" dirty="0">
              <a:solidFill>
                <a:schemeClr val="accent1">
                  <a:lumMod val="60000"/>
                  <a:lumOff val="40000"/>
                </a:schemeClr>
              </a:solidFill>
            </a:endParaRPr>
          </a:p>
        </p:txBody>
      </p:sp>
      <p:sp>
        <p:nvSpPr>
          <p:cNvPr id="40" name="Rectangle 39">
            <a:extLst>
              <a:ext uri="{FF2B5EF4-FFF2-40B4-BE49-F238E27FC236}">
                <a16:creationId xmlns:a16="http://schemas.microsoft.com/office/drawing/2014/main" id="{5D26C8EC-C644-4282-6F8A-4CA48388F595}"/>
              </a:ext>
            </a:extLst>
          </p:cNvPr>
          <p:cNvSpPr/>
          <p:nvPr/>
        </p:nvSpPr>
        <p:spPr>
          <a:xfrm>
            <a:off x="3555559" y="3299095"/>
            <a:ext cx="2595108" cy="711096"/>
          </a:xfrm>
          <a:prstGeom prst="rect">
            <a:avLst/>
          </a:prstGeom>
          <a:no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41" name="TextBox 40">
            <a:extLst>
              <a:ext uri="{FF2B5EF4-FFF2-40B4-BE49-F238E27FC236}">
                <a16:creationId xmlns:a16="http://schemas.microsoft.com/office/drawing/2014/main" id="{52B67E1B-1948-40B7-3165-B8FE9D9B97E3}"/>
              </a:ext>
            </a:extLst>
          </p:cNvPr>
          <p:cNvSpPr txBox="1"/>
          <p:nvPr/>
        </p:nvSpPr>
        <p:spPr>
          <a:xfrm>
            <a:off x="6388489" y="3298225"/>
            <a:ext cx="2537071" cy="646331"/>
          </a:xfrm>
          <a:prstGeom prst="rect">
            <a:avLst/>
          </a:prstGeom>
          <a:noFill/>
        </p:spPr>
        <p:txBody>
          <a:bodyPr wrap="square" rtlCol="0">
            <a:spAutoFit/>
          </a:bodyPr>
          <a:lstStyle/>
          <a:p>
            <a:r>
              <a:rPr lang="nl-NL" sz="1200" b="1" dirty="0" err="1">
                <a:solidFill>
                  <a:srgbClr val="76B8F8"/>
                </a:solidFill>
              </a:rPr>
              <a:t>Description</a:t>
            </a:r>
            <a:r>
              <a:rPr lang="nl-NL" sz="1200" b="1" dirty="0">
                <a:solidFill>
                  <a:srgbClr val="76B8F8"/>
                </a:solidFill>
              </a:rPr>
              <a:t>: </a:t>
            </a:r>
            <a:r>
              <a:rPr lang="nl-NL" sz="1200" dirty="0" err="1">
                <a:solidFill>
                  <a:srgbClr val="76B8F8"/>
                </a:solidFill>
              </a:rPr>
              <a:t>applying</a:t>
            </a:r>
            <a:r>
              <a:rPr lang="nl-NL" sz="1200" dirty="0">
                <a:solidFill>
                  <a:srgbClr val="76B8F8"/>
                </a:solidFill>
              </a:rPr>
              <a:t> CDPA** on </a:t>
            </a:r>
            <a:r>
              <a:rPr lang="nl-NL" sz="1200" dirty="0" err="1">
                <a:solidFill>
                  <a:srgbClr val="76B8F8"/>
                </a:solidFill>
              </a:rPr>
              <a:t>Organization</a:t>
            </a:r>
            <a:r>
              <a:rPr lang="nl-NL" sz="1200" dirty="0">
                <a:solidFill>
                  <a:srgbClr val="76B8F8"/>
                </a:solidFill>
              </a:rPr>
              <a:t>-, People-, </a:t>
            </a:r>
            <a:r>
              <a:rPr lang="nl-NL" sz="1200" dirty="0" err="1">
                <a:solidFill>
                  <a:srgbClr val="76B8F8"/>
                </a:solidFill>
              </a:rPr>
              <a:t>Physical</a:t>
            </a:r>
            <a:r>
              <a:rPr lang="nl-NL" sz="1200" dirty="0">
                <a:solidFill>
                  <a:srgbClr val="76B8F8"/>
                </a:solidFill>
              </a:rPr>
              <a:t>- &amp; </a:t>
            </a:r>
            <a:r>
              <a:rPr lang="nl-NL" sz="1200" dirty="0" err="1">
                <a:solidFill>
                  <a:srgbClr val="76B8F8"/>
                </a:solidFill>
              </a:rPr>
              <a:t>technical</a:t>
            </a:r>
            <a:r>
              <a:rPr lang="nl-NL" sz="1200" dirty="0">
                <a:solidFill>
                  <a:srgbClr val="76B8F8"/>
                </a:solidFill>
              </a:rPr>
              <a:t> </a:t>
            </a:r>
            <a:r>
              <a:rPr lang="nl-NL" sz="1200" dirty="0" err="1">
                <a:solidFill>
                  <a:srgbClr val="76B8F8"/>
                </a:solidFill>
              </a:rPr>
              <a:t>controls</a:t>
            </a:r>
            <a:r>
              <a:rPr lang="nl-NL" sz="1200" dirty="0">
                <a:solidFill>
                  <a:srgbClr val="76B8F8"/>
                </a:solidFill>
              </a:rPr>
              <a:t> </a:t>
            </a:r>
          </a:p>
        </p:txBody>
      </p:sp>
      <p:sp>
        <p:nvSpPr>
          <p:cNvPr id="44" name="Rectangle 43">
            <a:extLst>
              <a:ext uri="{FF2B5EF4-FFF2-40B4-BE49-F238E27FC236}">
                <a16:creationId xmlns:a16="http://schemas.microsoft.com/office/drawing/2014/main" id="{AA495250-CE81-7205-B6CE-58AF6FD82844}"/>
              </a:ext>
            </a:extLst>
          </p:cNvPr>
          <p:cNvSpPr/>
          <p:nvPr/>
        </p:nvSpPr>
        <p:spPr>
          <a:xfrm>
            <a:off x="6359850" y="3298225"/>
            <a:ext cx="2604613" cy="711096"/>
          </a:xfrm>
          <a:prstGeom prst="rect">
            <a:avLst/>
          </a:prstGeom>
          <a:noFill/>
          <a:ln>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45" name="TextBox 44">
            <a:extLst>
              <a:ext uri="{FF2B5EF4-FFF2-40B4-BE49-F238E27FC236}">
                <a16:creationId xmlns:a16="http://schemas.microsoft.com/office/drawing/2014/main" id="{17526218-AB9B-8C86-E65E-4F8A152EFA08}"/>
              </a:ext>
            </a:extLst>
          </p:cNvPr>
          <p:cNvSpPr txBox="1"/>
          <p:nvPr/>
        </p:nvSpPr>
        <p:spPr>
          <a:xfrm>
            <a:off x="9191806" y="3298225"/>
            <a:ext cx="2753952" cy="646331"/>
          </a:xfrm>
          <a:prstGeom prst="rect">
            <a:avLst/>
          </a:prstGeom>
          <a:noFill/>
        </p:spPr>
        <p:txBody>
          <a:bodyPr wrap="square" rtlCol="0">
            <a:spAutoFit/>
          </a:bodyPr>
          <a:lstStyle/>
          <a:p>
            <a:r>
              <a:rPr lang="nl-NL" sz="1200" b="1" dirty="0" err="1">
                <a:solidFill>
                  <a:schemeClr val="accent1"/>
                </a:solidFill>
              </a:rPr>
              <a:t>Description</a:t>
            </a:r>
            <a:r>
              <a:rPr lang="nl-NL" sz="1200" b="1" dirty="0">
                <a:solidFill>
                  <a:schemeClr val="accent1"/>
                </a:solidFill>
              </a:rPr>
              <a:t>: </a:t>
            </a:r>
            <a:r>
              <a:rPr lang="nl-NL" sz="1200" dirty="0" err="1">
                <a:solidFill>
                  <a:schemeClr val="accent1"/>
                </a:solidFill>
              </a:rPr>
              <a:t>applying</a:t>
            </a:r>
            <a:r>
              <a:rPr lang="nl-NL" sz="1200" dirty="0">
                <a:solidFill>
                  <a:schemeClr val="accent1"/>
                </a:solidFill>
              </a:rPr>
              <a:t> </a:t>
            </a:r>
            <a:r>
              <a:rPr lang="nl-NL" sz="1200" dirty="0" err="1">
                <a:solidFill>
                  <a:schemeClr val="accent1"/>
                </a:solidFill>
              </a:rPr>
              <a:t>all</a:t>
            </a:r>
            <a:r>
              <a:rPr lang="nl-NL" sz="1200" dirty="0">
                <a:solidFill>
                  <a:schemeClr val="accent1"/>
                </a:solidFill>
              </a:rPr>
              <a:t> default </a:t>
            </a:r>
            <a:r>
              <a:rPr lang="nl-NL" sz="1200" dirty="0" err="1">
                <a:solidFill>
                  <a:schemeClr val="accent1"/>
                </a:solidFill>
              </a:rPr>
              <a:t>capabilities</a:t>
            </a:r>
            <a:r>
              <a:rPr lang="nl-NL" sz="1200" dirty="0">
                <a:solidFill>
                  <a:schemeClr val="accent1"/>
                </a:solidFill>
              </a:rPr>
              <a:t> as </a:t>
            </a:r>
            <a:r>
              <a:rPr lang="nl-NL" sz="1200" dirty="0" err="1">
                <a:solidFill>
                  <a:schemeClr val="accent1"/>
                </a:solidFill>
              </a:rPr>
              <a:t>described</a:t>
            </a:r>
            <a:r>
              <a:rPr lang="nl-NL" sz="1200" dirty="0">
                <a:solidFill>
                  <a:schemeClr val="accent1"/>
                </a:solidFill>
              </a:rPr>
              <a:t> in </a:t>
            </a:r>
            <a:r>
              <a:rPr lang="nl-NL" sz="1200" dirty="0" err="1">
                <a:solidFill>
                  <a:schemeClr val="accent1"/>
                </a:solidFill>
              </a:rPr>
              <a:t>the</a:t>
            </a:r>
            <a:r>
              <a:rPr lang="nl-NL" sz="1200" dirty="0">
                <a:solidFill>
                  <a:schemeClr val="accent1"/>
                </a:solidFill>
              </a:rPr>
              <a:t> GDPR – </a:t>
            </a:r>
            <a:r>
              <a:rPr lang="nl-NL" sz="1200" dirty="0" err="1">
                <a:solidFill>
                  <a:schemeClr val="accent1"/>
                </a:solidFill>
              </a:rPr>
              <a:t>lowering</a:t>
            </a:r>
            <a:r>
              <a:rPr lang="nl-NL" sz="1200" dirty="0">
                <a:solidFill>
                  <a:schemeClr val="accent1"/>
                </a:solidFill>
              </a:rPr>
              <a:t> </a:t>
            </a:r>
            <a:r>
              <a:rPr lang="nl-NL" sz="1200" dirty="0" err="1">
                <a:solidFill>
                  <a:schemeClr val="accent1"/>
                </a:solidFill>
              </a:rPr>
              <a:t>DS’s</a:t>
            </a:r>
            <a:r>
              <a:rPr lang="nl-NL" sz="1200" dirty="0">
                <a:solidFill>
                  <a:schemeClr val="accent1"/>
                </a:solidFill>
              </a:rPr>
              <a:t> DP </a:t>
            </a:r>
            <a:r>
              <a:rPr lang="nl-NL" sz="1200" dirty="0" err="1">
                <a:solidFill>
                  <a:schemeClr val="accent1"/>
                </a:solidFill>
              </a:rPr>
              <a:t>risks</a:t>
            </a:r>
            <a:r>
              <a:rPr lang="nl-NL" sz="1200" dirty="0">
                <a:solidFill>
                  <a:schemeClr val="accent1"/>
                </a:solidFill>
              </a:rPr>
              <a:t>  </a:t>
            </a:r>
          </a:p>
        </p:txBody>
      </p:sp>
      <p:sp>
        <p:nvSpPr>
          <p:cNvPr id="46" name="Rectangle 45">
            <a:extLst>
              <a:ext uri="{FF2B5EF4-FFF2-40B4-BE49-F238E27FC236}">
                <a16:creationId xmlns:a16="http://schemas.microsoft.com/office/drawing/2014/main" id="{14A834D7-6841-7BEB-889B-A0C4A55B097F}"/>
              </a:ext>
            </a:extLst>
          </p:cNvPr>
          <p:cNvSpPr/>
          <p:nvPr/>
        </p:nvSpPr>
        <p:spPr>
          <a:xfrm>
            <a:off x="813358" y="4160967"/>
            <a:ext cx="2474827" cy="35237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a:solidFill>
                  <a:schemeClr val="bg1"/>
                </a:solidFill>
              </a:rPr>
              <a:t>Data governance</a:t>
            </a:r>
            <a:endParaRPr lang="nl-NL" sz="1400" dirty="0">
              <a:solidFill>
                <a:schemeClr val="bg1"/>
              </a:solidFill>
            </a:endParaRPr>
          </a:p>
        </p:txBody>
      </p:sp>
      <p:sp>
        <p:nvSpPr>
          <p:cNvPr id="47" name="Rectangle 46">
            <a:extLst>
              <a:ext uri="{FF2B5EF4-FFF2-40B4-BE49-F238E27FC236}">
                <a16:creationId xmlns:a16="http://schemas.microsoft.com/office/drawing/2014/main" id="{D2F62C07-2ECD-A1E5-E736-FA470F1A4FED}"/>
              </a:ext>
            </a:extLst>
          </p:cNvPr>
          <p:cNvSpPr/>
          <p:nvPr/>
        </p:nvSpPr>
        <p:spPr>
          <a:xfrm>
            <a:off x="813358" y="4898041"/>
            <a:ext cx="2474827" cy="35237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a:t>
            </a:r>
            <a:r>
              <a:rPr lang="nl-NL" sz="1400" dirty="0" err="1">
                <a:solidFill>
                  <a:schemeClr val="bg1"/>
                </a:solidFill>
              </a:rPr>
              <a:t>Quality</a:t>
            </a:r>
            <a:endParaRPr lang="nl-NL" sz="1400" dirty="0">
              <a:solidFill>
                <a:schemeClr val="bg1"/>
              </a:solidFill>
            </a:endParaRPr>
          </a:p>
        </p:txBody>
      </p:sp>
      <p:sp>
        <p:nvSpPr>
          <p:cNvPr id="48" name="Rectangle 47">
            <a:extLst>
              <a:ext uri="{FF2B5EF4-FFF2-40B4-BE49-F238E27FC236}">
                <a16:creationId xmlns:a16="http://schemas.microsoft.com/office/drawing/2014/main" id="{AD862EBB-4C43-0CF7-1E70-E6416E648938}"/>
              </a:ext>
            </a:extLst>
          </p:cNvPr>
          <p:cNvSpPr/>
          <p:nvPr/>
        </p:nvSpPr>
        <p:spPr>
          <a:xfrm>
            <a:off x="813358" y="5652508"/>
            <a:ext cx="2474827" cy="35237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a:t>
            </a:r>
            <a:r>
              <a:rPr lang="nl-NL" sz="1400" dirty="0" err="1">
                <a:solidFill>
                  <a:schemeClr val="bg1"/>
                </a:solidFill>
              </a:rPr>
              <a:t>Catalogs</a:t>
            </a:r>
            <a:r>
              <a:rPr lang="nl-NL" sz="1400" dirty="0">
                <a:solidFill>
                  <a:schemeClr val="bg1"/>
                </a:solidFill>
              </a:rPr>
              <a:t> &amp; </a:t>
            </a:r>
            <a:r>
              <a:rPr lang="nl-NL" sz="1400" dirty="0" err="1">
                <a:solidFill>
                  <a:schemeClr val="bg1"/>
                </a:solidFill>
              </a:rPr>
              <a:t>sharing</a:t>
            </a:r>
            <a:endParaRPr lang="nl-NL" sz="1400" dirty="0">
              <a:solidFill>
                <a:schemeClr val="bg1"/>
              </a:solidFill>
            </a:endParaRPr>
          </a:p>
        </p:txBody>
      </p:sp>
      <p:sp>
        <p:nvSpPr>
          <p:cNvPr id="49" name="Rectangle 48">
            <a:extLst>
              <a:ext uri="{FF2B5EF4-FFF2-40B4-BE49-F238E27FC236}">
                <a16:creationId xmlns:a16="http://schemas.microsoft.com/office/drawing/2014/main" id="{9C252C47-38E2-5CA9-7CE7-8B7AAF120FCB}"/>
              </a:ext>
            </a:extLst>
          </p:cNvPr>
          <p:cNvSpPr/>
          <p:nvPr/>
        </p:nvSpPr>
        <p:spPr>
          <a:xfrm>
            <a:off x="813359" y="4574451"/>
            <a:ext cx="1198476" cy="229906"/>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solidFill>
              </a:rPr>
              <a:t>Req’s</a:t>
            </a:r>
            <a:endParaRPr lang="nl-NL" dirty="0">
              <a:solidFill>
                <a:schemeClr val="accent1"/>
              </a:solidFill>
            </a:endParaRPr>
          </a:p>
        </p:txBody>
      </p:sp>
      <p:sp>
        <p:nvSpPr>
          <p:cNvPr id="50" name="Rectangle 49">
            <a:extLst>
              <a:ext uri="{FF2B5EF4-FFF2-40B4-BE49-F238E27FC236}">
                <a16:creationId xmlns:a16="http://schemas.microsoft.com/office/drawing/2014/main" id="{0BBD2B71-6388-AEB1-70F4-A64790FB9C7B}"/>
              </a:ext>
            </a:extLst>
          </p:cNvPr>
          <p:cNvSpPr/>
          <p:nvPr/>
        </p:nvSpPr>
        <p:spPr>
          <a:xfrm>
            <a:off x="2089709" y="4579470"/>
            <a:ext cx="1198476" cy="229906"/>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solidFill>
              </a:rPr>
              <a:t>Capabilities</a:t>
            </a:r>
            <a:endParaRPr lang="nl-NL" dirty="0">
              <a:solidFill>
                <a:schemeClr val="accent1"/>
              </a:solidFill>
            </a:endParaRPr>
          </a:p>
        </p:txBody>
      </p:sp>
      <p:sp>
        <p:nvSpPr>
          <p:cNvPr id="51" name="Rectangle 50">
            <a:extLst>
              <a:ext uri="{FF2B5EF4-FFF2-40B4-BE49-F238E27FC236}">
                <a16:creationId xmlns:a16="http://schemas.microsoft.com/office/drawing/2014/main" id="{B9087A30-C318-7273-381F-D4A3A0D3A058}"/>
              </a:ext>
            </a:extLst>
          </p:cNvPr>
          <p:cNvSpPr/>
          <p:nvPr/>
        </p:nvSpPr>
        <p:spPr>
          <a:xfrm>
            <a:off x="813359" y="5329186"/>
            <a:ext cx="1198476" cy="229906"/>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solidFill>
              </a:rPr>
              <a:t>Req’s</a:t>
            </a:r>
            <a:endParaRPr lang="nl-NL" dirty="0">
              <a:solidFill>
                <a:schemeClr val="accent1"/>
              </a:solidFill>
            </a:endParaRPr>
          </a:p>
        </p:txBody>
      </p:sp>
      <p:sp>
        <p:nvSpPr>
          <p:cNvPr id="52" name="Rectangle 51">
            <a:extLst>
              <a:ext uri="{FF2B5EF4-FFF2-40B4-BE49-F238E27FC236}">
                <a16:creationId xmlns:a16="http://schemas.microsoft.com/office/drawing/2014/main" id="{13BB0821-880B-8CAD-7144-B8D1282AD2F1}"/>
              </a:ext>
            </a:extLst>
          </p:cNvPr>
          <p:cNvSpPr/>
          <p:nvPr/>
        </p:nvSpPr>
        <p:spPr>
          <a:xfrm>
            <a:off x="2089709" y="5334205"/>
            <a:ext cx="1198476" cy="229906"/>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solidFill>
              </a:rPr>
              <a:t>Capabilities</a:t>
            </a:r>
            <a:endParaRPr lang="nl-NL" dirty="0">
              <a:solidFill>
                <a:schemeClr val="accent1"/>
              </a:solidFill>
            </a:endParaRPr>
          </a:p>
        </p:txBody>
      </p:sp>
      <p:sp>
        <p:nvSpPr>
          <p:cNvPr id="53" name="Rectangle 52">
            <a:extLst>
              <a:ext uri="{FF2B5EF4-FFF2-40B4-BE49-F238E27FC236}">
                <a16:creationId xmlns:a16="http://schemas.microsoft.com/office/drawing/2014/main" id="{CCCBE9F6-6ECF-B241-41B7-EFE27456F60C}"/>
              </a:ext>
            </a:extLst>
          </p:cNvPr>
          <p:cNvSpPr/>
          <p:nvPr/>
        </p:nvSpPr>
        <p:spPr>
          <a:xfrm>
            <a:off x="813359" y="6045166"/>
            <a:ext cx="1198476" cy="229906"/>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solidFill>
              </a:rPr>
              <a:t>Req’s</a:t>
            </a:r>
            <a:endParaRPr lang="nl-NL" dirty="0">
              <a:solidFill>
                <a:schemeClr val="accent1"/>
              </a:solidFill>
            </a:endParaRPr>
          </a:p>
        </p:txBody>
      </p:sp>
      <p:sp>
        <p:nvSpPr>
          <p:cNvPr id="54" name="Rectangle 53">
            <a:extLst>
              <a:ext uri="{FF2B5EF4-FFF2-40B4-BE49-F238E27FC236}">
                <a16:creationId xmlns:a16="http://schemas.microsoft.com/office/drawing/2014/main" id="{A8B43312-D3D4-B15C-9A5F-3CA0071437E7}"/>
              </a:ext>
            </a:extLst>
          </p:cNvPr>
          <p:cNvSpPr/>
          <p:nvPr/>
        </p:nvSpPr>
        <p:spPr>
          <a:xfrm>
            <a:off x="2089709" y="6050185"/>
            <a:ext cx="1198476" cy="229906"/>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solidFill>
              </a:rPr>
              <a:t>Capabilities</a:t>
            </a:r>
            <a:endParaRPr lang="nl-NL" dirty="0">
              <a:solidFill>
                <a:schemeClr val="accent1"/>
              </a:solidFill>
            </a:endParaRPr>
          </a:p>
        </p:txBody>
      </p:sp>
      <p:sp>
        <p:nvSpPr>
          <p:cNvPr id="57" name="Rectangle 56">
            <a:extLst>
              <a:ext uri="{FF2B5EF4-FFF2-40B4-BE49-F238E27FC236}">
                <a16:creationId xmlns:a16="http://schemas.microsoft.com/office/drawing/2014/main" id="{E3746550-EC50-889B-4FF9-8DFD172D3C94}"/>
              </a:ext>
            </a:extLst>
          </p:cNvPr>
          <p:cNvSpPr/>
          <p:nvPr/>
        </p:nvSpPr>
        <p:spPr>
          <a:xfrm>
            <a:off x="3631216" y="4150579"/>
            <a:ext cx="2474826" cy="35237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a:t>
            </a:r>
            <a:r>
              <a:rPr lang="nl-NL" sz="1400" dirty="0" err="1">
                <a:solidFill>
                  <a:schemeClr val="bg1"/>
                </a:solidFill>
              </a:rPr>
              <a:t>integration</a:t>
            </a:r>
            <a:endParaRPr lang="nl-NL" sz="1400" dirty="0">
              <a:solidFill>
                <a:schemeClr val="bg1"/>
              </a:solidFill>
            </a:endParaRPr>
          </a:p>
        </p:txBody>
      </p:sp>
      <p:sp>
        <p:nvSpPr>
          <p:cNvPr id="58" name="Rectangle 57">
            <a:extLst>
              <a:ext uri="{FF2B5EF4-FFF2-40B4-BE49-F238E27FC236}">
                <a16:creationId xmlns:a16="http://schemas.microsoft.com/office/drawing/2014/main" id="{DFC7BABF-C073-1B59-AD7B-C6C6FDCFC306}"/>
              </a:ext>
            </a:extLst>
          </p:cNvPr>
          <p:cNvSpPr/>
          <p:nvPr/>
        </p:nvSpPr>
        <p:spPr>
          <a:xfrm>
            <a:off x="3621174" y="4887653"/>
            <a:ext cx="2474826" cy="35237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a:t>
            </a:r>
            <a:r>
              <a:rPr lang="nl-NL" sz="1400" dirty="0" err="1">
                <a:solidFill>
                  <a:schemeClr val="bg1"/>
                </a:solidFill>
              </a:rPr>
              <a:t>interoperability</a:t>
            </a:r>
            <a:endParaRPr lang="nl-NL" sz="1400" dirty="0">
              <a:solidFill>
                <a:schemeClr val="bg1"/>
              </a:solidFill>
            </a:endParaRPr>
          </a:p>
        </p:txBody>
      </p:sp>
      <p:sp>
        <p:nvSpPr>
          <p:cNvPr id="59" name="Rectangle 58">
            <a:extLst>
              <a:ext uri="{FF2B5EF4-FFF2-40B4-BE49-F238E27FC236}">
                <a16:creationId xmlns:a16="http://schemas.microsoft.com/office/drawing/2014/main" id="{7CD403BA-9D46-4FAB-AD41-01806E06FAEC}"/>
              </a:ext>
            </a:extLst>
          </p:cNvPr>
          <p:cNvSpPr/>
          <p:nvPr/>
        </p:nvSpPr>
        <p:spPr>
          <a:xfrm>
            <a:off x="3621174" y="5642120"/>
            <a:ext cx="2484868" cy="35237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Platforms </a:t>
            </a:r>
          </a:p>
        </p:txBody>
      </p:sp>
      <p:sp>
        <p:nvSpPr>
          <p:cNvPr id="60" name="Rectangle 59">
            <a:extLst>
              <a:ext uri="{FF2B5EF4-FFF2-40B4-BE49-F238E27FC236}">
                <a16:creationId xmlns:a16="http://schemas.microsoft.com/office/drawing/2014/main" id="{B0FF1A2D-F4F5-5F2A-D0C6-C48D39188545}"/>
              </a:ext>
            </a:extLst>
          </p:cNvPr>
          <p:cNvSpPr/>
          <p:nvPr/>
        </p:nvSpPr>
        <p:spPr>
          <a:xfrm>
            <a:off x="3631216" y="4579420"/>
            <a:ext cx="1198476" cy="229906"/>
          </a:xfrm>
          <a:prstGeom prst="rect">
            <a:avLst/>
          </a:prstGeom>
          <a:solidFill>
            <a:schemeClr val="bg1"/>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lumMod val="60000"/>
                    <a:lumOff val="40000"/>
                  </a:schemeClr>
                </a:solidFill>
              </a:rPr>
              <a:t>Req’s</a:t>
            </a:r>
            <a:endParaRPr lang="nl-NL" dirty="0">
              <a:solidFill>
                <a:schemeClr val="accent1">
                  <a:lumMod val="60000"/>
                  <a:lumOff val="40000"/>
                </a:schemeClr>
              </a:solidFill>
            </a:endParaRPr>
          </a:p>
        </p:txBody>
      </p:sp>
      <p:sp>
        <p:nvSpPr>
          <p:cNvPr id="61" name="Rectangle 60">
            <a:extLst>
              <a:ext uri="{FF2B5EF4-FFF2-40B4-BE49-F238E27FC236}">
                <a16:creationId xmlns:a16="http://schemas.microsoft.com/office/drawing/2014/main" id="{E836B4A3-1A16-FFE0-20BB-09E8B4B3B7CA}"/>
              </a:ext>
            </a:extLst>
          </p:cNvPr>
          <p:cNvSpPr/>
          <p:nvPr/>
        </p:nvSpPr>
        <p:spPr>
          <a:xfrm>
            <a:off x="4907566" y="4584439"/>
            <a:ext cx="1198476" cy="229906"/>
          </a:xfrm>
          <a:prstGeom prst="rect">
            <a:avLst/>
          </a:prstGeom>
          <a:solidFill>
            <a:schemeClr val="bg1"/>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lumMod val="60000"/>
                    <a:lumOff val="40000"/>
                  </a:schemeClr>
                </a:solidFill>
              </a:rPr>
              <a:t>Capabilities</a:t>
            </a:r>
            <a:endParaRPr lang="nl-NL" dirty="0">
              <a:solidFill>
                <a:schemeClr val="accent1">
                  <a:lumMod val="60000"/>
                  <a:lumOff val="40000"/>
                </a:schemeClr>
              </a:solidFill>
            </a:endParaRPr>
          </a:p>
        </p:txBody>
      </p:sp>
      <p:sp>
        <p:nvSpPr>
          <p:cNvPr id="62" name="Rectangle 61">
            <a:extLst>
              <a:ext uri="{FF2B5EF4-FFF2-40B4-BE49-F238E27FC236}">
                <a16:creationId xmlns:a16="http://schemas.microsoft.com/office/drawing/2014/main" id="{B0F28EEB-2EF0-0573-F739-EA1A833C6B73}"/>
              </a:ext>
            </a:extLst>
          </p:cNvPr>
          <p:cNvSpPr/>
          <p:nvPr/>
        </p:nvSpPr>
        <p:spPr>
          <a:xfrm>
            <a:off x="3631216" y="5329009"/>
            <a:ext cx="1198476" cy="229906"/>
          </a:xfrm>
          <a:prstGeom prst="rect">
            <a:avLst/>
          </a:prstGeom>
          <a:solidFill>
            <a:schemeClr val="bg1"/>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lumMod val="60000"/>
                    <a:lumOff val="40000"/>
                  </a:schemeClr>
                </a:solidFill>
              </a:rPr>
              <a:t>Req’s</a:t>
            </a:r>
            <a:endParaRPr lang="nl-NL" dirty="0">
              <a:solidFill>
                <a:schemeClr val="accent1">
                  <a:lumMod val="60000"/>
                  <a:lumOff val="40000"/>
                </a:schemeClr>
              </a:solidFill>
            </a:endParaRPr>
          </a:p>
        </p:txBody>
      </p:sp>
      <p:sp>
        <p:nvSpPr>
          <p:cNvPr id="63" name="Rectangle 62">
            <a:extLst>
              <a:ext uri="{FF2B5EF4-FFF2-40B4-BE49-F238E27FC236}">
                <a16:creationId xmlns:a16="http://schemas.microsoft.com/office/drawing/2014/main" id="{8230CE07-E593-CE29-3C3F-98111B7D82F9}"/>
              </a:ext>
            </a:extLst>
          </p:cNvPr>
          <p:cNvSpPr/>
          <p:nvPr/>
        </p:nvSpPr>
        <p:spPr>
          <a:xfrm>
            <a:off x="4907566" y="5334028"/>
            <a:ext cx="1198476" cy="229906"/>
          </a:xfrm>
          <a:prstGeom prst="rect">
            <a:avLst/>
          </a:prstGeom>
          <a:solidFill>
            <a:schemeClr val="bg1"/>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lumMod val="60000"/>
                    <a:lumOff val="40000"/>
                  </a:schemeClr>
                </a:solidFill>
              </a:rPr>
              <a:t>Capabilities</a:t>
            </a:r>
            <a:endParaRPr lang="nl-NL" dirty="0">
              <a:solidFill>
                <a:schemeClr val="accent1">
                  <a:lumMod val="60000"/>
                  <a:lumOff val="40000"/>
                </a:schemeClr>
              </a:solidFill>
            </a:endParaRPr>
          </a:p>
        </p:txBody>
      </p:sp>
      <p:sp>
        <p:nvSpPr>
          <p:cNvPr id="64" name="Rectangle 63">
            <a:extLst>
              <a:ext uri="{FF2B5EF4-FFF2-40B4-BE49-F238E27FC236}">
                <a16:creationId xmlns:a16="http://schemas.microsoft.com/office/drawing/2014/main" id="{603119DD-6748-8BC8-5184-CDBD76FE0065}"/>
              </a:ext>
            </a:extLst>
          </p:cNvPr>
          <p:cNvSpPr/>
          <p:nvPr/>
        </p:nvSpPr>
        <p:spPr>
          <a:xfrm>
            <a:off x="3631216" y="6035963"/>
            <a:ext cx="1198476" cy="229906"/>
          </a:xfrm>
          <a:prstGeom prst="rect">
            <a:avLst/>
          </a:prstGeom>
          <a:solidFill>
            <a:schemeClr val="bg1"/>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lumMod val="60000"/>
                    <a:lumOff val="40000"/>
                  </a:schemeClr>
                </a:solidFill>
              </a:rPr>
              <a:t>Req’s</a:t>
            </a:r>
            <a:endParaRPr lang="nl-NL" dirty="0">
              <a:solidFill>
                <a:schemeClr val="accent1">
                  <a:lumMod val="60000"/>
                  <a:lumOff val="40000"/>
                </a:schemeClr>
              </a:solidFill>
            </a:endParaRPr>
          </a:p>
        </p:txBody>
      </p:sp>
      <p:sp>
        <p:nvSpPr>
          <p:cNvPr id="65" name="Rectangle 64">
            <a:extLst>
              <a:ext uri="{FF2B5EF4-FFF2-40B4-BE49-F238E27FC236}">
                <a16:creationId xmlns:a16="http://schemas.microsoft.com/office/drawing/2014/main" id="{161A1651-2161-69B8-7F1B-2A63C1D14C11}"/>
              </a:ext>
            </a:extLst>
          </p:cNvPr>
          <p:cNvSpPr/>
          <p:nvPr/>
        </p:nvSpPr>
        <p:spPr>
          <a:xfrm>
            <a:off x="4907566" y="6040982"/>
            <a:ext cx="1198476" cy="229906"/>
          </a:xfrm>
          <a:prstGeom prst="rect">
            <a:avLst/>
          </a:prstGeom>
          <a:solidFill>
            <a:schemeClr val="bg1"/>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lumMod val="60000"/>
                    <a:lumOff val="40000"/>
                  </a:schemeClr>
                </a:solidFill>
              </a:rPr>
              <a:t>Capabilities</a:t>
            </a:r>
            <a:endParaRPr lang="nl-NL" dirty="0">
              <a:solidFill>
                <a:schemeClr val="accent1">
                  <a:lumMod val="60000"/>
                  <a:lumOff val="40000"/>
                </a:schemeClr>
              </a:solidFill>
            </a:endParaRPr>
          </a:p>
        </p:txBody>
      </p:sp>
      <p:sp>
        <p:nvSpPr>
          <p:cNvPr id="66" name="Rectangle 65">
            <a:extLst>
              <a:ext uri="{FF2B5EF4-FFF2-40B4-BE49-F238E27FC236}">
                <a16:creationId xmlns:a16="http://schemas.microsoft.com/office/drawing/2014/main" id="{014B03F1-B3CC-8BBB-CEED-2084946BFB6B}"/>
              </a:ext>
            </a:extLst>
          </p:cNvPr>
          <p:cNvSpPr/>
          <p:nvPr/>
        </p:nvSpPr>
        <p:spPr>
          <a:xfrm>
            <a:off x="6450734" y="4160967"/>
            <a:ext cx="2474826" cy="352371"/>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err="1">
                <a:solidFill>
                  <a:schemeClr val="bg1"/>
                </a:solidFill>
              </a:rPr>
              <a:t>Org</a:t>
            </a:r>
            <a:r>
              <a:rPr lang="nl-NL" sz="1400" dirty="0">
                <a:solidFill>
                  <a:schemeClr val="bg1"/>
                </a:solidFill>
              </a:rPr>
              <a:t>. &amp; People </a:t>
            </a:r>
            <a:r>
              <a:rPr lang="nl-NL" sz="1400" dirty="0" err="1">
                <a:solidFill>
                  <a:schemeClr val="bg1"/>
                </a:solidFill>
              </a:rPr>
              <a:t>controls</a:t>
            </a:r>
            <a:endParaRPr lang="nl-NL" sz="1400" dirty="0">
              <a:solidFill>
                <a:schemeClr val="bg1"/>
              </a:solidFill>
            </a:endParaRPr>
          </a:p>
        </p:txBody>
      </p:sp>
      <p:sp>
        <p:nvSpPr>
          <p:cNvPr id="67" name="Rectangle 66">
            <a:extLst>
              <a:ext uri="{FF2B5EF4-FFF2-40B4-BE49-F238E27FC236}">
                <a16:creationId xmlns:a16="http://schemas.microsoft.com/office/drawing/2014/main" id="{E4744FA2-FB9F-192F-C044-25B234B7A31E}"/>
              </a:ext>
            </a:extLst>
          </p:cNvPr>
          <p:cNvSpPr/>
          <p:nvPr/>
        </p:nvSpPr>
        <p:spPr>
          <a:xfrm>
            <a:off x="6450735" y="4898041"/>
            <a:ext cx="2474826" cy="352371"/>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a:solidFill>
                  <a:schemeClr val="bg1"/>
                </a:solidFill>
              </a:rPr>
              <a:t>Physical controls</a:t>
            </a:r>
            <a:endParaRPr lang="nl-NL" sz="1400" dirty="0">
              <a:solidFill>
                <a:schemeClr val="bg1"/>
              </a:solidFill>
            </a:endParaRPr>
          </a:p>
        </p:txBody>
      </p:sp>
      <p:sp>
        <p:nvSpPr>
          <p:cNvPr id="70" name="Rectangle 69">
            <a:extLst>
              <a:ext uri="{FF2B5EF4-FFF2-40B4-BE49-F238E27FC236}">
                <a16:creationId xmlns:a16="http://schemas.microsoft.com/office/drawing/2014/main" id="{677774BE-2B22-8710-D81A-0E768CF73840}"/>
              </a:ext>
            </a:extLst>
          </p:cNvPr>
          <p:cNvSpPr/>
          <p:nvPr/>
        </p:nvSpPr>
        <p:spPr>
          <a:xfrm>
            <a:off x="6450734" y="5652508"/>
            <a:ext cx="2474826" cy="352371"/>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a:solidFill>
                  <a:schemeClr val="bg1"/>
                </a:solidFill>
              </a:rPr>
              <a:t>Tech controls</a:t>
            </a:r>
            <a:endParaRPr lang="nl-NL" sz="1400" dirty="0">
              <a:solidFill>
                <a:schemeClr val="bg1"/>
              </a:solidFill>
            </a:endParaRPr>
          </a:p>
        </p:txBody>
      </p:sp>
      <p:sp>
        <p:nvSpPr>
          <p:cNvPr id="71" name="Rectangle 70">
            <a:extLst>
              <a:ext uri="{FF2B5EF4-FFF2-40B4-BE49-F238E27FC236}">
                <a16:creationId xmlns:a16="http://schemas.microsoft.com/office/drawing/2014/main" id="{37875A48-FE76-6ADC-2CE2-B196459AB16E}"/>
              </a:ext>
            </a:extLst>
          </p:cNvPr>
          <p:cNvSpPr/>
          <p:nvPr/>
        </p:nvSpPr>
        <p:spPr>
          <a:xfrm>
            <a:off x="6450734" y="4589079"/>
            <a:ext cx="1198476" cy="229906"/>
          </a:xfrm>
          <a:prstGeom prst="rect">
            <a:avLst/>
          </a:prstGeom>
          <a:solidFill>
            <a:schemeClr val="bg1"/>
          </a:solidFill>
          <a:ln w="19050">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76B8F8"/>
                </a:solidFill>
              </a:rPr>
              <a:t>Req’s</a:t>
            </a:r>
            <a:endParaRPr lang="nl-NL" dirty="0">
              <a:solidFill>
                <a:srgbClr val="76B8F8"/>
              </a:solidFill>
            </a:endParaRPr>
          </a:p>
        </p:txBody>
      </p:sp>
      <p:sp>
        <p:nvSpPr>
          <p:cNvPr id="72" name="Rectangle 71">
            <a:extLst>
              <a:ext uri="{FF2B5EF4-FFF2-40B4-BE49-F238E27FC236}">
                <a16:creationId xmlns:a16="http://schemas.microsoft.com/office/drawing/2014/main" id="{AED1EE6D-27CA-7B7E-EB8E-BDDC24DB387E}"/>
              </a:ext>
            </a:extLst>
          </p:cNvPr>
          <p:cNvSpPr/>
          <p:nvPr/>
        </p:nvSpPr>
        <p:spPr>
          <a:xfrm>
            <a:off x="7727084" y="4594098"/>
            <a:ext cx="1198476" cy="229906"/>
          </a:xfrm>
          <a:prstGeom prst="rect">
            <a:avLst/>
          </a:prstGeom>
          <a:solidFill>
            <a:schemeClr val="bg1"/>
          </a:solidFill>
          <a:ln w="19050">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76B8F8"/>
                </a:solidFill>
              </a:rPr>
              <a:t>Capabilities</a:t>
            </a:r>
            <a:endParaRPr lang="nl-NL" dirty="0">
              <a:solidFill>
                <a:srgbClr val="76B8F8"/>
              </a:solidFill>
            </a:endParaRPr>
          </a:p>
        </p:txBody>
      </p:sp>
      <p:sp>
        <p:nvSpPr>
          <p:cNvPr id="73" name="Rectangle 72">
            <a:extLst>
              <a:ext uri="{FF2B5EF4-FFF2-40B4-BE49-F238E27FC236}">
                <a16:creationId xmlns:a16="http://schemas.microsoft.com/office/drawing/2014/main" id="{5F08D5A6-26DC-D1F1-C138-3AD894379964}"/>
              </a:ext>
            </a:extLst>
          </p:cNvPr>
          <p:cNvSpPr/>
          <p:nvPr/>
        </p:nvSpPr>
        <p:spPr>
          <a:xfrm>
            <a:off x="6450734" y="5332771"/>
            <a:ext cx="1198476" cy="229906"/>
          </a:xfrm>
          <a:prstGeom prst="rect">
            <a:avLst/>
          </a:prstGeom>
          <a:solidFill>
            <a:schemeClr val="bg1"/>
          </a:solidFill>
          <a:ln w="19050">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76B8F8"/>
                </a:solidFill>
              </a:rPr>
              <a:t>Req’s</a:t>
            </a:r>
            <a:endParaRPr lang="nl-NL" dirty="0">
              <a:solidFill>
                <a:srgbClr val="76B8F8"/>
              </a:solidFill>
            </a:endParaRPr>
          </a:p>
        </p:txBody>
      </p:sp>
      <p:sp>
        <p:nvSpPr>
          <p:cNvPr id="74" name="Rectangle 73">
            <a:extLst>
              <a:ext uri="{FF2B5EF4-FFF2-40B4-BE49-F238E27FC236}">
                <a16:creationId xmlns:a16="http://schemas.microsoft.com/office/drawing/2014/main" id="{6D89CEE4-7DEC-AC9A-E346-44772C3F939A}"/>
              </a:ext>
            </a:extLst>
          </p:cNvPr>
          <p:cNvSpPr/>
          <p:nvPr/>
        </p:nvSpPr>
        <p:spPr>
          <a:xfrm>
            <a:off x="7727084" y="5337790"/>
            <a:ext cx="1198476" cy="229906"/>
          </a:xfrm>
          <a:prstGeom prst="rect">
            <a:avLst/>
          </a:prstGeom>
          <a:solidFill>
            <a:schemeClr val="bg1"/>
          </a:solidFill>
          <a:ln w="19050">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76B8F8"/>
                </a:solidFill>
              </a:rPr>
              <a:t>Capabilities</a:t>
            </a:r>
            <a:endParaRPr lang="nl-NL" dirty="0">
              <a:solidFill>
                <a:srgbClr val="76B8F8"/>
              </a:solidFill>
            </a:endParaRPr>
          </a:p>
        </p:txBody>
      </p:sp>
      <p:sp>
        <p:nvSpPr>
          <p:cNvPr id="75" name="Rectangle 74">
            <a:extLst>
              <a:ext uri="{FF2B5EF4-FFF2-40B4-BE49-F238E27FC236}">
                <a16:creationId xmlns:a16="http://schemas.microsoft.com/office/drawing/2014/main" id="{A52D7685-872F-B440-0AFD-9BE6BE962A98}"/>
              </a:ext>
            </a:extLst>
          </p:cNvPr>
          <p:cNvSpPr/>
          <p:nvPr/>
        </p:nvSpPr>
        <p:spPr>
          <a:xfrm>
            <a:off x="6450734" y="6050185"/>
            <a:ext cx="1198476" cy="229906"/>
          </a:xfrm>
          <a:prstGeom prst="rect">
            <a:avLst/>
          </a:prstGeom>
          <a:solidFill>
            <a:schemeClr val="bg1"/>
          </a:solidFill>
          <a:ln w="19050">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76B8F8"/>
                </a:solidFill>
              </a:rPr>
              <a:t>Req’s</a:t>
            </a:r>
            <a:endParaRPr lang="nl-NL" dirty="0">
              <a:solidFill>
                <a:srgbClr val="76B8F8"/>
              </a:solidFill>
            </a:endParaRPr>
          </a:p>
        </p:txBody>
      </p:sp>
      <p:sp>
        <p:nvSpPr>
          <p:cNvPr id="76" name="Rectangle 75">
            <a:extLst>
              <a:ext uri="{FF2B5EF4-FFF2-40B4-BE49-F238E27FC236}">
                <a16:creationId xmlns:a16="http://schemas.microsoft.com/office/drawing/2014/main" id="{6ADFF469-6543-1917-FE56-46C1864D5F26}"/>
              </a:ext>
            </a:extLst>
          </p:cNvPr>
          <p:cNvSpPr/>
          <p:nvPr/>
        </p:nvSpPr>
        <p:spPr>
          <a:xfrm>
            <a:off x="7727084" y="6055204"/>
            <a:ext cx="1198476" cy="229906"/>
          </a:xfrm>
          <a:prstGeom prst="rect">
            <a:avLst/>
          </a:prstGeom>
          <a:solidFill>
            <a:schemeClr val="bg1"/>
          </a:solidFill>
          <a:ln w="19050">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76B8F8"/>
                </a:solidFill>
              </a:rPr>
              <a:t>Capabilities</a:t>
            </a:r>
            <a:endParaRPr lang="nl-NL" dirty="0">
              <a:solidFill>
                <a:srgbClr val="76B8F8"/>
              </a:solidFill>
            </a:endParaRPr>
          </a:p>
        </p:txBody>
      </p:sp>
      <p:sp>
        <p:nvSpPr>
          <p:cNvPr id="77" name="Rectangle 76">
            <a:extLst>
              <a:ext uri="{FF2B5EF4-FFF2-40B4-BE49-F238E27FC236}">
                <a16:creationId xmlns:a16="http://schemas.microsoft.com/office/drawing/2014/main" id="{1708BB63-78F3-9F66-F411-67291C8B8D91}"/>
              </a:ext>
            </a:extLst>
          </p:cNvPr>
          <p:cNvSpPr/>
          <p:nvPr/>
        </p:nvSpPr>
        <p:spPr>
          <a:xfrm>
            <a:off x="9320979" y="4160967"/>
            <a:ext cx="2455576" cy="35237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accent1"/>
                </a:solidFill>
              </a:rPr>
              <a:t>General </a:t>
            </a:r>
            <a:r>
              <a:rPr lang="nl-NL" sz="1200" dirty="0" err="1">
                <a:solidFill>
                  <a:schemeClr val="accent1"/>
                </a:solidFill>
              </a:rPr>
              <a:t>provisions</a:t>
            </a:r>
            <a:r>
              <a:rPr lang="nl-NL" sz="1200" dirty="0">
                <a:solidFill>
                  <a:schemeClr val="accent1"/>
                </a:solidFill>
              </a:rPr>
              <a:t> &amp; </a:t>
            </a:r>
            <a:r>
              <a:rPr lang="nl-NL" sz="1200" dirty="0" err="1">
                <a:solidFill>
                  <a:schemeClr val="accent1"/>
                </a:solidFill>
              </a:rPr>
              <a:t>principles</a:t>
            </a:r>
            <a:endParaRPr lang="nl-NL" sz="1200" dirty="0">
              <a:solidFill>
                <a:schemeClr val="accent1"/>
              </a:solidFill>
            </a:endParaRPr>
          </a:p>
        </p:txBody>
      </p:sp>
      <p:sp>
        <p:nvSpPr>
          <p:cNvPr id="78" name="Rectangle 77">
            <a:extLst>
              <a:ext uri="{FF2B5EF4-FFF2-40B4-BE49-F238E27FC236}">
                <a16:creationId xmlns:a16="http://schemas.microsoft.com/office/drawing/2014/main" id="{A01836D9-DD84-DD24-1D57-C3564924B5E8}"/>
              </a:ext>
            </a:extLst>
          </p:cNvPr>
          <p:cNvSpPr/>
          <p:nvPr/>
        </p:nvSpPr>
        <p:spPr>
          <a:xfrm>
            <a:off x="9320979" y="4898041"/>
            <a:ext cx="2474826" cy="35237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a:solidFill>
                  <a:schemeClr val="accent1"/>
                </a:solidFill>
              </a:rPr>
              <a:t>Rights</a:t>
            </a:r>
            <a:r>
              <a:rPr lang="nl-NL" sz="1200" dirty="0">
                <a:solidFill>
                  <a:schemeClr val="accent1"/>
                </a:solidFill>
              </a:rPr>
              <a:t> </a:t>
            </a:r>
            <a:r>
              <a:rPr lang="nl-NL" sz="1200">
                <a:solidFill>
                  <a:schemeClr val="accent1"/>
                </a:solidFill>
              </a:rPr>
              <a:t>of the</a:t>
            </a:r>
            <a:r>
              <a:rPr lang="nl-NL" sz="1200" dirty="0">
                <a:solidFill>
                  <a:schemeClr val="accent1"/>
                </a:solidFill>
              </a:rPr>
              <a:t> </a:t>
            </a:r>
            <a:r>
              <a:rPr lang="nl-NL" sz="1200">
                <a:solidFill>
                  <a:schemeClr val="accent1"/>
                </a:solidFill>
              </a:rPr>
              <a:t>Data subject</a:t>
            </a:r>
            <a:endParaRPr lang="nl-NL" sz="1200" dirty="0">
              <a:solidFill>
                <a:schemeClr val="accent1"/>
              </a:solidFill>
            </a:endParaRPr>
          </a:p>
        </p:txBody>
      </p:sp>
      <p:sp>
        <p:nvSpPr>
          <p:cNvPr id="79" name="Rectangle 78">
            <a:extLst>
              <a:ext uri="{FF2B5EF4-FFF2-40B4-BE49-F238E27FC236}">
                <a16:creationId xmlns:a16="http://schemas.microsoft.com/office/drawing/2014/main" id="{66F21A9D-94D2-961A-B0CD-F7067D1F8C31}"/>
              </a:ext>
            </a:extLst>
          </p:cNvPr>
          <p:cNvSpPr/>
          <p:nvPr/>
        </p:nvSpPr>
        <p:spPr>
          <a:xfrm>
            <a:off x="9320979" y="5652508"/>
            <a:ext cx="2474826" cy="35237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accent1"/>
                </a:solidFill>
              </a:rPr>
              <a:t>Controller &amp; Processor </a:t>
            </a:r>
            <a:r>
              <a:rPr lang="nl-NL" sz="1200" dirty="0" err="1">
                <a:solidFill>
                  <a:schemeClr val="accent1"/>
                </a:solidFill>
              </a:rPr>
              <a:t>obligations</a:t>
            </a:r>
            <a:r>
              <a:rPr lang="nl-NL" sz="1200" dirty="0">
                <a:solidFill>
                  <a:schemeClr val="accent1"/>
                </a:solidFill>
              </a:rPr>
              <a:t> &amp; Transfers</a:t>
            </a:r>
          </a:p>
        </p:txBody>
      </p:sp>
      <p:sp>
        <p:nvSpPr>
          <p:cNvPr id="80" name="Rectangle 79">
            <a:extLst>
              <a:ext uri="{FF2B5EF4-FFF2-40B4-BE49-F238E27FC236}">
                <a16:creationId xmlns:a16="http://schemas.microsoft.com/office/drawing/2014/main" id="{D2483973-5D30-DFA9-D8D3-D1EEE58D236D}"/>
              </a:ext>
            </a:extLst>
          </p:cNvPr>
          <p:cNvSpPr/>
          <p:nvPr/>
        </p:nvSpPr>
        <p:spPr>
          <a:xfrm>
            <a:off x="9320979" y="4599982"/>
            <a:ext cx="1198476" cy="229906"/>
          </a:xfrm>
          <a:prstGeom prst="rect">
            <a:avLst/>
          </a:prstGeom>
          <a:solidFill>
            <a:schemeClr val="bg1"/>
          </a:solidFill>
          <a:ln w="19050">
            <a:solidFill>
              <a:srgbClr val="BBDC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BBDCFB"/>
                </a:solidFill>
              </a:rPr>
              <a:t>Req’s</a:t>
            </a:r>
            <a:endParaRPr lang="nl-NL" dirty="0">
              <a:solidFill>
                <a:srgbClr val="BBDCFB"/>
              </a:solidFill>
            </a:endParaRPr>
          </a:p>
        </p:txBody>
      </p:sp>
      <p:sp>
        <p:nvSpPr>
          <p:cNvPr id="81" name="Rectangle 80">
            <a:extLst>
              <a:ext uri="{FF2B5EF4-FFF2-40B4-BE49-F238E27FC236}">
                <a16:creationId xmlns:a16="http://schemas.microsoft.com/office/drawing/2014/main" id="{E2E1DA9C-4FBD-D3C1-5CEB-5F86F76C526C}"/>
              </a:ext>
            </a:extLst>
          </p:cNvPr>
          <p:cNvSpPr/>
          <p:nvPr/>
        </p:nvSpPr>
        <p:spPr>
          <a:xfrm>
            <a:off x="10597329" y="4605001"/>
            <a:ext cx="1198476" cy="229906"/>
          </a:xfrm>
          <a:prstGeom prst="rect">
            <a:avLst/>
          </a:prstGeom>
          <a:solidFill>
            <a:schemeClr val="bg1"/>
          </a:solidFill>
          <a:ln w="19050">
            <a:solidFill>
              <a:srgbClr val="BBDC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BBDCFB"/>
                </a:solidFill>
              </a:rPr>
              <a:t>Capabilities</a:t>
            </a:r>
            <a:endParaRPr lang="nl-NL" dirty="0">
              <a:solidFill>
                <a:srgbClr val="BBDCFB"/>
              </a:solidFill>
            </a:endParaRPr>
          </a:p>
        </p:txBody>
      </p:sp>
      <p:sp>
        <p:nvSpPr>
          <p:cNvPr id="82" name="Rectangle 81">
            <a:extLst>
              <a:ext uri="{FF2B5EF4-FFF2-40B4-BE49-F238E27FC236}">
                <a16:creationId xmlns:a16="http://schemas.microsoft.com/office/drawing/2014/main" id="{B5789A77-991D-A7B3-E81B-DF5DD5FC552D}"/>
              </a:ext>
            </a:extLst>
          </p:cNvPr>
          <p:cNvSpPr/>
          <p:nvPr/>
        </p:nvSpPr>
        <p:spPr>
          <a:xfrm>
            <a:off x="9320979" y="5292374"/>
            <a:ext cx="1198476" cy="229906"/>
          </a:xfrm>
          <a:prstGeom prst="rect">
            <a:avLst/>
          </a:prstGeom>
          <a:solidFill>
            <a:schemeClr val="bg1"/>
          </a:solidFill>
          <a:ln w="19050">
            <a:solidFill>
              <a:srgbClr val="BBDC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BBDCFB"/>
                </a:solidFill>
              </a:rPr>
              <a:t>Req’s</a:t>
            </a:r>
            <a:endParaRPr lang="nl-NL" dirty="0">
              <a:solidFill>
                <a:srgbClr val="BBDCFB"/>
              </a:solidFill>
            </a:endParaRPr>
          </a:p>
        </p:txBody>
      </p:sp>
      <p:sp>
        <p:nvSpPr>
          <p:cNvPr id="83" name="Rectangle 82">
            <a:extLst>
              <a:ext uri="{FF2B5EF4-FFF2-40B4-BE49-F238E27FC236}">
                <a16:creationId xmlns:a16="http://schemas.microsoft.com/office/drawing/2014/main" id="{B09FD5E2-502A-DA6C-8A3A-E9868EE39FCE}"/>
              </a:ext>
            </a:extLst>
          </p:cNvPr>
          <p:cNvSpPr/>
          <p:nvPr/>
        </p:nvSpPr>
        <p:spPr>
          <a:xfrm>
            <a:off x="10597329" y="5297393"/>
            <a:ext cx="1198476" cy="229906"/>
          </a:xfrm>
          <a:prstGeom prst="rect">
            <a:avLst/>
          </a:prstGeom>
          <a:solidFill>
            <a:schemeClr val="bg1"/>
          </a:solidFill>
          <a:ln w="19050">
            <a:solidFill>
              <a:srgbClr val="BBDC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a:solidFill>
                  <a:srgbClr val="BBDCFB"/>
                </a:solidFill>
              </a:rPr>
              <a:t>Capabilities</a:t>
            </a:r>
            <a:endParaRPr lang="nl-NL" sz="1400" dirty="0">
              <a:solidFill>
                <a:srgbClr val="BBDCFB"/>
              </a:solidFill>
            </a:endParaRPr>
          </a:p>
        </p:txBody>
      </p:sp>
      <p:sp>
        <p:nvSpPr>
          <p:cNvPr id="84" name="Rectangle 83">
            <a:extLst>
              <a:ext uri="{FF2B5EF4-FFF2-40B4-BE49-F238E27FC236}">
                <a16:creationId xmlns:a16="http://schemas.microsoft.com/office/drawing/2014/main" id="{0FB7AD6B-39E6-1F39-3806-D5C365B46374}"/>
              </a:ext>
            </a:extLst>
          </p:cNvPr>
          <p:cNvSpPr/>
          <p:nvPr/>
        </p:nvSpPr>
        <p:spPr>
          <a:xfrm>
            <a:off x="9320979" y="6045166"/>
            <a:ext cx="1198476" cy="229906"/>
          </a:xfrm>
          <a:prstGeom prst="rect">
            <a:avLst/>
          </a:prstGeom>
          <a:solidFill>
            <a:schemeClr val="bg1"/>
          </a:solidFill>
          <a:ln w="19050">
            <a:solidFill>
              <a:srgbClr val="BBDC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BBDCFB"/>
                </a:solidFill>
              </a:rPr>
              <a:t>Req’s</a:t>
            </a:r>
            <a:endParaRPr lang="nl-NL" dirty="0">
              <a:solidFill>
                <a:srgbClr val="BBDCFB"/>
              </a:solidFill>
            </a:endParaRPr>
          </a:p>
        </p:txBody>
      </p:sp>
      <p:sp>
        <p:nvSpPr>
          <p:cNvPr id="85" name="Rectangle 84">
            <a:extLst>
              <a:ext uri="{FF2B5EF4-FFF2-40B4-BE49-F238E27FC236}">
                <a16:creationId xmlns:a16="http://schemas.microsoft.com/office/drawing/2014/main" id="{9A216048-1287-6D93-093F-942E35BD66B1}"/>
              </a:ext>
            </a:extLst>
          </p:cNvPr>
          <p:cNvSpPr/>
          <p:nvPr/>
        </p:nvSpPr>
        <p:spPr>
          <a:xfrm>
            <a:off x="10597329" y="6050185"/>
            <a:ext cx="1198476" cy="229906"/>
          </a:xfrm>
          <a:prstGeom prst="rect">
            <a:avLst/>
          </a:prstGeom>
          <a:solidFill>
            <a:schemeClr val="bg1"/>
          </a:solidFill>
          <a:ln w="19050">
            <a:solidFill>
              <a:srgbClr val="BBDC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BBDCFB"/>
                </a:solidFill>
              </a:rPr>
              <a:t>Capabilities</a:t>
            </a:r>
            <a:endParaRPr lang="nl-NL" dirty="0">
              <a:solidFill>
                <a:srgbClr val="BBDCFB"/>
              </a:solidFill>
            </a:endParaRPr>
          </a:p>
        </p:txBody>
      </p:sp>
      <p:sp>
        <p:nvSpPr>
          <p:cNvPr id="86" name="Rectangle 85">
            <a:extLst>
              <a:ext uri="{FF2B5EF4-FFF2-40B4-BE49-F238E27FC236}">
                <a16:creationId xmlns:a16="http://schemas.microsoft.com/office/drawing/2014/main" id="{78A3D62A-4BE5-C525-D8F2-2E4FE7AF68BB}"/>
              </a:ext>
            </a:extLst>
          </p:cNvPr>
          <p:cNvSpPr/>
          <p:nvPr/>
        </p:nvSpPr>
        <p:spPr>
          <a:xfrm>
            <a:off x="753647" y="4093238"/>
            <a:ext cx="2604613" cy="2236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87" name="Rectangle 86">
            <a:extLst>
              <a:ext uri="{FF2B5EF4-FFF2-40B4-BE49-F238E27FC236}">
                <a16:creationId xmlns:a16="http://schemas.microsoft.com/office/drawing/2014/main" id="{5E3F6C76-DB46-BE6E-BC11-8CDE25DE4D44}"/>
              </a:ext>
            </a:extLst>
          </p:cNvPr>
          <p:cNvSpPr/>
          <p:nvPr/>
        </p:nvSpPr>
        <p:spPr>
          <a:xfrm>
            <a:off x="3555559" y="4091680"/>
            <a:ext cx="2595109" cy="2245657"/>
          </a:xfrm>
          <a:prstGeom prst="rect">
            <a:avLst/>
          </a:prstGeom>
          <a:noFill/>
          <a:ln>
            <a:solidFill>
              <a:srgbClr val="3295F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88" name="Rectangle 87">
            <a:extLst>
              <a:ext uri="{FF2B5EF4-FFF2-40B4-BE49-F238E27FC236}">
                <a16:creationId xmlns:a16="http://schemas.microsoft.com/office/drawing/2014/main" id="{9DC07353-F109-FFF0-1BA4-F9478BDFB0F5}"/>
              </a:ext>
            </a:extLst>
          </p:cNvPr>
          <p:cNvSpPr/>
          <p:nvPr/>
        </p:nvSpPr>
        <p:spPr>
          <a:xfrm>
            <a:off x="6366696" y="4091680"/>
            <a:ext cx="2604007" cy="2252616"/>
          </a:xfrm>
          <a:prstGeom prst="rect">
            <a:avLst/>
          </a:prstGeom>
          <a:noFill/>
          <a:ln>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89" name="Rectangle 88">
            <a:extLst>
              <a:ext uri="{FF2B5EF4-FFF2-40B4-BE49-F238E27FC236}">
                <a16:creationId xmlns:a16="http://schemas.microsoft.com/office/drawing/2014/main" id="{13C2D10C-2375-75FA-3EC9-EFD63531186F}"/>
              </a:ext>
            </a:extLst>
          </p:cNvPr>
          <p:cNvSpPr/>
          <p:nvPr/>
        </p:nvSpPr>
        <p:spPr>
          <a:xfrm>
            <a:off x="9180490" y="4093238"/>
            <a:ext cx="2716137" cy="2244099"/>
          </a:xfrm>
          <a:prstGeom prst="rect">
            <a:avLst/>
          </a:prstGeom>
          <a:noFill/>
          <a:ln>
            <a:solidFill>
              <a:srgbClr val="BBDC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90" name="Rectangle 89">
            <a:extLst>
              <a:ext uri="{FF2B5EF4-FFF2-40B4-BE49-F238E27FC236}">
                <a16:creationId xmlns:a16="http://schemas.microsoft.com/office/drawing/2014/main" id="{8E43D836-2566-DDA5-F7C0-BAFC2BA84412}"/>
              </a:ext>
            </a:extLst>
          </p:cNvPr>
          <p:cNvSpPr/>
          <p:nvPr/>
        </p:nvSpPr>
        <p:spPr>
          <a:xfrm rot="16200000">
            <a:off x="-1636385" y="4234327"/>
            <a:ext cx="3790959" cy="39886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b="1" dirty="0">
                <a:solidFill>
                  <a:schemeClr val="accent1"/>
                </a:solidFill>
              </a:rPr>
              <a:t>Base </a:t>
            </a:r>
            <a:r>
              <a:rPr lang="nl-NL" sz="1400" b="1" dirty="0" err="1">
                <a:solidFill>
                  <a:schemeClr val="accent1"/>
                </a:solidFill>
              </a:rPr>
              <a:t>Layer</a:t>
            </a:r>
            <a:r>
              <a:rPr lang="nl-NL" sz="1400" b="1" dirty="0">
                <a:solidFill>
                  <a:schemeClr val="accent1"/>
                </a:solidFill>
              </a:rPr>
              <a:t> ***</a:t>
            </a:r>
          </a:p>
        </p:txBody>
      </p:sp>
      <p:grpSp>
        <p:nvGrpSpPr>
          <p:cNvPr id="91" name="Group 90">
            <a:extLst>
              <a:ext uri="{FF2B5EF4-FFF2-40B4-BE49-F238E27FC236}">
                <a16:creationId xmlns:a16="http://schemas.microsoft.com/office/drawing/2014/main" id="{AF25D9BF-9CB7-980B-7255-CCB8EA45C1DD}"/>
              </a:ext>
            </a:extLst>
          </p:cNvPr>
          <p:cNvGrpSpPr/>
          <p:nvPr/>
        </p:nvGrpSpPr>
        <p:grpSpPr>
          <a:xfrm rot="16200000">
            <a:off x="71259" y="5939420"/>
            <a:ext cx="360680" cy="360680"/>
            <a:chOff x="9987019" y="6454990"/>
            <a:chExt cx="360680" cy="360680"/>
          </a:xfrm>
        </p:grpSpPr>
        <p:sp>
          <p:nvSpPr>
            <p:cNvPr id="92" name="Rectangle 91">
              <a:extLst>
                <a:ext uri="{FF2B5EF4-FFF2-40B4-BE49-F238E27FC236}">
                  <a16:creationId xmlns:a16="http://schemas.microsoft.com/office/drawing/2014/main" id="{8B25639F-07CF-CDE6-9616-3E31BAA834B1}"/>
                </a:ext>
              </a:extLst>
            </p:cNvPr>
            <p:cNvSpPr/>
            <p:nvPr/>
          </p:nvSpPr>
          <p:spPr>
            <a:xfrm>
              <a:off x="9987019" y="6454990"/>
              <a:ext cx="360680" cy="3606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3" name="Graphic 92">
              <a:extLst>
                <a:ext uri="{FF2B5EF4-FFF2-40B4-BE49-F238E27FC236}">
                  <a16:creationId xmlns:a16="http://schemas.microsoft.com/office/drawing/2014/main" id="{5B2B0A4A-5F17-BD45-D6A9-B61924C62799}"/>
                </a:ext>
              </a:extLst>
            </p:cNvPr>
            <p:cNvPicPr>
              <a:picLocks noChangeAspect="1"/>
            </p:cNvPicPr>
            <p:nvPr/>
          </p:nvPicPr>
          <p:blipFill>
            <a:blip r:embed="rId3">
              <a:biLevel thresh="25000"/>
              <a:extLst>
                <a:ext uri="{96DAC541-7B7A-43D3-8B79-37D633B846F1}">
                  <asvg:svgBlip xmlns:asvg="http://schemas.microsoft.com/office/drawing/2016/SVG/main" r:embed="rId4"/>
                </a:ext>
              </a:extLst>
            </a:blip>
            <a:stretch>
              <a:fillRect/>
            </a:stretch>
          </p:blipFill>
          <p:spPr>
            <a:xfrm>
              <a:off x="10022196" y="6482995"/>
              <a:ext cx="290326" cy="290324"/>
            </a:xfrm>
            <a:prstGeom prst="rect">
              <a:avLst/>
            </a:prstGeom>
          </p:spPr>
        </p:pic>
      </p:grpSp>
    </p:spTree>
    <p:extLst>
      <p:ext uri="{BB962C8B-B14F-4D97-AF65-F5344CB8AC3E}">
        <p14:creationId xmlns:p14="http://schemas.microsoft.com/office/powerpoint/2010/main" val="3840571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8D68D-E815-F336-7C24-0EAA7274FC7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5792FC-7BA1-81DE-DE98-80F4B5836085}"/>
              </a:ext>
            </a:extLst>
          </p:cNvPr>
          <p:cNvSpPr>
            <a:spLocks noGrp="1"/>
          </p:cNvSpPr>
          <p:nvPr>
            <p:ph type="sldNum" sz="quarter" idx="4"/>
          </p:nvPr>
        </p:nvSpPr>
        <p:spPr/>
        <p:txBody>
          <a:bodyPr/>
          <a:lstStyle/>
          <a:p>
            <a:fld id="{BB3B27A6-5504-4172-9607-AC3A8638B53A}" type="slidenum">
              <a:rPr lang="sr-Latn-RS" smtClean="0"/>
              <a:pPr/>
              <a:t>11</a:t>
            </a:fld>
            <a:endParaRPr lang="sr-Latn-RS"/>
          </a:p>
        </p:txBody>
      </p:sp>
      <p:sp>
        <p:nvSpPr>
          <p:cNvPr id="12" name="TextBox 11">
            <a:extLst>
              <a:ext uri="{FF2B5EF4-FFF2-40B4-BE49-F238E27FC236}">
                <a16:creationId xmlns:a16="http://schemas.microsoft.com/office/drawing/2014/main" id="{18CBD6B7-8112-CF72-2124-F9DACECFFFDF}"/>
              </a:ext>
            </a:extLst>
          </p:cNvPr>
          <p:cNvSpPr txBox="1"/>
          <p:nvPr/>
        </p:nvSpPr>
        <p:spPr>
          <a:xfrm>
            <a:off x="2612480" y="6513935"/>
            <a:ext cx="3186260" cy="230832"/>
          </a:xfrm>
          <a:prstGeom prst="rect">
            <a:avLst/>
          </a:prstGeom>
          <a:noFill/>
        </p:spPr>
        <p:txBody>
          <a:bodyPr wrap="square" rtlCol="0">
            <a:spAutoFit/>
          </a:bodyPr>
          <a:lstStyle/>
          <a:p>
            <a:r>
              <a:rPr lang="nl-NL" sz="900" b="1" i="1" dirty="0">
                <a:solidFill>
                  <a:schemeClr val="accent2"/>
                </a:solidFill>
              </a:rPr>
              <a:t>*</a:t>
            </a:r>
            <a:r>
              <a:rPr lang="nl-NL" sz="900" b="1" i="1" dirty="0" err="1">
                <a:solidFill>
                  <a:schemeClr val="accent2"/>
                </a:solidFill>
              </a:rPr>
              <a:t>Avg</a:t>
            </a:r>
            <a:r>
              <a:rPr lang="nl-NL" sz="900" b="1" i="1" dirty="0">
                <a:solidFill>
                  <a:schemeClr val="accent2"/>
                </a:solidFill>
              </a:rPr>
              <a:t> </a:t>
            </a:r>
            <a:r>
              <a:rPr lang="nl-NL" sz="900" b="1" i="1" dirty="0" err="1">
                <a:solidFill>
                  <a:schemeClr val="accent2"/>
                </a:solidFill>
              </a:rPr>
              <a:t>required</a:t>
            </a:r>
            <a:r>
              <a:rPr lang="nl-NL" sz="900" b="1" i="1" dirty="0">
                <a:solidFill>
                  <a:schemeClr val="accent2"/>
                </a:solidFill>
              </a:rPr>
              <a:t> </a:t>
            </a:r>
            <a:r>
              <a:rPr lang="nl-NL" sz="900" b="1" i="1" dirty="0" err="1">
                <a:solidFill>
                  <a:schemeClr val="accent2"/>
                </a:solidFill>
              </a:rPr>
              <a:t>maturity</a:t>
            </a:r>
            <a:r>
              <a:rPr lang="nl-NL" sz="900" b="1" i="1" dirty="0">
                <a:solidFill>
                  <a:schemeClr val="accent2"/>
                </a:solidFill>
              </a:rPr>
              <a:t> level </a:t>
            </a:r>
            <a:r>
              <a:rPr lang="nl-NL" sz="900" b="1" i="1" dirty="0" err="1">
                <a:solidFill>
                  <a:schemeClr val="accent2"/>
                </a:solidFill>
              </a:rPr>
              <a:t>for</a:t>
            </a:r>
            <a:r>
              <a:rPr lang="nl-NL" sz="900" b="1" i="1" dirty="0">
                <a:solidFill>
                  <a:schemeClr val="accent2"/>
                </a:solidFill>
              </a:rPr>
              <a:t> base fundament </a:t>
            </a:r>
          </a:p>
        </p:txBody>
      </p:sp>
      <p:sp>
        <p:nvSpPr>
          <p:cNvPr id="17" name="Round Single Corner of Rectangle 16">
            <a:extLst>
              <a:ext uri="{FF2B5EF4-FFF2-40B4-BE49-F238E27FC236}">
                <a16:creationId xmlns:a16="http://schemas.microsoft.com/office/drawing/2014/main" id="{874DC96C-DBD9-227E-5750-2E8D37058996}"/>
              </a:ext>
            </a:extLst>
          </p:cNvPr>
          <p:cNvSpPr/>
          <p:nvPr/>
        </p:nvSpPr>
        <p:spPr>
          <a:xfrm>
            <a:off x="4638308" y="279000"/>
            <a:ext cx="2483610" cy="600411"/>
          </a:xfrm>
          <a:prstGeom prst="round1Rect">
            <a:avLst/>
          </a:prstGeom>
          <a:solidFill>
            <a:schemeClr val="accent6">
              <a:lumMod val="20000"/>
              <a:lumOff val="80000"/>
            </a:schemeClr>
          </a:solid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000" dirty="0">
                <a:solidFill>
                  <a:schemeClr val="accent6"/>
                </a:solidFill>
              </a:rPr>
              <a:t>AI Act</a:t>
            </a:r>
          </a:p>
        </p:txBody>
      </p:sp>
      <p:sp>
        <p:nvSpPr>
          <p:cNvPr id="19" name="Round Single Corner of Rectangle 18">
            <a:extLst>
              <a:ext uri="{FF2B5EF4-FFF2-40B4-BE49-F238E27FC236}">
                <a16:creationId xmlns:a16="http://schemas.microsoft.com/office/drawing/2014/main" id="{0884FED9-2037-B997-B4E4-041E884AD4EA}"/>
              </a:ext>
            </a:extLst>
          </p:cNvPr>
          <p:cNvSpPr/>
          <p:nvPr/>
        </p:nvSpPr>
        <p:spPr>
          <a:xfrm>
            <a:off x="854631" y="275488"/>
            <a:ext cx="2483610" cy="600411"/>
          </a:xfrm>
          <a:prstGeom prst="round1Rect">
            <a:avLst/>
          </a:prstGeom>
          <a:solidFill>
            <a:schemeClr val="accent6">
              <a:lumMod val="20000"/>
              <a:lumOff val="80000"/>
            </a:schemeClr>
          </a:solid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000" dirty="0">
                <a:solidFill>
                  <a:schemeClr val="accent6"/>
                </a:solidFill>
              </a:rPr>
              <a:t>Data Act</a:t>
            </a:r>
          </a:p>
        </p:txBody>
      </p:sp>
      <p:sp>
        <p:nvSpPr>
          <p:cNvPr id="147" name="TextBox 146">
            <a:extLst>
              <a:ext uri="{FF2B5EF4-FFF2-40B4-BE49-F238E27FC236}">
                <a16:creationId xmlns:a16="http://schemas.microsoft.com/office/drawing/2014/main" id="{5BEA20FA-AAC9-507F-82D4-4BAC2ACC0FAB}"/>
              </a:ext>
            </a:extLst>
          </p:cNvPr>
          <p:cNvSpPr txBox="1"/>
          <p:nvPr/>
        </p:nvSpPr>
        <p:spPr>
          <a:xfrm>
            <a:off x="5336986" y="6514149"/>
            <a:ext cx="1784932" cy="230832"/>
          </a:xfrm>
          <a:prstGeom prst="rect">
            <a:avLst/>
          </a:prstGeom>
          <a:noFill/>
        </p:spPr>
        <p:txBody>
          <a:bodyPr wrap="square" rtlCol="0">
            <a:spAutoFit/>
          </a:bodyPr>
          <a:lstStyle/>
          <a:p>
            <a:r>
              <a:rPr lang="nl-NL" sz="900" b="1" i="1" dirty="0">
                <a:solidFill>
                  <a:srgbClr val="76B8F8"/>
                </a:solidFill>
              </a:rPr>
              <a:t>**Check/Do/Plan/Act</a:t>
            </a:r>
          </a:p>
        </p:txBody>
      </p:sp>
      <p:sp>
        <p:nvSpPr>
          <p:cNvPr id="148" name="TextBox 147">
            <a:extLst>
              <a:ext uri="{FF2B5EF4-FFF2-40B4-BE49-F238E27FC236}">
                <a16:creationId xmlns:a16="http://schemas.microsoft.com/office/drawing/2014/main" id="{6D130E2A-04C3-38EF-C931-1AF4BADF6F4C}"/>
              </a:ext>
            </a:extLst>
          </p:cNvPr>
          <p:cNvSpPr txBox="1"/>
          <p:nvPr/>
        </p:nvSpPr>
        <p:spPr>
          <a:xfrm>
            <a:off x="6729189" y="6508036"/>
            <a:ext cx="3659989" cy="230832"/>
          </a:xfrm>
          <a:prstGeom prst="rect">
            <a:avLst/>
          </a:prstGeom>
          <a:noFill/>
        </p:spPr>
        <p:txBody>
          <a:bodyPr wrap="square" rtlCol="0">
            <a:spAutoFit/>
          </a:bodyPr>
          <a:lstStyle/>
          <a:p>
            <a:r>
              <a:rPr lang="nl-NL" sz="900" b="1" i="1" dirty="0">
                <a:solidFill>
                  <a:schemeClr val="accent1"/>
                </a:solidFill>
              </a:rPr>
              <a:t>*** </a:t>
            </a:r>
            <a:r>
              <a:rPr lang="nl-NL" sz="900" b="1" i="1" dirty="0" err="1">
                <a:solidFill>
                  <a:schemeClr val="accent1"/>
                </a:solidFill>
              </a:rPr>
              <a:t>Transversal</a:t>
            </a:r>
            <a:r>
              <a:rPr lang="nl-NL" sz="900" b="1" i="1" dirty="0">
                <a:solidFill>
                  <a:schemeClr val="accent1"/>
                </a:solidFill>
              </a:rPr>
              <a:t> </a:t>
            </a:r>
            <a:r>
              <a:rPr lang="nl-NL" sz="900" b="1" i="1" dirty="0" err="1">
                <a:solidFill>
                  <a:schemeClr val="accent1"/>
                </a:solidFill>
              </a:rPr>
              <a:t>org</a:t>
            </a:r>
            <a:r>
              <a:rPr lang="nl-NL" sz="900" b="1" i="1" dirty="0">
                <a:solidFill>
                  <a:schemeClr val="accent1"/>
                </a:solidFill>
              </a:rPr>
              <a:t>. </a:t>
            </a:r>
            <a:r>
              <a:rPr lang="nl-NL" sz="900" b="1" i="1" dirty="0" err="1">
                <a:solidFill>
                  <a:schemeClr val="accent1"/>
                </a:solidFill>
              </a:rPr>
              <a:t>Requirements</a:t>
            </a:r>
            <a:r>
              <a:rPr lang="nl-NL" sz="900" b="1" i="1" dirty="0">
                <a:solidFill>
                  <a:schemeClr val="accent1"/>
                </a:solidFill>
              </a:rPr>
              <a:t> &amp; </a:t>
            </a:r>
            <a:r>
              <a:rPr lang="nl-NL" sz="900" b="1" i="1" dirty="0" err="1">
                <a:solidFill>
                  <a:schemeClr val="accent1"/>
                </a:solidFill>
              </a:rPr>
              <a:t>capabilities</a:t>
            </a:r>
            <a:endParaRPr lang="nl-NL" sz="900" b="1" i="1" dirty="0">
              <a:solidFill>
                <a:schemeClr val="accent1"/>
              </a:solidFill>
            </a:endParaRPr>
          </a:p>
        </p:txBody>
      </p:sp>
      <p:cxnSp>
        <p:nvCxnSpPr>
          <p:cNvPr id="151" name="Straight Arrow Connector 150">
            <a:extLst>
              <a:ext uri="{FF2B5EF4-FFF2-40B4-BE49-F238E27FC236}">
                <a16:creationId xmlns:a16="http://schemas.microsoft.com/office/drawing/2014/main" id="{85163F39-0CCA-912C-6309-5E02E8867DC4}"/>
              </a:ext>
            </a:extLst>
          </p:cNvPr>
          <p:cNvCxnSpPr>
            <a:cxnSpLocks/>
            <a:endCxn id="184" idx="2"/>
          </p:cNvCxnSpPr>
          <p:nvPr/>
        </p:nvCxnSpPr>
        <p:spPr>
          <a:xfrm flipV="1">
            <a:off x="2132351" y="879411"/>
            <a:ext cx="7668637" cy="1658868"/>
          </a:xfrm>
          <a:prstGeom prst="straightConnector1">
            <a:avLst/>
          </a:prstGeom>
          <a:ln>
            <a:solidFill>
              <a:schemeClr val="accent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55" name="Straight Arrow Connector 154">
            <a:extLst>
              <a:ext uri="{FF2B5EF4-FFF2-40B4-BE49-F238E27FC236}">
                <a16:creationId xmlns:a16="http://schemas.microsoft.com/office/drawing/2014/main" id="{BD9D6DF6-0034-D305-94F7-69B33F642869}"/>
              </a:ext>
            </a:extLst>
          </p:cNvPr>
          <p:cNvCxnSpPr>
            <a:cxnSpLocks/>
            <a:endCxn id="184" idx="2"/>
          </p:cNvCxnSpPr>
          <p:nvPr/>
        </p:nvCxnSpPr>
        <p:spPr>
          <a:xfrm flipV="1">
            <a:off x="4932535" y="879411"/>
            <a:ext cx="4868453" cy="1658868"/>
          </a:xfrm>
          <a:prstGeom prst="straightConnector1">
            <a:avLst/>
          </a:prstGeom>
          <a:ln>
            <a:solidFill>
              <a:srgbClr val="3295F3"/>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Straight Arrow Connector 159">
            <a:extLst>
              <a:ext uri="{FF2B5EF4-FFF2-40B4-BE49-F238E27FC236}">
                <a16:creationId xmlns:a16="http://schemas.microsoft.com/office/drawing/2014/main" id="{2B70B25C-1222-54CF-74F6-8377862069E3}"/>
              </a:ext>
            </a:extLst>
          </p:cNvPr>
          <p:cNvCxnSpPr>
            <a:cxnSpLocks/>
            <a:endCxn id="184" idx="2"/>
          </p:cNvCxnSpPr>
          <p:nvPr/>
        </p:nvCxnSpPr>
        <p:spPr>
          <a:xfrm flipV="1">
            <a:off x="7726093" y="879411"/>
            <a:ext cx="2074895" cy="1658868"/>
          </a:xfrm>
          <a:prstGeom prst="straightConnector1">
            <a:avLst/>
          </a:prstGeom>
          <a:ln>
            <a:solidFill>
              <a:srgbClr val="76B8F8"/>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80" name="Straight Arrow Connector 179">
            <a:extLst>
              <a:ext uri="{FF2B5EF4-FFF2-40B4-BE49-F238E27FC236}">
                <a16:creationId xmlns:a16="http://schemas.microsoft.com/office/drawing/2014/main" id="{24A24D4F-55BC-7350-BC62-61B56F5DCEF8}"/>
              </a:ext>
            </a:extLst>
          </p:cNvPr>
          <p:cNvCxnSpPr>
            <a:cxnSpLocks/>
            <a:endCxn id="184" idx="2"/>
          </p:cNvCxnSpPr>
          <p:nvPr/>
        </p:nvCxnSpPr>
        <p:spPr>
          <a:xfrm flipH="1" flipV="1">
            <a:off x="9800988" y="879411"/>
            <a:ext cx="718663" cy="1658868"/>
          </a:xfrm>
          <a:prstGeom prst="straightConnector1">
            <a:avLst/>
          </a:prstGeom>
          <a:ln>
            <a:solidFill>
              <a:srgbClr val="BBDCFB"/>
            </a:solidFill>
            <a:headEnd type="oval"/>
            <a:tailEnd type="triangle"/>
          </a:ln>
          <a:effectLst/>
        </p:spPr>
        <p:style>
          <a:lnRef idx="2">
            <a:schemeClr val="accent1"/>
          </a:lnRef>
          <a:fillRef idx="0">
            <a:schemeClr val="accent1"/>
          </a:fillRef>
          <a:effectRef idx="1">
            <a:schemeClr val="accent1"/>
          </a:effectRef>
          <a:fontRef idx="minor">
            <a:schemeClr val="tx1"/>
          </a:fontRef>
        </p:style>
      </p:cxnSp>
      <p:sp>
        <p:nvSpPr>
          <p:cNvPr id="184" name="Round Single Corner of Rectangle 183">
            <a:extLst>
              <a:ext uri="{FF2B5EF4-FFF2-40B4-BE49-F238E27FC236}">
                <a16:creationId xmlns:a16="http://schemas.microsoft.com/office/drawing/2014/main" id="{6C5013A1-F7A5-ACC0-7D2A-D3D6849F8853}"/>
              </a:ext>
            </a:extLst>
          </p:cNvPr>
          <p:cNvSpPr/>
          <p:nvPr/>
        </p:nvSpPr>
        <p:spPr>
          <a:xfrm>
            <a:off x="8559183" y="279000"/>
            <a:ext cx="2483610" cy="600411"/>
          </a:xfrm>
          <a:prstGeom prst="round1Rect">
            <a:avLst/>
          </a:prstGeom>
          <a:solidFill>
            <a:schemeClr val="accent6">
              <a:lumMod val="20000"/>
              <a:lumOff val="80000"/>
            </a:schemeClr>
          </a:solid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000" dirty="0">
                <a:solidFill>
                  <a:schemeClr val="accent6"/>
                </a:solidFill>
              </a:rPr>
              <a:t>Data </a:t>
            </a:r>
            <a:r>
              <a:rPr lang="nl-NL" sz="2000" dirty="0" err="1">
                <a:solidFill>
                  <a:schemeClr val="accent6"/>
                </a:solidFill>
              </a:rPr>
              <a:t>Gov</a:t>
            </a:r>
            <a:r>
              <a:rPr lang="nl-NL" sz="2000" dirty="0">
                <a:solidFill>
                  <a:schemeClr val="accent6"/>
                </a:solidFill>
              </a:rPr>
              <a:t>. Act</a:t>
            </a:r>
          </a:p>
        </p:txBody>
      </p:sp>
      <p:sp>
        <p:nvSpPr>
          <p:cNvPr id="18" name="Rectangle 17">
            <a:extLst>
              <a:ext uri="{FF2B5EF4-FFF2-40B4-BE49-F238E27FC236}">
                <a16:creationId xmlns:a16="http://schemas.microsoft.com/office/drawing/2014/main" id="{6EB81695-DE3B-9111-8F51-899B98EEA6EB}"/>
              </a:ext>
            </a:extLst>
          </p:cNvPr>
          <p:cNvSpPr/>
          <p:nvPr/>
        </p:nvSpPr>
        <p:spPr>
          <a:xfrm>
            <a:off x="6860259" y="1291669"/>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sp>
        <p:nvSpPr>
          <p:cNvPr id="20" name="Rectangle 19">
            <a:extLst>
              <a:ext uri="{FF2B5EF4-FFF2-40B4-BE49-F238E27FC236}">
                <a16:creationId xmlns:a16="http://schemas.microsoft.com/office/drawing/2014/main" id="{E1D8AA83-3F48-0A79-AEEC-A554165A166B}"/>
              </a:ext>
            </a:extLst>
          </p:cNvPr>
          <p:cNvSpPr/>
          <p:nvPr/>
        </p:nvSpPr>
        <p:spPr>
          <a:xfrm>
            <a:off x="7848493" y="1300930"/>
            <a:ext cx="445273" cy="240527"/>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2/5*</a:t>
            </a:r>
          </a:p>
        </p:txBody>
      </p:sp>
      <p:sp>
        <p:nvSpPr>
          <p:cNvPr id="21" name="Rectangle 20">
            <a:extLst>
              <a:ext uri="{FF2B5EF4-FFF2-40B4-BE49-F238E27FC236}">
                <a16:creationId xmlns:a16="http://schemas.microsoft.com/office/drawing/2014/main" id="{C130C39D-A118-F8EB-8FE7-1A5EBD0BFFC8}"/>
              </a:ext>
            </a:extLst>
          </p:cNvPr>
          <p:cNvSpPr/>
          <p:nvPr/>
        </p:nvSpPr>
        <p:spPr>
          <a:xfrm>
            <a:off x="8826904" y="1291668"/>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sp>
        <p:nvSpPr>
          <p:cNvPr id="22" name="Rectangle 21">
            <a:extLst>
              <a:ext uri="{FF2B5EF4-FFF2-40B4-BE49-F238E27FC236}">
                <a16:creationId xmlns:a16="http://schemas.microsoft.com/office/drawing/2014/main" id="{07F43CF6-5811-F8B6-C686-CE0E5F222015}"/>
              </a:ext>
            </a:extLst>
          </p:cNvPr>
          <p:cNvSpPr/>
          <p:nvPr/>
        </p:nvSpPr>
        <p:spPr>
          <a:xfrm>
            <a:off x="9837012" y="1291667"/>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sp>
        <p:nvSpPr>
          <p:cNvPr id="31" name="Rectangle 30">
            <a:extLst>
              <a:ext uri="{FF2B5EF4-FFF2-40B4-BE49-F238E27FC236}">
                <a16:creationId xmlns:a16="http://schemas.microsoft.com/office/drawing/2014/main" id="{C353A26D-58D3-6BFA-AF0D-D38736AF0C29}"/>
              </a:ext>
            </a:extLst>
          </p:cNvPr>
          <p:cNvSpPr/>
          <p:nvPr/>
        </p:nvSpPr>
        <p:spPr>
          <a:xfrm>
            <a:off x="9182299" y="3298225"/>
            <a:ext cx="2725696" cy="711096"/>
          </a:xfrm>
          <a:prstGeom prst="rect">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32" name="Rectangle 31">
            <a:extLst>
              <a:ext uri="{FF2B5EF4-FFF2-40B4-BE49-F238E27FC236}">
                <a16:creationId xmlns:a16="http://schemas.microsoft.com/office/drawing/2014/main" id="{094EBBFA-7813-B554-EB5E-73C788A631CE}"/>
              </a:ext>
            </a:extLst>
          </p:cNvPr>
          <p:cNvSpPr/>
          <p:nvPr/>
        </p:nvSpPr>
        <p:spPr>
          <a:xfrm>
            <a:off x="755375" y="2538279"/>
            <a:ext cx="2604613" cy="65995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a:t>
            </a:r>
            <a:r>
              <a:rPr lang="nl-NL" sz="1400" dirty="0" err="1">
                <a:solidFill>
                  <a:schemeClr val="bg1"/>
                </a:solidFill>
              </a:rPr>
              <a:t>Governance</a:t>
            </a:r>
            <a:r>
              <a:rPr lang="nl-NL" sz="1400" dirty="0">
                <a:solidFill>
                  <a:schemeClr val="bg1"/>
                </a:solidFill>
              </a:rPr>
              <a:t>, Data </a:t>
            </a:r>
            <a:r>
              <a:rPr lang="nl-NL" sz="1400" dirty="0" err="1">
                <a:solidFill>
                  <a:schemeClr val="bg1"/>
                </a:solidFill>
              </a:rPr>
              <a:t>Quality</a:t>
            </a:r>
            <a:r>
              <a:rPr lang="nl-NL" sz="1400" dirty="0">
                <a:solidFill>
                  <a:schemeClr val="bg1"/>
                </a:solidFill>
              </a:rPr>
              <a:t> &amp; Data </a:t>
            </a:r>
            <a:r>
              <a:rPr lang="nl-NL" sz="1400" dirty="0" err="1">
                <a:solidFill>
                  <a:schemeClr val="bg1"/>
                </a:solidFill>
              </a:rPr>
              <a:t>Cataloging</a:t>
            </a:r>
            <a:endParaRPr lang="nl-NL" sz="1400" dirty="0">
              <a:solidFill>
                <a:schemeClr val="bg1"/>
              </a:solidFill>
            </a:endParaRPr>
          </a:p>
        </p:txBody>
      </p:sp>
      <p:sp>
        <p:nvSpPr>
          <p:cNvPr id="34" name="Rectangle 33">
            <a:extLst>
              <a:ext uri="{FF2B5EF4-FFF2-40B4-BE49-F238E27FC236}">
                <a16:creationId xmlns:a16="http://schemas.microsoft.com/office/drawing/2014/main" id="{E3FEA520-1B83-4421-C0F9-DAE7A5C3B177}"/>
              </a:ext>
            </a:extLst>
          </p:cNvPr>
          <p:cNvSpPr/>
          <p:nvPr/>
        </p:nvSpPr>
        <p:spPr>
          <a:xfrm>
            <a:off x="3555559" y="2538279"/>
            <a:ext cx="2604613" cy="659958"/>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a:t>
            </a:r>
            <a:r>
              <a:rPr lang="nl-NL" sz="1400" dirty="0" err="1">
                <a:solidFill>
                  <a:schemeClr val="bg1"/>
                </a:solidFill>
              </a:rPr>
              <a:t>interoperability</a:t>
            </a:r>
            <a:r>
              <a:rPr lang="nl-NL" sz="1400" dirty="0">
                <a:solidFill>
                  <a:schemeClr val="bg1"/>
                </a:solidFill>
              </a:rPr>
              <a:t> &amp; </a:t>
            </a:r>
          </a:p>
          <a:p>
            <a:r>
              <a:rPr lang="nl-NL" sz="1400" dirty="0">
                <a:solidFill>
                  <a:schemeClr val="bg1"/>
                </a:solidFill>
              </a:rPr>
              <a:t>Data Platforms</a:t>
            </a:r>
          </a:p>
        </p:txBody>
      </p:sp>
      <p:sp>
        <p:nvSpPr>
          <p:cNvPr id="35" name="Rectangle 34">
            <a:extLst>
              <a:ext uri="{FF2B5EF4-FFF2-40B4-BE49-F238E27FC236}">
                <a16:creationId xmlns:a16="http://schemas.microsoft.com/office/drawing/2014/main" id="{FA986333-E5EA-EDAB-C63C-8681AF362213}"/>
              </a:ext>
            </a:extLst>
          </p:cNvPr>
          <p:cNvSpPr/>
          <p:nvPr/>
        </p:nvSpPr>
        <p:spPr>
          <a:xfrm>
            <a:off x="6360455" y="2551623"/>
            <a:ext cx="2604007" cy="659958"/>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Information –</a:t>
            </a:r>
            <a:r>
              <a:rPr lang="nl-NL" sz="1400" dirty="0" err="1">
                <a:solidFill>
                  <a:schemeClr val="bg1"/>
                </a:solidFill>
              </a:rPr>
              <a:t>and</a:t>
            </a:r>
            <a:r>
              <a:rPr lang="nl-NL" sz="1400" dirty="0">
                <a:solidFill>
                  <a:schemeClr val="bg1"/>
                </a:solidFill>
              </a:rPr>
              <a:t> cybersecurity &amp; </a:t>
            </a:r>
            <a:r>
              <a:rPr lang="nl-NL" sz="1400" dirty="0" err="1">
                <a:solidFill>
                  <a:schemeClr val="bg1"/>
                </a:solidFill>
              </a:rPr>
              <a:t>resilience</a:t>
            </a:r>
            <a:endParaRPr lang="nl-NL" sz="1400" dirty="0">
              <a:solidFill>
                <a:schemeClr val="bg1"/>
              </a:solidFill>
            </a:endParaRPr>
          </a:p>
        </p:txBody>
      </p:sp>
      <p:sp>
        <p:nvSpPr>
          <p:cNvPr id="36" name="Rectangle 35">
            <a:extLst>
              <a:ext uri="{FF2B5EF4-FFF2-40B4-BE49-F238E27FC236}">
                <a16:creationId xmlns:a16="http://schemas.microsoft.com/office/drawing/2014/main" id="{59D1AF18-A6EA-8B55-2198-070860C5EE2A}"/>
              </a:ext>
            </a:extLst>
          </p:cNvPr>
          <p:cNvSpPr/>
          <p:nvPr/>
        </p:nvSpPr>
        <p:spPr>
          <a:xfrm>
            <a:off x="9160639" y="2554350"/>
            <a:ext cx="2735988" cy="65995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accent1"/>
                </a:solidFill>
              </a:rPr>
              <a:t>Data </a:t>
            </a:r>
            <a:r>
              <a:rPr lang="nl-NL" sz="1400" dirty="0" err="1">
                <a:solidFill>
                  <a:schemeClr val="accent1"/>
                </a:solidFill>
              </a:rPr>
              <a:t>Protection</a:t>
            </a:r>
            <a:endParaRPr lang="nl-NL" sz="1400" dirty="0">
              <a:solidFill>
                <a:schemeClr val="accent1"/>
              </a:solidFill>
            </a:endParaRPr>
          </a:p>
        </p:txBody>
      </p:sp>
      <p:sp>
        <p:nvSpPr>
          <p:cNvPr id="37" name="TextBox 36">
            <a:extLst>
              <a:ext uri="{FF2B5EF4-FFF2-40B4-BE49-F238E27FC236}">
                <a16:creationId xmlns:a16="http://schemas.microsoft.com/office/drawing/2014/main" id="{3DF7E323-B6A8-C087-F7CD-77F7F4990CCC}"/>
              </a:ext>
            </a:extLst>
          </p:cNvPr>
          <p:cNvSpPr txBox="1"/>
          <p:nvPr/>
        </p:nvSpPr>
        <p:spPr>
          <a:xfrm>
            <a:off x="764883" y="3276062"/>
            <a:ext cx="2573358" cy="646331"/>
          </a:xfrm>
          <a:prstGeom prst="rect">
            <a:avLst/>
          </a:prstGeom>
          <a:noFill/>
        </p:spPr>
        <p:txBody>
          <a:bodyPr wrap="square" rtlCol="0">
            <a:spAutoFit/>
          </a:bodyPr>
          <a:lstStyle/>
          <a:p>
            <a:r>
              <a:rPr lang="nl-NL" sz="1200" b="1" dirty="0" err="1">
                <a:solidFill>
                  <a:schemeClr val="accent1"/>
                </a:solidFill>
              </a:rPr>
              <a:t>Description</a:t>
            </a:r>
            <a:r>
              <a:rPr lang="nl-NL" sz="1200" b="1" dirty="0">
                <a:solidFill>
                  <a:schemeClr val="accent1"/>
                </a:solidFill>
              </a:rPr>
              <a:t>: </a:t>
            </a:r>
            <a:r>
              <a:rPr lang="nl-NL" sz="1200" dirty="0" err="1">
                <a:solidFill>
                  <a:schemeClr val="accent1"/>
                </a:solidFill>
              </a:rPr>
              <a:t>Ability</a:t>
            </a:r>
            <a:r>
              <a:rPr lang="nl-NL" sz="1200" dirty="0">
                <a:solidFill>
                  <a:schemeClr val="accent1"/>
                </a:solidFill>
              </a:rPr>
              <a:t> </a:t>
            </a:r>
            <a:r>
              <a:rPr lang="nl-NL" sz="1200" dirty="0" err="1">
                <a:solidFill>
                  <a:schemeClr val="accent1"/>
                </a:solidFill>
              </a:rPr>
              <a:t>to</a:t>
            </a:r>
            <a:r>
              <a:rPr lang="nl-NL" sz="1200" dirty="0">
                <a:solidFill>
                  <a:schemeClr val="accent1"/>
                </a:solidFill>
              </a:rPr>
              <a:t> </a:t>
            </a:r>
            <a:r>
              <a:rPr lang="nl-NL" sz="1200" dirty="0" err="1">
                <a:solidFill>
                  <a:schemeClr val="accent1"/>
                </a:solidFill>
              </a:rPr>
              <a:t>govern</a:t>
            </a:r>
            <a:r>
              <a:rPr lang="nl-NL" sz="1200" dirty="0">
                <a:solidFill>
                  <a:schemeClr val="accent1"/>
                </a:solidFill>
              </a:rPr>
              <a:t>, </a:t>
            </a:r>
            <a:r>
              <a:rPr lang="nl-NL" sz="1200" dirty="0" err="1">
                <a:solidFill>
                  <a:schemeClr val="accent1"/>
                </a:solidFill>
              </a:rPr>
              <a:t>guarantee</a:t>
            </a:r>
            <a:r>
              <a:rPr lang="nl-NL" sz="1200" dirty="0">
                <a:solidFill>
                  <a:schemeClr val="accent1"/>
                </a:solidFill>
              </a:rPr>
              <a:t> high </a:t>
            </a:r>
            <a:r>
              <a:rPr lang="nl-NL" sz="1200" dirty="0" err="1">
                <a:solidFill>
                  <a:schemeClr val="accent1"/>
                </a:solidFill>
              </a:rPr>
              <a:t>quality</a:t>
            </a:r>
            <a:r>
              <a:rPr lang="nl-NL" sz="1200" dirty="0">
                <a:solidFill>
                  <a:schemeClr val="accent1"/>
                </a:solidFill>
              </a:rPr>
              <a:t> data &amp; offer data </a:t>
            </a:r>
            <a:r>
              <a:rPr lang="nl-NL" sz="1200" dirty="0" err="1">
                <a:solidFill>
                  <a:schemeClr val="accent1"/>
                </a:solidFill>
              </a:rPr>
              <a:t>for</a:t>
            </a:r>
            <a:r>
              <a:rPr lang="nl-NL" sz="1200" dirty="0">
                <a:solidFill>
                  <a:schemeClr val="accent1"/>
                </a:solidFill>
              </a:rPr>
              <a:t> </a:t>
            </a:r>
            <a:r>
              <a:rPr lang="nl-NL" sz="1200" dirty="0" err="1">
                <a:solidFill>
                  <a:schemeClr val="accent1"/>
                </a:solidFill>
              </a:rPr>
              <a:t>consumption</a:t>
            </a:r>
            <a:endParaRPr lang="nl-NL" sz="1200" dirty="0">
              <a:solidFill>
                <a:schemeClr val="accent1"/>
              </a:solidFill>
            </a:endParaRPr>
          </a:p>
        </p:txBody>
      </p:sp>
      <p:sp>
        <p:nvSpPr>
          <p:cNvPr id="38" name="Rectangle 37">
            <a:extLst>
              <a:ext uri="{FF2B5EF4-FFF2-40B4-BE49-F238E27FC236}">
                <a16:creationId xmlns:a16="http://schemas.microsoft.com/office/drawing/2014/main" id="{ED6E1B60-90C3-1B16-878F-429844946C82}"/>
              </a:ext>
            </a:extLst>
          </p:cNvPr>
          <p:cNvSpPr/>
          <p:nvPr/>
        </p:nvSpPr>
        <p:spPr>
          <a:xfrm>
            <a:off x="755375" y="3276062"/>
            <a:ext cx="2604613" cy="744517"/>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39" name="TextBox 38">
            <a:extLst>
              <a:ext uri="{FF2B5EF4-FFF2-40B4-BE49-F238E27FC236}">
                <a16:creationId xmlns:a16="http://schemas.microsoft.com/office/drawing/2014/main" id="{C3B59C29-983F-2D8A-78DE-AEE3119BFF6F}"/>
              </a:ext>
            </a:extLst>
          </p:cNvPr>
          <p:cNvSpPr txBox="1"/>
          <p:nvPr/>
        </p:nvSpPr>
        <p:spPr>
          <a:xfrm>
            <a:off x="3538153" y="3299095"/>
            <a:ext cx="2743707" cy="646331"/>
          </a:xfrm>
          <a:prstGeom prst="rect">
            <a:avLst/>
          </a:prstGeom>
          <a:noFill/>
        </p:spPr>
        <p:txBody>
          <a:bodyPr wrap="square" rtlCol="0">
            <a:spAutoFit/>
          </a:bodyPr>
          <a:lstStyle/>
          <a:p>
            <a:r>
              <a:rPr lang="nl-NL" sz="1200" b="1" dirty="0" err="1">
                <a:solidFill>
                  <a:schemeClr val="accent1">
                    <a:lumMod val="60000"/>
                    <a:lumOff val="40000"/>
                  </a:schemeClr>
                </a:solidFill>
              </a:rPr>
              <a:t>Description</a:t>
            </a:r>
            <a:r>
              <a:rPr lang="nl-NL" sz="1200" b="1" dirty="0">
                <a:solidFill>
                  <a:schemeClr val="accent1">
                    <a:lumMod val="60000"/>
                    <a:lumOff val="40000"/>
                  </a:schemeClr>
                </a:solidFill>
              </a:rPr>
              <a:t>: </a:t>
            </a:r>
            <a:r>
              <a:rPr lang="nl-NL" sz="1200" dirty="0" err="1">
                <a:solidFill>
                  <a:schemeClr val="accent1">
                    <a:lumMod val="60000"/>
                    <a:lumOff val="40000"/>
                  </a:schemeClr>
                </a:solidFill>
              </a:rPr>
              <a:t>ability</a:t>
            </a:r>
            <a:r>
              <a:rPr lang="nl-NL" sz="1200" dirty="0">
                <a:solidFill>
                  <a:schemeClr val="accent1">
                    <a:lumMod val="60000"/>
                    <a:lumOff val="40000"/>
                  </a:schemeClr>
                </a:solidFill>
              </a:rPr>
              <a:t> </a:t>
            </a:r>
            <a:r>
              <a:rPr lang="nl-NL" sz="1200" dirty="0" err="1">
                <a:solidFill>
                  <a:schemeClr val="accent1">
                    <a:lumMod val="60000"/>
                    <a:lumOff val="40000"/>
                  </a:schemeClr>
                </a:solidFill>
              </a:rPr>
              <a:t>to</a:t>
            </a:r>
            <a:r>
              <a:rPr lang="nl-NL" sz="1200" dirty="0">
                <a:solidFill>
                  <a:schemeClr val="accent1">
                    <a:lumMod val="60000"/>
                    <a:lumOff val="40000"/>
                  </a:schemeClr>
                </a:solidFill>
              </a:rPr>
              <a:t> collect, train, offer </a:t>
            </a:r>
            <a:r>
              <a:rPr lang="nl-NL" sz="1200" dirty="0" err="1">
                <a:solidFill>
                  <a:schemeClr val="accent1">
                    <a:lumMod val="60000"/>
                    <a:lumOff val="40000"/>
                  </a:schemeClr>
                </a:solidFill>
              </a:rPr>
              <a:t>and</a:t>
            </a:r>
            <a:r>
              <a:rPr lang="nl-NL" sz="1200" dirty="0">
                <a:solidFill>
                  <a:schemeClr val="accent1">
                    <a:lumMod val="60000"/>
                    <a:lumOff val="40000"/>
                  </a:schemeClr>
                </a:solidFill>
              </a:rPr>
              <a:t> exchange data </a:t>
            </a:r>
            <a:r>
              <a:rPr lang="nl-NL" sz="1200" dirty="0" err="1">
                <a:solidFill>
                  <a:schemeClr val="accent1">
                    <a:lumMod val="60000"/>
                    <a:lumOff val="40000"/>
                  </a:schemeClr>
                </a:solidFill>
              </a:rPr>
              <a:t>using</a:t>
            </a:r>
            <a:r>
              <a:rPr lang="nl-NL" sz="1200" dirty="0">
                <a:solidFill>
                  <a:schemeClr val="accent1">
                    <a:lumMod val="60000"/>
                    <a:lumOff val="40000"/>
                  </a:schemeClr>
                </a:solidFill>
              </a:rPr>
              <a:t> data platforms &amp; </a:t>
            </a:r>
            <a:r>
              <a:rPr lang="nl-NL" sz="1200" dirty="0" err="1">
                <a:solidFill>
                  <a:schemeClr val="accent1">
                    <a:lumMod val="60000"/>
                    <a:lumOff val="40000"/>
                  </a:schemeClr>
                </a:solidFill>
              </a:rPr>
              <a:t>related</a:t>
            </a:r>
            <a:r>
              <a:rPr lang="nl-NL" sz="1200" dirty="0">
                <a:solidFill>
                  <a:schemeClr val="accent1">
                    <a:lumMod val="60000"/>
                    <a:lumOff val="40000"/>
                  </a:schemeClr>
                </a:solidFill>
              </a:rPr>
              <a:t> </a:t>
            </a:r>
            <a:r>
              <a:rPr lang="nl-NL" sz="1200" dirty="0" err="1">
                <a:solidFill>
                  <a:schemeClr val="accent1">
                    <a:lumMod val="60000"/>
                    <a:lumOff val="40000"/>
                  </a:schemeClr>
                </a:solidFill>
              </a:rPr>
              <a:t>solutions</a:t>
            </a:r>
            <a:endParaRPr lang="nl-NL" sz="1200" dirty="0">
              <a:solidFill>
                <a:schemeClr val="accent1">
                  <a:lumMod val="60000"/>
                  <a:lumOff val="40000"/>
                </a:schemeClr>
              </a:solidFill>
            </a:endParaRPr>
          </a:p>
        </p:txBody>
      </p:sp>
      <p:sp>
        <p:nvSpPr>
          <p:cNvPr id="40" name="Rectangle 39">
            <a:extLst>
              <a:ext uri="{FF2B5EF4-FFF2-40B4-BE49-F238E27FC236}">
                <a16:creationId xmlns:a16="http://schemas.microsoft.com/office/drawing/2014/main" id="{A08026EC-18CA-C2DF-A95C-49E25163F25D}"/>
              </a:ext>
            </a:extLst>
          </p:cNvPr>
          <p:cNvSpPr/>
          <p:nvPr/>
        </p:nvSpPr>
        <p:spPr>
          <a:xfrm>
            <a:off x="3555559" y="3299095"/>
            <a:ext cx="2595108" cy="711096"/>
          </a:xfrm>
          <a:prstGeom prst="rect">
            <a:avLst/>
          </a:prstGeom>
          <a:no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41" name="TextBox 40">
            <a:extLst>
              <a:ext uri="{FF2B5EF4-FFF2-40B4-BE49-F238E27FC236}">
                <a16:creationId xmlns:a16="http://schemas.microsoft.com/office/drawing/2014/main" id="{ACABF60C-8B54-C7E7-6EC6-A6A0EE32325C}"/>
              </a:ext>
            </a:extLst>
          </p:cNvPr>
          <p:cNvSpPr txBox="1"/>
          <p:nvPr/>
        </p:nvSpPr>
        <p:spPr>
          <a:xfrm>
            <a:off x="6388489" y="3298225"/>
            <a:ext cx="2537071" cy="646331"/>
          </a:xfrm>
          <a:prstGeom prst="rect">
            <a:avLst/>
          </a:prstGeom>
          <a:noFill/>
        </p:spPr>
        <p:txBody>
          <a:bodyPr wrap="square" rtlCol="0">
            <a:spAutoFit/>
          </a:bodyPr>
          <a:lstStyle/>
          <a:p>
            <a:r>
              <a:rPr lang="nl-NL" sz="1200" b="1" dirty="0" err="1">
                <a:solidFill>
                  <a:srgbClr val="76B8F8"/>
                </a:solidFill>
              </a:rPr>
              <a:t>Description</a:t>
            </a:r>
            <a:r>
              <a:rPr lang="nl-NL" sz="1200" b="1" dirty="0">
                <a:solidFill>
                  <a:srgbClr val="76B8F8"/>
                </a:solidFill>
              </a:rPr>
              <a:t>: </a:t>
            </a:r>
            <a:r>
              <a:rPr lang="nl-NL" sz="1200" dirty="0" err="1">
                <a:solidFill>
                  <a:srgbClr val="76B8F8"/>
                </a:solidFill>
              </a:rPr>
              <a:t>applying</a:t>
            </a:r>
            <a:r>
              <a:rPr lang="nl-NL" sz="1200" dirty="0">
                <a:solidFill>
                  <a:srgbClr val="76B8F8"/>
                </a:solidFill>
              </a:rPr>
              <a:t> CDPA** on </a:t>
            </a:r>
            <a:r>
              <a:rPr lang="nl-NL" sz="1200" dirty="0" err="1">
                <a:solidFill>
                  <a:srgbClr val="76B8F8"/>
                </a:solidFill>
              </a:rPr>
              <a:t>Organization</a:t>
            </a:r>
            <a:r>
              <a:rPr lang="nl-NL" sz="1200" dirty="0">
                <a:solidFill>
                  <a:srgbClr val="76B8F8"/>
                </a:solidFill>
              </a:rPr>
              <a:t>-, People-, </a:t>
            </a:r>
            <a:r>
              <a:rPr lang="nl-NL" sz="1200" dirty="0" err="1">
                <a:solidFill>
                  <a:srgbClr val="76B8F8"/>
                </a:solidFill>
              </a:rPr>
              <a:t>Physical</a:t>
            </a:r>
            <a:r>
              <a:rPr lang="nl-NL" sz="1200" dirty="0">
                <a:solidFill>
                  <a:srgbClr val="76B8F8"/>
                </a:solidFill>
              </a:rPr>
              <a:t>- &amp; </a:t>
            </a:r>
            <a:r>
              <a:rPr lang="nl-NL" sz="1200" dirty="0" err="1">
                <a:solidFill>
                  <a:srgbClr val="76B8F8"/>
                </a:solidFill>
              </a:rPr>
              <a:t>technical</a:t>
            </a:r>
            <a:r>
              <a:rPr lang="nl-NL" sz="1200" dirty="0">
                <a:solidFill>
                  <a:srgbClr val="76B8F8"/>
                </a:solidFill>
              </a:rPr>
              <a:t> </a:t>
            </a:r>
            <a:r>
              <a:rPr lang="nl-NL" sz="1200" dirty="0" err="1">
                <a:solidFill>
                  <a:srgbClr val="76B8F8"/>
                </a:solidFill>
              </a:rPr>
              <a:t>controls</a:t>
            </a:r>
            <a:r>
              <a:rPr lang="nl-NL" sz="1200" dirty="0">
                <a:solidFill>
                  <a:srgbClr val="76B8F8"/>
                </a:solidFill>
              </a:rPr>
              <a:t> </a:t>
            </a:r>
          </a:p>
        </p:txBody>
      </p:sp>
      <p:sp>
        <p:nvSpPr>
          <p:cNvPr id="44" name="Rectangle 43">
            <a:extLst>
              <a:ext uri="{FF2B5EF4-FFF2-40B4-BE49-F238E27FC236}">
                <a16:creationId xmlns:a16="http://schemas.microsoft.com/office/drawing/2014/main" id="{7B066923-3E36-B79E-B234-5B31ED0DA3DF}"/>
              </a:ext>
            </a:extLst>
          </p:cNvPr>
          <p:cNvSpPr/>
          <p:nvPr/>
        </p:nvSpPr>
        <p:spPr>
          <a:xfrm>
            <a:off x="6359850" y="3298225"/>
            <a:ext cx="2604613" cy="711096"/>
          </a:xfrm>
          <a:prstGeom prst="rect">
            <a:avLst/>
          </a:prstGeom>
          <a:noFill/>
          <a:ln>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45" name="TextBox 44">
            <a:extLst>
              <a:ext uri="{FF2B5EF4-FFF2-40B4-BE49-F238E27FC236}">
                <a16:creationId xmlns:a16="http://schemas.microsoft.com/office/drawing/2014/main" id="{294C190E-5D29-BC8E-3C42-F8ACDCCBB0B5}"/>
              </a:ext>
            </a:extLst>
          </p:cNvPr>
          <p:cNvSpPr txBox="1"/>
          <p:nvPr/>
        </p:nvSpPr>
        <p:spPr>
          <a:xfrm>
            <a:off x="9191806" y="3298225"/>
            <a:ext cx="2753952" cy="646331"/>
          </a:xfrm>
          <a:prstGeom prst="rect">
            <a:avLst/>
          </a:prstGeom>
          <a:noFill/>
        </p:spPr>
        <p:txBody>
          <a:bodyPr wrap="square" rtlCol="0">
            <a:spAutoFit/>
          </a:bodyPr>
          <a:lstStyle/>
          <a:p>
            <a:r>
              <a:rPr lang="nl-NL" sz="1200" b="1" dirty="0" err="1">
                <a:solidFill>
                  <a:schemeClr val="accent1"/>
                </a:solidFill>
              </a:rPr>
              <a:t>Description</a:t>
            </a:r>
            <a:r>
              <a:rPr lang="nl-NL" sz="1200" b="1" dirty="0">
                <a:solidFill>
                  <a:schemeClr val="accent1"/>
                </a:solidFill>
              </a:rPr>
              <a:t>: </a:t>
            </a:r>
            <a:r>
              <a:rPr lang="nl-NL" sz="1200" dirty="0" err="1">
                <a:solidFill>
                  <a:schemeClr val="accent1"/>
                </a:solidFill>
              </a:rPr>
              <a:t>applying</a:t>
            </a:r>
            <a:r>
              <a:rPr lang="nl-NL" sz="1200" dirty="0">
                <a:solidFill>
                  <a:schemeClr val="accent1"/>
                </a:solidFill>
              </a:rPr>
              <a:t> </a:t>
            </a:r>
            <a:r>
              <a:rPr lang="nl-NL" sz="1200" dirty="0" err="1">
                <a:solidFill>
                  <a:schemeClr val="accent1"/>
                </a:solidFill>
              </a:rPr>
              <a:t>all</a:t>
            </a:r>
            <a:r>
              <a:rPr lang="nl-NL" sz="1200" dirty="0">
                <a:solidFill>
                  <a:schemeClr val="accent1"/>
                </a:solidFill>
              </a:rPr>
              <a:t> default </a:t>
            </a:r>
            <a:r>
              <a:rPr lang="nl-NL" sz="1200" dirty="0" err="1">
                <a:solidFill>
                  <a:schemeClr val="accent1"/>
                </a:solidFill>
              </a:rPr>
              <a:t>capabilities</a:t>
            </a:r>
            <a:r>
              <a:rPr lang="nl-NL" sz="1200" dirty="0">
                <a:solidFill>
                  <a:schemeClr val="accent1"/>
                </a:solidFill>
              </a:rPr>
              <a:t> as </a:t>
            </a:r>
            <a:r>
              <a:rPr lang="nl-NL" sz="1200" dirty="0" err="1">
                <a:solidFill>
                  <a:schemeClr val="accent1"/>
                </a:solidFill>
              </a:rPr>
              <a:t>described</a:t>
            </a:r>
            <a:r>
              <a:rPr lang="nl-NL" sz="1200" dirty="0">
                <a:solidFill>
                  <a:schemeClr val="accent1"/>
                </a:solidFill>
              </a:rPr>
              <a:t> in </a:t>
            </a:r>
            <a:r>
              <a:rPr lang="nl-NL" sz="1200" dirty="0" err="1">
                <a:solidFill>
                  <a:schemeClr val="accent1"/>
                </a:solidFill>
              </a:rPr>
              <a:t>the</a:t>
            </a:r>
            <a:r>
              <a:rPr lang="nl-NL" sz="1200" dirty="0">
                <a:solidFill>
                  <a:schemeClr val="accent1"/>
                </a:solidFill>
              </a:rPr>
              <a:t> GDPR – </a:t>
            </a:r>
            <a:r>
              <a:rPr lang="nl-NL" sz="1200" dirty="0" err="1">
                <a:solidFill>
                  <a:schemeClr val="accent1"/>
                </a:solidFill>
              </a:rPr>
              <a:t>lowering</a:t>
            </a:r>
            <a:r>
              <a:rPr lang="nl-NL" sz="1200" dirty="0">
                <a:solidFill>
                  <a:schemeClr val="accent1"/>
                </a:solidFill>
              </a:rPr>
              <a:t> </a:t>
            </a:r>
            <a:r>
              <a:rPr lang="nl-NL" sz="1200" dirty="0" err="1">
                <a:solidFill>
                  <a:schemeClr val="accent1"/>
                </a:solidFill>
              </a:rPr>
              <a:t>DS’s</a:t>
            </a:r>
            <a:r>
              <a:rPr lang="nl-NL" sz="1200" dirty="0">
                <a:solidFill>
                  <a:schemeClr val="accent1"/>
                </a:solidFill>
              </a:rPr>
              <a:t> DP </a:t>
            </a:r>
            <a:r>
              <a:rPr lang="nl-NL" sz="1200" dirty="0" err="1">
                <a:solidFill>
                  <a:schemeClr val="accent1"/>
                </a:solidFill>
              </a:rPr>
              <a:t>risks</a:t>
            </a:r>
            <a:r>
              <a:rPr lang="nl-NL" sz="1200" dirty="0">
                <a:solidFill>
                  <a:schemeClr val="accent1"/>
                </a:solidFill>
              </a:rPr>
              <a:t>  </a:t>
            </a:r>
          </a:p>
        </p:txBody>
      </p:sp>
      <p:sp>
        <p:nvSpPr>
          <p:cNvPr id="46" name="Rectangle 45">
            <a:extLst>
              <a:ext uri="{FF2B5EF4-FFF2-40B4-BE49-F238E27FC236}">
                <a16:creationId xmlns:a16="http://schemas.microsoft.com/office/drawing/2014/main" id="{40B260A7-6C84-1E34-FC60-AC09C6C93F09}"/>
              </a:ext>
            </a:extLst>
          </p:cNvPr>
          <p:cNvSpPr/>
          <p:nvPr/>
        </p:nvSpPr>
        <p:spPr>
          <a:xfrm>
            <a:off x="813358" y="4160967"/>
            <a:ext cx="2474827" cy="35237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a:solidFill>
                  <a:schemeClr val="bg1"/>
                </a:solidFill>
              </a:rPr>
              <a:t>Data governance</a:t>
            </a:r>
            <a:endParaRPr lang="nl-NL" sz="1400" dirty="0">
              <a:solidFill>
                <a:schemeClr val="bg1"/>
              </a:solidFill>
            </a:endParaRPr>
          </a:p>
        </p:txBody>
      </p:sp>
      <p:sp>
        <p:nvSpPr>
          <p:cNvPr id="47" name="Rectangle 46">
            <a:extLst>
              <a:ext uri="{FF2B5EF4-FFF2-40B4-BE49-F238E27FC236}">
                <a16:creationId xmlns:a16="http://schemas.microsoft.com/office/drawing/2014/main" id="{8354752D-2FF3-22D2-6FA2-13D310603AFC}"/>
              </a:ext>
            </a:extLst>
          </p:cNvPr>
          <p:cNvSpPr/>
          <p:nvPr/>
        </p:nvSpPr>
        <p:spPr>
          <a:xfrm>
            <a:off x="813358" y="4898041"/>
            <a:ext cx="2474827" cy="35237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a:t>
            </a:r>
            <a:r>
              <a:rPr lang="nl-NL" sz="1400" dirty="0" err="1">
                <a:solidFill>
                  <a:schemeClr val="bg1"/>
                </a:solidFill>
              </a:rPr>
              <a:t>Quality</a:t>
            </a:r>
            <a:endParaRPr lang="nl-NL" sz="1400" dirty="0">
              <a:solidFill>
                <a:schemeClr val="bg1"/>
              </a:solidFill>
            </a:endParaRPr>
          </a:p>
        </p:txBody>
      </p:sp>
      <p:sp>
        <p:nvSpPr>
          <p:cNvPr id="48" name="Rectangle 47">
            <a:extLst>
              <a:ext uri="{FF2B5EF4-FFF2-40B4-BE49-F238E27FC236}">
                <a16:creationId xmlns:a16="http://schemas.microsoft.com/office/drawing/2014/main" id="{7EA0AEA9-E176-6E84-A222-5A4BE058ECBC}"/>
              </a:ext>
            </a:extLst>
          </p:cNvPr>
          <p:cNvSpPr/>
          <p:nvPr/>
        </p:nvSpPr>
        <p:spPr>
          <a:xfrm>
            <a:off x="813358" y="5652508"/>
            <a:ext cx="2474827" cy="35237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a:t>
            </a:r>
            <a:r>
              <a:rPr lang="nl-NL" sz="1400" dirty="0" err="1">
                <a:solidFill>
                  <a:schemeClr val="bg1"/>
                </a:solidFill>
              </a:rPr>
              <a:t>Catalogs</a:t>
            </a:r>
            <a:r>
              <a:rPr lang="nl-NL" sz="1400" dirty="0">
                <a:solidFill>
                  <a:schemeClr val="bg1"/>
                </a:solidFill>
              </a:rPr>
              <a:t> &amp; </a:t>
            </a:r>
            <a:r>
              <a:rPr lang="nl-NL" sz="1400" dirty="0" err="1">
                <a:solidFill>
                  <a:schemeClr val="bg1"/>
                </a:solidFill>
              </a:rPr>
              <a:t>sharing</a:t>
            </a:r>
            <a:endParaRPr lang="nl-NL" sz="1400" dirty="0">
              <a:solidFill>
                <a:schemeClr val="bg1"/>
              </a:solidFill>
            </a:endParaRPr>
          </a:p>
        </p:txBody>
      </p:sp>
      <p:sp>
        <p:nvSpPr>
          <p:cNvPr id="49" name="Rectangle 48">
            <a:extLst>
              <a:ext uri="{FF2B5EF4-FFF2-40B4-BE49-F238E27FC236}">
                <a16:creationId xmlns:a16="http://schemas.microsoft.com/office/drawing/2014/main" id="{3F1EB779-83A1-340D-5649-B4BDB7856CE3}"/>
              </a:ext>
            </a:extLst>
          </p:cNvPr>
          <p:cNvSpPr/>
          <p:nvPr/>
        </p:nvSpPr>
        <p:spPr>
          <a:xfrm>
            <a:off x="813359" y="4574451"/>
            <a:ext cx="1198476" cy="229906"/>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solidFill>
              </a:rPr>
              <a:t>Req’s</a:t>
            </a:r>
            <a:endParaRPr lang="nl-NL" dirty="0">
              <a:solidFill>
                <a:schemeClr val="accent1"/>
              </a:solidFill>
            </a:endParaRPr>
          </a:p>
        </p:txBody>
      </p:sp>
      <p:sp>
        <p:nvSpPr>
          <p:cNvPr id="50" name="Rectangle 49">
            <a:extLst>
              <a:ext uri="{FF2B5EF4-FFF2-40B4-BE49-F238E27FC236}">
                <a16:creationId xmlns:a16="http://schemas.microsoft.com/office/drawing/2014/main" id="{D238677B-6806-5DBE-85FF-0EBB5CDC22D8}"/>
              </a:ext>
            </a:extLst>
          </p:cNvPr>
          <p:cNvSpPr/>
          <p:nvPr/>
        </p:nvSpPr>
        <p:spPr>
          <a:xfrm>
            <a:off x="2089709" y="4579470"/>
            <a:ext cx="1198476" cy="229906"/>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solidFill>
              </a:rPr>
              <a:t>Capabilities</a:t>
            </a:r>
            <a:endParaRPr lang="nl-NL" dirty="0">
              <a:solidFill>
                <a:schemeClr val="accent1"/>
              </a:solidFill>
            </a:endParaRPr>
          </a:p>
        </p:txBody>
      </p:sp>
      <p:sp>
        <p:nvSpPr>
          <p:cNvPr id="51" name="Rectangle 50">
            <a:extLst>
              <a:ext uri="{FF2B5EF4-FFF2-40B4-BE49-F238E27FC236}">
                <a16:creationId xmlns:a16="http://schemas.microsoft.com/office/drawing/2014/main" id="{41307AEB-8330-E202-AE0F-428CA50CA12E}"/>
              </a:ext>
            </a:extLst>
          </p:cNvPr>
          <p:cNvSpPr/>
          <p:nvPr/>
        </p:nvSpPr>
        <p:spPr>
          <a:xfrm>
            <a:off x="813359" y="5329186"/>
            <a:ext cx="1198476" cy="229906"/>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solidFill>
              </a:rPr>
              <a:t>Req’s</a:t>
            </a:r>
            <a:endParaRPr lang="nl-NL" dirty="0">
              <a:solidFill>
                <a:schemeClr val="accent1"/>
              </a:solidFill>
            </a:endParaRPr>
          </a:p>
        </p:txBody>
      </p:sp>
      <p:sp>
        <p:nvSpPr>
          <p:cNvPr id="52" name="Rectangle 51">
            <a:extLst>
              <a:ext uri="{FF2B5EF4-FFF2-40B4-BE49-F238E27FC236}">
                <a16:creationId xmlns:a16="http://schemas.microsoft.com/office/drawing/2014/main" id="{2FEAD9E3-4ACC-7CAE-9EAC-FFF2AFF62439}"/>
              </a:ext>
            </a:extLst>
          </p:cNvPr>
          <p:cNvSpPr/>
          <p:nvPr/>
        </p:nvSpPr>
        <p:spPr>
          <a:xfrm>
            <a:off x="2089709" y="5334205"/>
            <a:ext cx="1198476" cy="229906"/>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solidFill>
              </a:rPr>
              <a:t>Capabilities</a:t>
            </a:r>
            <a:endParaRPr lang="nl-NL" dirty="0">
              <a:solidFill>
                <a:schemeClr val="accent1"/>
              </a:solidFill>
            </a:endParaRPr>
          </a:p>
        </p:txBody>
      </p:sp>
      <p:sp>
        <p:nvSpPr>
          <p:cNvPr id="53" name="Rectangle 52">
            <a:extLst>
              <a:ext uri="{FF2B5EF4-FFF2-40B4-BE49-F238E27FC236}">
                <a16:creationId xmlns:a16="http://schemas.microsoft.com/office/drawing/2014/main" id="{0A26F682-209D-7FBE-8F3A-89B1B15825E7}"/>
              </a:ext>
            </a:extLst>
          </p:cNvPr>
          <p:cNvSpPr/>
          <p:nvPr/>
        </p:nvSpPr>
        <p:spPr>
          <a:xfrm>
            <a:off x="813359" y="6045166"/>
            <a:ext cx="1198476" cy="229906"/>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solidFill>
              </a:rPr>
              <a:t>Req’s</a:t>
            </a:r>
            <a:endParaRPr lang="nl-NL" dirty="0">
              <a:solidFill>
                <a:schemeClr val="accent1"/>
              </a:solidFill>
            </a:endParaRPr>
          </a:p>
        </p:txBody>
      </p:sp>
      <p:sp>
        <p:nvSpPr>
          <p:cNvPr id="54" name="Rectangle 53">
            <a:extLst>
              <a:ext uri="{FF2B5EF4-FFF2-40B4-BE49-F238E27FC236}">
                <a16:creationId xmlns:a16="http://schemas.microsoft.com/office/drawing/2014/main" id="{FCC8B2F5-0E27-66DE-55AB-CFC9F917E661}"/>
              </a:ext>
            </a:extLst>
          </p:cNvPr>
          <p:cNvSpPr/>
          <p:nvPr/>
        </p:nvSpPr>
        <p:spPr>
          <a:xfrm>
            <a:off x="2089709" y="6050185"/>
            <a:ext cx="1198476" cy="229906"/>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solidFill>
              </a:rPr>
              <a:t>Capabilities</a:t>
            </a:r>
            <a:endParaRPr lang="nl-NL" dirty="0">
              <a:solidFill>
                <a:schemeClr val="accent1"/>
              </a:solidFill>
            </a:endParaRPr>
          </a:p>
        </p:txBody>
      </p:sp>
      <p:sp>
        <p:nvSpPr>
          <p:cNvPr id="57" name="Rectangle 56">
            <a:extLst>
              <a:ext uri="{FF2B5EF4-FFF2-40B4-BE49-F238E27FC236}">
                <a16:creationId xmlns:a16="http://schemas.microsoft.com/office/drawing/2014/main" id="{E8B8D3C2-1F8F-2A84-557F-195FDB89EC64}"/>
              </a:ext>
            </a:extLst>
          </p:cNvPr>
          <p:cNvSpPr/>
          <p:nvPr/>
        </p:nvSpPr>
        <p:spPr>
          <a:xfrm>
            <a:off x="3631216" y="4150579"/>
            <a:ext cx="2474826" cy="35237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a:t>
            </a:r>
            <a:r>
              <a:rPr lang="nl-NL" sz="1400" dirty="0" err="1">
                <a:solidFill>
                  <a:schemeClr val="bg1"/>
                </a:solidFill>
              </a:rPr>
              <a:t>integration</a:t>
            </a:r>
            <a:endParaRPr lang="nl-NL" sz="1400" dirty="0">
              <a:solidFill>
                <a:schemeClr val="bg1"/>
              </a:solidFill>
            </a:endParaRPr>
          </a:p>
        </p:txBody>
      </p:sp>
      <p:sp>
        <p:nvSpPr>
          <p:cNvPr id="58" name="Rectangle 57">
            <a:extLst>
              <a:ext uri="{FF2B5EF4-FFF2-40B4-BE49-F238E27FC236}">
                <a16:creationId xmlns:a16="http://schemas.microsoft.com/office/drawing/2014/main" id="{E47BFDED-E8F5-1EFC-2553-4DF6797F4199}"/>
              </a:ext>
            </a:extLst>
          </p:cNvPr>
          <p:cNvSpPr/>
          <p:nvPr/>
        </p:nvSpPr>
        <p:spPr>
          <a:xfrm>
            <a:off x="3621174" y="4887653"/>
            <a:ext cx="2474826" cy="35237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a:t>
            </a:r>
            <a:r>
              <a:rPr lang="nl-NL" sz="1400" dirty="0" err="1">
                <a:solidFill>
                  <a:schemeClr val="bg1"/>
                </a:solidFill>
              </a:rPr>
              <a:t>interoperability</a:t>
            </a:r>
            <a:endParaRPr lang="nl-NL" sz="1400" dirty="0">
              <a:solidFill>
                <a:schemeClr val="bg1"/>
              </a:solidFill>
            </a:endParaRPr>
          </a:p>
        </p:txBody>
      </p:sp>
      <p:sp>
        <p:nvSpPr>
          <p:cNvPr id="59" name="Rectangle 58">
            <a:extLst>
              <a:ext uri="{FF2B5EF4-FFF2-40B4-BE49-F238E27FC236}">
                <a16:creationId xmlns:a16="http://schemas.microsoft.com/office/drawing/2014/main" id="{400EA518-A5C7-7012-0327-734B80B8459D}"/>
              </a:ext>
            </a:extLst>
          </p:cNvPr>
          <p:cNvSpPr/>
          <p:nvPr/>
        </p:nvSpPr>
        <p:spPr>
          <a:xfrm>
            <a:off x="3621174" y="5642120"/>
            <a:ext cx="2484868" cy="35237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Platforms </a:t>
            </a:r>
          </a:p>
        </p:txBody>
      </p:sp>
      <p:sp>
        <p:nvSpPr>
          <p:cNvPr id="60" name="Rectangle 59">
            <a:extLst>
              <a:ext uri="{FF2B5EF4-FFF2-40B4-BE49-F238E27FC236}">
                <a16:creationId xmlns:a16="http://schemas.microsoft.com/office/drawing/2014/main" id="{FFC93D93-2985-0369-0016-779AA26C6C96}"/>
              </a:ext>
            </a:extLst>
          </p:cNvPr>
          <p:cNvSpPr/>
          <p:nvPr/>
        </p:nvSpPr>
        <p:spPr>
          <a:xfrm>
            <a:off x="3631216" y="4579420"/>
            <a:ext cx="1198476" cy="229906"/>
          </a:xfrm>
          <a:prstGeom prst="rect">
            <a:avLst/>
          </a:prstGeom>
          <a:solidFill>
            <a:schemeClr val="bg1"/>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lumMod val="60000"/>
                    <a:lumOff val="40000"/>
                  </a:schemeClr>
                </a:solidFill>
              </a:rPr>
              <a:t>Req’s</a:t>
            </a:r>
            <a:endParaRPr lang="nl-NL" dirty="0">
              <a:solidFill>
                <a:schemeClr val="accent1">
                  <a:lumMod val="60000"/>
                  <a:lumOff val="40000"/>
                </a:schemeClr>
              </a:solidFill>
            </a:endParaRPr>
          </a:p>
        </p:txBody>
      </p:sp>
      <p:sp>
        <p:nvSpPr>
          <p:cNvPr id="61" name="Rectangle 60">
            <a:extLst>
              <a:ext uri="{FF2B5EF4-FFF2-40B4-BE49-F238E27FC236}">
                <a16:creationId xmlns:a16="http://schemas.microsoft.com/office/drawing/2014/main" id="{0A9E5BEA-A346-45BE-1CAA-B1C81E061624}"/>
              </a:ext>
            </a:extLst>
          </p:cNvPr>
          <p:cNvSpPr/>
          <p:nvPr/>
        </p:nvSpPr>
        <p:spPr>
          <a:xfrm>
            <a:off x="4907566" y="4584439"/>
            <a:ext cx="1198476" cy="229906"/>
          </a:xfrm>
          <a:prstGeom prst="rect">
            <a:avLst/>
          </a:prstGeom>
          <a:solidFill>
            <a:schemeClr val="bg1"/>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lumMod val="60000"/>
                    <a:lumOff val="40000"/>
                  </a:schemeClr>
                </a:solidFill>
              </a:rPr>
              <a:t>Capabilities</a:t>
            </a:r>
            <a:endParaRPr lang="nl-NL" dirty="0">
              <a:solidFill>
                <a:schemeClr val="accent1">
                  <a:lumMod val="60000"/>
                  <a:lumOff val="40000"/>
                </a:schemeClr>
              </a:solidFill>
            </a:endParaRPr>
          </a:p>
        </p:txBody>
      </p:sp>
      <p:sp>
        <p:nvSpPr>
          <p:cNvPr id="62" name="Rectangle 61">
            <a:extLst>
              <a:ext uri="{FF2B5EF4-FFF2-40B4-BE49-F238E27FC236}">
                <a16:creationId xmlns:a16="http://schemas.microsoft.com/office/drawing/2014/main" id="{3E449E60-23F8-CFDA-A64A-165EFA72A19C}"/>
              </a:ext>
            </a:extLst>
          </p:cNvPr>
          <p:cNvSpPr/>
          <p:nvPr/>
        </p:nvSpPr>
        <p:spPr>
          <a:xfrm>
            <a:off x="3631216" y="5329009"/>
            <a:ext cx="1198476" cy="229906"/>
          </a:xfrm>
          <a:prstGeom prst="rect">
            <a:avLst/>
          </a:prstGeom>
          <a:solidFill>
            <a:schemeClr val="bg1"/>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lumMod val="60000"/>
                    <a:lumOff val="40000"/>
                  </a:schemeClr>
                </a:solidFill>
              </a:rPr>
              <a:t>Req’s</a:t>
            </a:r>
            <a:endParaRPr lang="nl-NL" dirty="0">
              <a:solidFill>
                <a:schemeClr val="accent1">
                  <a:lumMod val="60000"/>
                  <a:lumOff val="40000"/>
                </a:schemeClr>
              </a:solidFill>
            </a:endParaRPr>
          </a:p>
        </p:txBody>
      </p:sp>
      <p:sp>
        <p:nvSpPr>
          <p:cNvPr id="63" name="Rectangle 62">
            <a:extLst>
              <a:ext uri="{FF2B5EF4-FFF2-40B4-BE49-F238E27FC236}">
                <a16:creationId xmlns:a16="http://schemas.microsoft.com/office/drawing/2014/main" id="{ABC6CC74-3820-9F02-B9FC-8DFE697F468B}"/>
              </a:ext>
            </a:extLst>
          </p:cNvPr>
          <p:cNvSpPr/>
          <p:nvPr/>
        </p:nvSpPr>
        <p:spPr>
          <a:xfrm>
            <a:off x="4907566" y="5334028"/>
            <a:ext cx="1198476" cy="229906"/>
          </a:xfrm>
          <a:prstGeom prst="rect">
            <a:avLst/>
          </a:prstGeom>
          <a:solidFill>
            <a:schemeClr val="bg1"/>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lumMod val="60000"/>
                    <a:lumOff val="40000"/>
                  </a:schemeClr>
                </a:solidFill>
              </a:rPr>
              <a:t>Capabilities</a:t>
            </a:r>
            <a:endParaRPr lang="nl-NL" dirty="0">
              <a:solidFill>
                <a:schemeClr val="accent1">
                  <a:lumMod val="60000"/>
                  <a:lumOff val="40000"/>
                </a:schemeClr>
              </a:solidFill>
            </a:endParaRPr>
          </a:p>
        </p:txBody>
      </p:sp>
      <p:sp>
        <p:nvSpPr>
          <p:cNvPr id="64" name="Rectangle 63">
            <a:extLst>
              <a:ext uri="{FF2B5EF4-FFF2-40B4-BE49-F238E27FC236}">
                <a16:creationId xmlns:a16="http://schemas.microsoft.com/office/drawing/2014/main" id="{6A668008-E166-313A-17D8-FAD5920F0A60}"/>
              </a:ext>
            </a:extLst>
          </p:cNvPr>
          <p:cNvSpPr/>
          <p:nvPr/>
        </p:nvSpPr>
        <p:spPr>
          <a:xfrm>
            <a:off x="3631216" y="6035963"/>
            <a:ext cx="1198476" cy="229906"/>
          </a:xfrm>
          <a:prstGeom prst="rect">
            <a:avLst/>
          </a:prstGeom>
          <a:solidFill>
            <a:schemeClr val="bg1"/>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lumMod val="60000"/>
                    <a:lumOff val="40000"/>
                  </a:schemeClr>
                </a:solidFill>
              </a:rPr>
              <a:t>Req’s</a:t>
            </a:r>
            <a:endParaRPr lang="nl-NL" dirty="0">
              <a:solidFill>
                <a:schemeClr val="accent1">
                  <a:lumMod val="60000"/>
                  <a:lumOff val="40000"/>
                </a:schemeClr>
              </a:solidFill>
            </a:endParaRPr>
          </a:p>
        </p:txBody>
      </p:sp>
      <p:sp>
        <p:nvSpPr>
          <p:cNvPr id="65" name="Rectangle 64">
            <a:extLst>
              <a:ext uri="{FF2B5EF4-FFF2-40B4-BE49-F238E27FC236}">
                <a16:creationId xmlns:a16="http://schemas.microsoft.com/office/drawing/2014/main" id="{746AF9DD-F119-5A70-D6BC-2255537F0247}"/>
              </a:ext>
            </a:extLst>
          </p:cNvPr>
          <p:cNvSpPr/>
          <p:nvPr/>
        </p:nvSpPr>
        <p:spPr>
          <a:xfrm>
            <a:off x="4907566" y="6040982"/>
            <a:ext cx="1198476" cy="229906"/>
          </a:xfrm>
          <a:prstGeom prst="rect">
            <a:avLst/>
          </a:prstGeom>
          <a:solidFill>
            <a:schemeClr val="bg1"/>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lumMod val="60000"/>
                    <a:lumOff val="40000"/>
                  </a:schemeClr>
                </a:solidFill>
              </a:rPr>
              <a:t>Capabilities</a:t>
            </a:r>
            <a:endParaRPr lang="nl-NL" dirty="0">
              <a:solidFill>
                <a:schemeClr val="accent1">
                  <a:lumMod val="60000"/>
                  <a:lumOff val="40000"/>
                </a:schemeClr>
              </a:solidFill>
            </a:endParaRPr>
          </a:p>
        </p:txBody>
      </p:sp>
      <p:sp>
        <p:nvSpPr>
          <p:cNvPr id="66" name="Rectangle 65">
            <a:extLst>
              <a:ext uri="{FF2B5EF4-FFF2-40B4-BE49-F238E27FC236}">
                <a16:creationId xmlns:a16="http://schemas.microsoft.com/office/drawing/2014/main" id="{FB18D759-0C8D-E645-D1D6-51848809FCC7}"/>
              </a:ext>
            </a:extLst>
          </p:cNvPr>
          <p:cNvSpPr/>
          <p:nvPr/>
        </p:nvSpPr>
        <p:spPr>
          <a:xfrm>
            <a:off x="6450734" y="4160967"/>
            <a:ext cx="2474826" cy="352371"/>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err="1">
                <a:solidFill>
                  <a:schemeClr val="bg1"/>
                </a:solidFill>
              </a:rPr>
              <a:t>Org</a:t>
            </a:r>
            <a:r>
              <a:rPr lang="nl-NL" sz="1400" dirty="0">
                <a:solidFill>
                  <a:schemeClr val="bg1"/>
                </a:solidFill>
              </a:rPr>
              <a:t>. &amp; People </a:t>
            </a:r>
            <a:r>
              <a:rPr lang="nl-NL" sz="1400" dirty="0" err="1">
                <a:solidFill>
                  <a:schemeClr val="bg1"/>
                </a:solidFill>
              </a:rPr>
              <a:t>controls</a:t>
            </a:r>
            <a:endParaRPr lang="nl-NL" sz="1400" dirty="0">
              <a:solidFill>
                <a:schemeClr val="bg1"/>
              </a:solidFill>
            </a:endParaRPr>
          </a:p>
        </p:txBody>
      </p:sp>
      <p:sp>
        <p:nvSpPr>
          <p:cNvPr id="67" name="Rectangle 66">
            <a:extLst>
              <a:ext uri="{FF2B5EF4-FFF2-40B4-BE49-F238E27FC236}">
                <a16:creationId xmlns:a16="http://schemas.microsoft.com/office/drawing/2014/main" id="{663BA528-71C9-BE1B-5EF0-F4E0EEF4ABAF}"/>
              </a:ext>
            </a:extLst>
          </p:cNvPr>
          <p:cNvSpPr/>
          <p:nvPr/>
        </p:nvSpPr>
        <p:spPr>
          <a:xfrm>
            <a:off x="6450735" y="4898041"/>
            <a:ext cx="2474826" cy="352371"/>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a:solidFill>
                  <a:schemeClr val="bg1"/>
                </a:solidFill>
              </a:rPr>
              <a:t>Physical controls</a:t>
            </a:r>
            <a:endParaRPr lang="nl-NL" sz="1400" dirty="0">
              <a:solidFill>
                <a:schemeClr val="bg1"/>
              </a:solidFill>
            </a:endParaRPr>
          </a:p>
        </p:txBody>
      </p:sp>
      <p:sp>
        <p:nvSpPr>
          <p:cNvPr id="70" name="Rectangle 69">
            <a:extLst>
              <a:ext uri="{FF2B5EF4-FFF2-40B4-BE49-F238E27FC236}">
                <a16:creationId xmlns:a16="http://schemas.microsoft.com/office/drawing/2014/main" id="{D951306D-6F83-6573-ECFC-3FFFC45ABFDC}"/>
              </a:ext>
            </a:extLst>
          </p:cNvPr>
          <p:cNvSpPr/>
          <p:nvPr/>
        </p:nvSpPr>
        <p:spPr>
          <a:xfrm>
            <a:off x="6450734" y="5652508"/>
            <a:ext cx="2474826" cy="352371"/>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a:solidFill>
                  <a:schemeClr val="bg1"/>
                </a:solidFill>
              </a:rPr>
              <a:t>Tech controls</a:t>
            </a:r>
            <a:endParaRPr lang="nl-NL" sz="1400" dirty="0">
              <a:solidFill>
                <a:schemeClr val="bg1"/>
              </a:solidFill>
            </a:endParaRPr>
          </a:p>
        </p:txBody>
      </p:sp>
      <p:sp>
        <p:nvSpPr>
          <p:cNvPr id="71" name="Rectangle 70">
            <a:extLst>
              <a:ext uri="{FF2B5EF4-FFF2-40B4-BE49-F238E27FC236}">
                <a16:creationId xmlns:a16="http://schemas.microsoft.com/office/drawing/2014/main" id="{6DD5F547-C0AB-BFD0-5E43-880ECBE6A879}"/>
              </a:ext>
            </a:extLst>
          </p:cNvPr>
          <p:cNvSpPr/>
          <p:nvPr/>
        </p:nvSpPr>
        <p:spPr>
          <a:xfrm>
            <a:off x="6450734" y="4589079"/>
            <a:ext cx="1198476" cy="229906"/>
          </a:xfrm>
          <a:prstGeom prst="rect">
            <a:avLst/>
          </a:prstGeom>
          <a:solidFill>
            <a:schemeClr val="bg1"/>
          </a:solidFill>
          <a:ln w="19050">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76B8F8"/>
                </a:solidFill>
              </a:rPr>
              <a:t>Req’s</a:t>
            </a:r>
            <a:endParaRPr lang="nl-NL" dirty="0">
              <a:solidFill>
                <a:srgbClr val="76B8F8"/>
              </a:solidFill>
            </a:endParaRPr>
          </a:p>
        </p:txBody>
      </p:sp>
      <p:sp>
        <p:nvSpPr>
          <p:cNvPr id="72" name="Rectangle 71">
            <a:extLst>
              <a:ext uri="{FF2B5EF4-FFF2-40B4-BE49-F238E27FC236}">
                <a16:creationId xmlns:a16="http://schemas.microsoft.com/office/drawing/2014/main" id="{FAE12733-B0F8-1675-0532-6457E560A37C}"/>
              </a:ext>
            </a:extLst>
          </p:cNvPr>
          <p:cNvSpPr/>
          <p:nvPr/>
        </p:nvSpPr>
        <p:spPr>
          <a:xfrm>
            <a:off x="7727084" y="4594098"/>
            <a:ext cx="1198476" cy="229906"/>
          </a:xfrm>
          <a:prstGeom prst="rect">
            <a:avLst/>
          </a:prstGeom>
          <a:solidFill>
            <a:schemeClr val="bg1"/>
          </a:solidFill>
          <a:ln w="19050">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76B8F8"/>
                </a:solidFill>
              </a:rPr>
              <a:t>Capabilities</a:t>
            </a:r>
            <a:endParaRPr lang="nl-NL" dirty="0">
              <a:solidFill>
                <a:srgbClr val="76B8F8"/>
              </a:solidFill>
            </a:endParaRPr>
          </a:p>
        </p:txBody>
      </p:sp>
      <p:sp>
        <p:nvSpPr>
          <p:cNvPr id="73" name="Rectangle 72">
            <a:extLst>
              <a:ext uri="{FF2B5EF4-FFF2-40B4-BE49-F238E27FC236}">
                <a16:creationId xmlns:a16="http://schemas.microsoft.com/office/drawing/2014/main" id="{D205C694-5A1A-5721-F9B9-345DAB7CD5B9}"/>
              </a:ext>
            </a:extLst>
          </p:cNvPr>
          <p:cNvSpPr/>
          <p:nvPr/>
        </p:nvSpPr>
        <p:spPr>
          <a:xfrm>
            <a:off x="6450734" y="5332771"/>
            <a:ext cx="1198476" cy="229906"/>
          </a:xfrm>
          <a:prstGeom prst="rect">
            <a:avLst/>
          </a:prstGeom>
          <a:solidFill>
            <a:schemeClr val="bg1"/>
          </a:solidFill>
          <a:ln w="19050">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76B8F8"/>
                </a:solidFill>
              </a:rPr>
              <a:t>Req’s</a:t>
            </a:r>
            <a:endParaRPr lang="nl-NL" dirty="0">
              <a:solidFill>
                <a:srgbClr val="76B8F8"/>
              </a:solidFill>
            </a:endParaRPr>
          </a:p>
        </p:txBody>
      </p:sp>
      <p:sp>
        <p:nvSpPr>
          <p:cNvPr id="74" name="Rectangle 73">
            <a:extLst>
              <a:ext uri="{FF2B5EF4-FFF2-40B4-BE49-F238E27FC236}">
                <a16:creationId xmlns:a16="http://schemas.microsoft.com/office/drawing/2014/main" id="{FB7C43FC-D9C4-32DB-D9E8-5A2A55C4FD99}"/>
              </a:ext>
            </a:extLst>
          </p:cNvPr>
          <p:cNvSpPr/>
          <p:nvPr/>
        </p:nvSpPr>
        <p:spPr>
          <a:xfrm>
            <a:off x="7727084" y="5337790"/>
            <a:ext cx="1198476" cy="229906"/>
          </a:xfrm>
          <a:prstGeom prst="rect">
            <a:avLst/>
          </a:prstGeom>
          <a:solidFill>
            <a:schemeClr val="bg1"/>
          </a:solidFill>
          <a:ln w="19050">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76B8F8"/>
                </a:solidFill>
              </a:rPr>
              <a:t>Capabilities</a:t>
            </a:r>
            <a:endParaRPr lang="nl-NL" dirty="0">
              <a:solidFill>
                <a:srgbClr val="76B8F8"/>
              </a:solidFill>
            </a:endParaRPr>
          </a:p>
        </p:txBody>
      </p:sp>
      <p:sp>
        <p:nvSpPr>
          <p:cNvPr id="75" name="Rectangle 74">
            <a:extLst>
              <a:ext uri="{FF2B5EF4-FFF2-40B4-BE49-F238E27FC236}">
                <a16:creationId xmlns:a16="http://schemas.microsoft.com/office/drawing/2014/main" id="{1C0079E0-C557-1E7A-38F2-E5B04FCCCFA3}"/>
              </a:ext>
            </a:extLst>
          </p:cNvPr>
          <p:cNvSpPr/>
          <p:nvPr/>
        </p:nvSpPr>
        <p:spPr>
          <a:xfrm>
            <a:off x="6450734" y="6050185"/>
            <a:ext cx="1198476" cy="229906"/>
          </a:xfrm>
          <a:prstGeom prst="rect">
            <a:avLst/>
          </a:prstGeom>
          <a:solidFill>
            <a:schemeClr val="bg1"/>
          </a:solidFill>
          <a:ln w="19050">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76B8F8"/>
                </a:solidFill>
              </a:rPr>
              <a:t>Req’s</a:t>
            </a:r>
            <a:endParaRPr lang="nl-NL" dirty="0">
              <a:solidFill>
                <a:srgbClr val="76B8F8"/>
              </a:solidFill>
            </a:endParaRPr>
          </a:p>
        </p:txBody>
      </p:sp>
      <p:sp>
        <p:nvSpPr>
          <p:cNvPr id="76" name="Rectangle 75">
            <a:extLst>
              <a:ext uri="{FF2B5EF4-FFF2-40B4-BE49-F238E27FC236}">
                <a16:creationId xmlns:a16="http://schemas.microsoft.com/office/drawing/2014/main" id="{7262F284-F724-14F7-9C73-90878F9E0283}"/>
              </a:ext>
            </a:extLst>
          </p:cNvPr>
          <p:cNvSpPr/>
          <p:nvPr/>
        </p:nvSpPr>
        <p:spPr>
          <a:xfrm>
            <a:off x="7727084" y="6055204"/>
            <a:ext cx="1198476" cy="229906"/>
          </a:xfrm>
          <a:prstGeom prst="rect">
            <a:avLst/>
          </a:prstGeom>
          <a:solidFill>
            <a:schemeClr val="bg1"/>
          </a:solidFill>
          <a:ln w="19050">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76B8F8"/>
                </a:solidFill>
              </a:rPr>
              <a:t>Capabilities</a:t>
            </a:r>
            <a:endParaRPr lang="nl-NL" dirty="0">
              <a:solidFill>
                <a:srgbClr val="76B8F8"/>
              </a:solidFill>
            </a:endParaRPr>
          </a:p>
        </p:txBody>
      </p:sp>
      <p:sp>
        <p:nvSpPr>
          <p:cNvPr id="77" name="Rectangle 76">
            <a:extLst>
              <a:ext uri="{FF2B5EF4-FFF2-40B4-BE49-F238E27FC236}">
                <a16:creationId xmlns:a16="http://schemas.microsoft.com/office/drawing/2014/main" id="{0843A4E5-B3D9-D8E6-43ED-651604B11FC4}"/>
              </a:ext>
            </a:extLst>
          </p:cNvPr>
          <p:cNvSpPr/>
          <p:nvPr/>
        </p:nvSpPr>
        <p:spPr>
          <a:xfrm>
            <a:off x="9320979" y="4160967"/>
            <a:ext cx="2455576" cy="35237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accent1"/>
                </a:solidFill>
              </a:rPr>
              <a:t>General </a:t>
            </a:r>
            <a:r>
              <a:rPr lang="nl-NL" sz="1200" dirty="0" err="1">
                <a:solidFill>
                  <a:schemeClr val="accent1"/>
                </a:solidFill>
              </a:rPr>
              <a:t>provisions</a:t>
            </a:r>
            <a:r>
              <a:rPr lang="nl-NL" sz="1200" dirty="0">
                <a:solidFill>
                  <a:schemeClr val="accent1"/>
                </a:solidFill>
              </a:rPr>
              <a:t> &amp; </a:t>
            </a:r>
            <a:r>
              <a:rPr lang="nl-NL" sz="1200" dirty="0" err="1">
                <a:solidFill>
                  <a:schemeClr val="accent1"/>
                </a:solidFill>
              </a:rPr>
              <a:t>principles</a:t>
            </a:r>
            <a:endParaRPr lang="nl-NL" sz="1200" dirty="0">
              <a:solidFill>
                <a:schemeClr val="accent1"/>
              </a:solidFill>
            </a:endParaRPr>
          </a:p>
        </p:txBody>
      </p:sp>
      <p:sp>
        <p:nvSpPr>
          <p:cNvPr id="78" name="Rectangle 77">
            <a:extLst>
              <a:ext uri="{FF2B5EF4-FFF2-40B4-BE49-F238E27FC236}">
                <a16:creationId xmlns:a16="http://schemas.microsoft.com/office/drawing/2014/main" id="{AE00331A-6B6D-3728-8762-204B1B5B97E1}"/>
              </a:ext>
            </a:extLst>
          </p:cNvPr>
          <p:cNvSpPr/>
          <p:nvPr/>
        </p:nvSpPr>
        <p:spPr>
          <a:xfrm>
            <a:off x="9320979" y="4898041"/>
            <a:ext cx="2474826" cy="35237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a:solidFill>
                  <a:schemeClr val="accent1"/>
                </a:solidFill>
              </a:rPr>
              <a:t>Rights</a:t>
            </a:r>
            <a:r>
              <a:rPr lang="nl-NL" sz="1200" dirty="0">
                <a:solidFill>
                  <a:schemeClr val="accent1"/>
                </a:solidFill>
              </a:rPr>
              <a:t> </a:t>
            </a:r>
            <a:r>
              <a:rPr lang="nl-NL" sz="1200">
                <a:solidFill>
                  <a:schemeClr val="accent1"/>
                </a:solidFill>
              </a:rPr>
              <a:t>of the</a:t>
            </a:r>
            <a:r>
              <a:rPr lang="nl-NL" sz="1200" dirty="0">
                <a:solidFill>
                  <a:schemeClr val="accent1"/>
                </a:solidFill>
              </a:rPr>
              <a:t> </a:t>
            </a:r>
            <a:r>
              <a:rPr lang="nl-NL" sz="1200">
                <a:solidFill>
                  <a:schemeClr val="accent1"/>
                </a:solidFill>
              </a:rPr>
              <a:t>Data subject</a:t>
            </a:r>
            <a:endParaRPr lang="nl-NL" sz="1200" dirty="0">
              <a:solidFill>
                <a:schemeClr val="accent1"/>
              </a:solidFill>
            </a:endParaRPr>
          </a:p>
        </p:txBody>
      </p:sp>
      <p:sp>
        <p:nvSpPr>
          <p:cNvPr id="79" name="Rectangle 78">
            <a:extLst>
              <a:ext uri="{FF2B5EF4-FFF2-40B4-BE49-F238E27FC236}">
                <a16:creationId xmlns:a16="http://schemas.microsoft.com/office/drawing/2014/main" id="{470AACA0-5AC3-E2DF-3C47-770649EEF83A}"/>
              </a:ext>
            </a:extLst>
          </p:cNvPr>
          <p:cNvSpPr/>
          <p:nvPr/>
        </p:nvSpPr>
        <p:spPr>
          <a:xfrm>
            <a:off x="9320979" y="5652508"/>
            <a:ext cx="2474826" cy="35237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accent1"/>
                </a:solidFill>
              </a:rPr>
              <a:t>Controller &amp; Processor </a:t>
            </a:r>
            <a:r>
              <a:rPr lang="nl-NL" sz="1200" dirty="0" err="1">
                <a:solidFill>
                  <a:schemeClr val="accent1"/>
                </a:solidFill>
              </a:rPr>
              <a:t>obligations</a:t>
            </a:r>
            <a:r>
              <a:rPr lang="nl-NL" sz="1200" dirty="0">
                <a:solidFill>
                  <a:schemeClr val="accent1"/>
                </a:solidFill>
              </a:rPr>
              <a:t> &amp; Transfers</a:t>
            </a:r>
          </a:p>
        </p:txBody>
      </p:sp>
      <p:sp>
        <p:nvSpPr>
          <p:cNvPr id="80" name="Rectangle 79">
            <a:extLst>
              <a:ext uri="{FF2B5EF4-FFF2-40B4-BE49-F238E27FC236}">
                <a16:creationId xmlns:a16="http://schemas.microsoft.com/office/drawing/2014/main" id="{5345655D-E627-D520-2EAD-429328F7EECC}"/>
              </a:ext>
            </a:extLst>
          </p:cNvPr>
          <p:cNvSpPr/>
          <p:nvPr/>
        </p:nvSpPr>
        <p:spPr>
          <a:xfrm>
            <a:off x="9320979" y="4599982"/>
            <a:ext cx="1198476" cy="229906"/>
          </a:xfrm>
          <a:prstGeom prst="rect">
            <a:avLst/>
          </a:prstGeom>
          <a:solidFill>
            <a:schemeClr val="bg1"/>
          </a:solidFill>
          <a:ln w="19050">
            <a:solidFill>
              <a:srgbClr val="BBDC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BBDCFB"/>
                </a:solidFill>
              </a:rPr>
              <a:t>Req’s</a:t>
            </a:r>
            <a:endParaRPr lang="nl-NL" dirty="0">
              <a:solidFill>
                <a:srgbClr val="BBDCFB"/>
              </a:solidFill>
            </a:endParaRPr>
          </a:p>
        </p:txBody>
      </p:sp>
      <p:sp>
        <p:nvSpPr>
          <p:cNvPr id="81" name="Rectangle 80">
            <a:extLst>
              <a:ext uri="{FF2B5EF4-FFF2-40B4-BE49-F238E27FC236}">
                <a16:creationId xmlns:a16="http://schemas.microsoft.com/office/drawing/2014/main" id="{7605DDED-8B07-942A-72A9-6B30E0DED348}"/>
              </a:ext>
            </a:extLst>
          </p:cNvPr>
          <p:cNvSpPr/>
          <p:nvPr/>
        </p:nvSpPr>
        <p:spPr>
          <a:xfrm>
            <a:off x="10597329" y="4605001"/>
            <a:ext cx="1198476" cy="229906"/>
          </a:xfrm>
          <a:prstGeom prst="rect">
            <a:avLst/>
          </a:prstGeom>
          <a:solidFill>
            <a:schemeClr val="bg1"/>
          </a:solidFill>
          <a:ln w="19050">
            <a:solidFill>
              <a:srgbClr val="BBDC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BBDCFB"/>
                </a:solidFill>
              </a:rPr>
              <a:t>Capabilities</a:t>
            </a:r>
            <a:endParaRPr lang="nl-NL" dirty="0">
              <a:solidFill>
                <a:srgbClr val="BBDCFB"/>
              </a:solidFill>
            </a:endParaRPr>
          </a:p>
        </p:txBody>
      </p:sp>
      <p:sp>
        <p:nvSpPr>
          <p:cNvPr id="82" name="Rectangle 81">
            <a:extLst>
              <a:ext uri="{FF2B5EF4-FFF2-40B4-BE49-F238E27FC236}">
                <a16:creationId xmlns:a16="http://schemas.microsoft.com/office/drawing/2014/main" id="{9AFFD128-215B-CB9D-8092-4AE0C730CC71}"/>
              </a:ext>
            </a:extLst>
          </p:cNvPr>
          <p:cNvSpPr/>
          <p:nvPr/>
        </p:nvSpPr>
        <p:spPr>
          <a:xfrm>
            <a:off x="9320979" y="5292374"/>
            <a:ext cx="1198476" cy="229906"/>
          </a:xfrm>
          <a:prstGeom prst="rect">
            <a:avLst/>
          </a:prstGeom>
          <a:solidFill>
            <a:schemeClr val="bg1"/>
          </a:solidFill>
          <a:ln w="19050">
            <a:solidFill>
              <a:srgbClr val="BBDC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BBDCFB"/>
                </a:solidFill>
              </a:rPr>
              <a:t>Req’s</a:t>
            </a:r>
            <a:endParaRPr lang="nl-NL" dirty="0">
              <a:solidFill>
                <a:srgbClr val="BBDCFB"/>
              </a:solidFill>
            </a:endParaRPr>
          </a:p>
        </p:txBody>
      </p:sp>
      <p:sp>
        <p:nvSpPr>
          <p:cNvPr id="83" name="Rectangle 82">
            <a:extLst>
              <a:ext uri="{FF2B5EF4-FFF2-40B4-BE49-F238E27FC236}">
                <a16:creationId xmlns:a16="http://schemas.microsoft.com/office/drawing/2014/main" id="{3DB13E8A-EC9A-BF26-8F4D-112883ABC8FC}"/>
              </a:ext>
            </a:extLst>
          </p:cNvPr>
          <p:cNvSpPr/>
          <p:nvPr/>
        </p:nvSpPr>
        <p:spPr>
          <a:xfrm>
            <a:off x="10597329" y="5297393"/>
            <a:ext cx="1198476" cy="229906"/>
          </a:xfrm>
          <a:prstGeom prst="rect">
            <a:avLst/>
          </a:prstGeom>
          <a:solidFill>
            <a:schemeClr val="bg1"/>
          </a:solidFill>
          <a:ln w="19050">
            <a:solidFill>
              <a:srgbClr val="BBDC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a:solidFill>
                  <a:srgbClr val="BBDCFB"/>
                </a:solidFill>
              </a:rPr>
              <a:t>Capabilities</a:t>
            </a:r>
            <a:endParaRPr lang="nl-NL" sz="1400" dirty="0">
              <a:solidFill>
                <a:srgbClr val="BBDCFB"/>
              </a:solidFill>
            </a:endParaRPr>
          </a:p>
        </p:txBody>
      </p:sp>
      <p:sp>
        <p:nvSpPr>
          <p:cNvPr id="84" name="Rectangle 83">
            <a:extLst>
              <a:ext uri="{FF2B5EF4-FFF2-40B4-BE49-F238E27FC236}">
                <a16:creationId xmlns:a16="http://schemas.microsoft.com/office/drawing/2014/main" id="{C81C0B3D-CF68-DF4B-94E8-C342D96053B5}"/>
              </a:ext>
            </a:extLst>
          </p:cNvPr>
          <p:cNvSpPr/>
          <p:nvPr/>
        </p:nvSpPr>
        <p:spPr>
          <a:xfrm>
            <a:off x="9320979" y="6045166"/>
            <a:ext cx="1198476" cy="229906"/>
          </a:xfrm>
          <a:prstGeom prst="rect">
            <a:avLst/>
          </a:prstGeom>
          <a:solidFill>
            <a:schemeClr val="bg1"/>
          </a:solidFill>
          <a:ln w="19050">
            <a:solidFill>
              <a:srgbClr val="BBDC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BBDCFB"/>
                </a:solidFill>
              </a:rPr>
              <a:t>Req’s</a:t>
            </a:r>
            <a:endParaRPr lang="nl-NL" dirty="0">
              <a:solidFill>
                <a:srgbClr val="BBDCFB"/>
              </a:solidFill>
            </a:endParaRPr>
          </a:p>
        </p:txBody>
      </p:sp>
      <p:sp>
        <p:nvSpPr>
          <p:cNvPr id="85" name="Rectangle 84">
            <a:extLst>
              <a:ext uri="{FF2B5EF4-FFF2-40B4-BE49-F238E27FC236}">
                <a16:creationId xmlns:a16="http://schemas.microsoft.com/office/drawing/2014/main" id="{544823D9-493F-B69C-54CB-D3DC3A7FD503}"/>
              </a:ext>
            </a:extLst>
          </p:cNvPr>
          <p:cNvSpPr/>
          <p:nvPr/>
        </p:nvSpPr>
        <p:spPr>
          <a:xfrm>
            <a:off x="10597329" y="6050185"/>
            <a:ext cx="1198476" cy="229906"/>
          </a:xfrm>
          <a:prstGeom prst="rect">
            <a:avLst/>
          </a:prstGeom>
          <a:solidFill>
            <a:schemeClr val="bg1"/>
          </a:solidFill>
          <a:ln w="19050">
            <a:solidFill>
              <a:srgbClr val="BBDC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BBDCFB"/>
                </a:solidFill>
              </a:rPr>
              <a:t>Capabilities</a:t>
            </a:r>
            <a:endParaRPr lang="nl-NL" dirty="0">
              <a:solidFill>
                <a:srgbClr val="BBDCFB"/>
              </a:solidFill>
            </a:endParaRPr>
          </a:p>
        </p:txBody>
      </p:sp>
      <p:sp>
        <p:nvSpPr>
          <p:cNvPr id="86" name="Rectangle 85">
            <a:extLst>
              <a:ext uri="{FF2B5EF4-FFF2-40B4-BE49-F238E27FC236}">
                <a16:creationId xmlns:a16="http://schemas.microsoft.com/office/drawing/2014/main" id="{4C098691-D992-63AC-8FF8-E809318F485D}"/>
              </a:ext>
            </a:extLst>
          </p:cNvPr>
          <p:cNvSpPr/>
          <p:nvPr/>
        </p:nvSpPr>
        <p:spPr>
          <a:xfrm>
            <a:off x="753647" y="4093238"/>
            <a:ext cx="2604613" cy="2236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87" name="Rectangle 86">
            <a:extLst>
              <a:ext uri="{FF2B5EF4-FFF2-40B4-BE49-F238E27FC236}">
                <a16:creationId xmlns:a16="http://schemas.microsoft.com/office/drawing/2014/main" id="{1DD22237-666E-0558-AE8E-B511E9BA2B0A}"/>
              </a:ext>
            </a:extLst>
          </p:cNvPr>
          <p:cNvSpPr/>
          <p:nvPr/>
        </p:nvSpPr>
        <p:spPr>
          <a:xfrm>
            <a:off x="3555559" y="4091680"/>
            <a:ext cx="2595109" cy="2245657"/>
          </a:xfrm>
          <a:prstGeom prst="rect">
            <a:avLst/>
          </a:prstGeom>
          <a:noFill/>
          <a:ln>
            <a:solidFill>
              <a:srgbClr val="3295F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88" name="Rectangle 87">
            <a:extLst>
              <a:ext uri="{FF2B5EF4-FFF2-40B4-BE49-F238E27FC236}">
                <a16:creationId xmlns:a16="http://schemas.microsoft.com/office/drawing/2014/main" id="{7D0EB331-1060-7316-C15E-6C38794E880E}"/>
              </a:ext>
            </a:extLst>
          </p:cNvPr>
          <p:cNvSpPr/>
          <p:nvPr/>
        </p:nvSpPr>
        <p:spPr>
          <a:xfrm>
            <a:off x="6366696" y="4091680"/>
            <a:ext cx="2604007" cy="2252616"/>
          </a:xfrm>
          <a:prstGeom prst="rect">
            <a:avLst/>
          </a:prstGeom>
          <a:noFill/>
          <a:ln>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89" name="Rectangle 88">
            <a:extLst>
              <a:ext uri="{FF2B5EF4-FFF2-40B4-BE49-F238E27FC236}">
                <a16:creationId xmlns:a16="http://schemas.microsoft.com/office/drawing/2014/main" id="{C4C1EF34-CBF3-6E22-74D0-4EA442B18CF9}"/>
              </a:ext>
            </a:extLst>
          </p:cNvPr>
          <p:cNvSpPr/>
          <p:nvPr/>
        </p:nvSpPr>
        <p:spPr>
          <a:xfrm>
            <a:off x="9180490" y="4093238"/>
            <a:ext cx="2716137" cy="2244099"/>
          </a:xfrm>
          <a:prstGeom prst="rect">
            <a:avLst/>
          </a:prstGeom>
          <a:noFill/>
          <a:ln>
            <a:solidFill>
              <a:srgbClr val="BBDC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90" name="Rectangle 89">
            <a:extLst>
              <a:ext uri="{FF2B5EF4-FFF2-40B4-BE49-F238E27FC236}">
                <a16:creationId xmlns:a16="http://schemas.microsoft.com/office/drawing/2014/main" id="{63B08695-682D-AC5C-5D84-D08E511F9B03}"/>
              </a:ext>
            </a:extLst>
          </p:cNvPr>
          <p:cNvSpPr/>
          <p:nvPr/>
        </p:nvSpPr>
        <p:spPr>
          <a:xfrm rot="16200000">
            <a:off x="-1636385" y="4234327"/>
            <a:ext cx="3790959" cy="39886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b="1" dirty="0">
                <a:solidFill>
                  <a:schemeClr val="accent1"/>
                </a:solidFill>
              </a:rPr>
              <a:t>Base </a:t>
            </a:r>
            <a:r>
              <a:rPr lang="nl-NL" sz="1400" b="1" dirty="0" err="1">
                <a:solidFill>
                  <a:schemeClr val="accent1"/>
                </a:solidFill>
              </a:rPr>
              <a:t>Layer</a:t>
            </a:r>
            <a:r>
              <a:rPr lang="nl-NL" sz="1400" b="1" dirty="0">
                <a:solidFill>
                  <a:schemeClr val="accent1"/>
                </a:solidFill>
              </a:rPr>
              <a:t> ***</a:t>
            </a:r>
          </a:p>
        </p:txBody>
      </p:sp>
      <p:grpSp>
        <p:nvGrpSpPr>
          <p:cNvPr id="91" name="Group 90">
            <a:extLst>
              <a:ext uri="{FF2B5EF4-FFF2-40B4-BE49-F238E27FC236}">
                <a16:creationId xmlns:a16="http://schemas.microsoft.com/office/drawing/2014/main" id="{1E8436B1-E958-F981-0639-E29D89EF846C}"/>
              </a:ext>
            </a:extLst>
          </p:cNvPr>
          <p:cNvGrpSpPr/>
          <p:nvPr/>
        </p:nvGrpSpPr>
        <p:grpSpPr>
          <a:xfrm rot="16200000">
            <a:off x="71259" y="5939420"/>
            <a:ext cx="360680" cy="360680"/>
            <a:chOff x="9987019" y="6454990"/>
            <a:chExt cx="360680" cy="360680"/>
          </a:xfrm>
        </p:grpSpPr>
        <p:sp>
          <p:nvSpPr>
            <p:cNvPr id="92" name="Rectangle 91">
              <a:extLst>
                <a:ext uri="{FF2B5EF4-FFF2-40B4-BE49-F238E27FC236}">
                  <a16:creationId xmlns:a16="http://schemas.microsoft.com/office/drawing/2014/main" id="{D326E7DB-1663-A8ED-DDA3-F264A216205F}"/>
                </a:ext>
              </a:extLst>
            </p:cNvPr>
            <p:cNvSpPr/>
            <p:nvPr/>
          </p:nvSpPr>
          <p:spPr>
            <a:xfrm>
              <a:off x="9987019" y="6454990"/>
              <a:ext cx="360680" cy="3606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3" name="Graphic 92">
              <a:extLst>
                <a:ext uri="{FF2B5EF4-FFF2-40B4-BE49-F238E27FC236}">
                  <a16:creationId xmlns:a16="http://schemas.microsoft.com/office/drawing/2014/main" id="{512E6843-7165-284D-6E21-34384525D0CA}"/>
                </a:ext>
              </a:extLst>
            </p:cNvPr>
            <p:cNvPicPr>
              <a:picLocks noChangeAspect="1"/>
            </p:cNvPicPr>
            <p:nvPr/>
          </p:nvPicPr>
          <p:blipFill>
            <a:blip r:embed="rId3">
              <a:biLevel thresh="25000"/>
              <a:extLst>
                <a:ext uri="{96DAC541-7B7A-43D3-8B79-37D633B846F1}">
                  <asvg:svgBlip xmlns:asvg="http://schemas.microsoft.com/office/drawing/2016/SVG/main" r:embed="rId4"/>
                </a:ext>
              </a:extLst>
            </a:blip>
            <a:stretch>
              <a:fillRect/>
            </a:stretch>
          </p:blipFill>
          <p:spPr>
            <a:xfrm>
              <a:off x="10022196" y="6482995"/>
              <a:ext cx="290326" cy="290324"/>
            </a:xfrm>
            <a:prstGeom prst="rect">
              <a:avLst/>
            </a:prstGeom>
          </p:spPr>
        </p:pic>
      </p:grpSp>
    </p:spTree>
    <p:extLst>
      <p:ext uri="{BB962C8B-B14F-4D97-AF65-F5344CB8AC3E}">
        <p14:creationId xmlns:p14="http://schemas.microsoft.com/office/powerpoint/2010/main" val="1989365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0DE41-8F7D-E4DC-69F3-7CFFDE91A0EF}"/>
            </a:ext>
          </a:extLst>
        </p:cNvPr>
        <p:cNvGrpSpPr/>
        <p:nvPr/>
      </p:nvGrpSpPr>
      <p:grpSpPr>
        <a:xfrm>
          <a:off x="0" y="0"/>
          <a:ext cx="0" cy="0"/>
          <a:chOff x="0" y="0"/>
          <a:chExt cx="0" cy="0"/>
        </a:xfrm>
      </p:grpSpPr>
      <p:sp>
        <p:nvSpPr>
          <p:cNvPr id="154" name="Rectangle 153">
            <a:extLst>
              <a:ext uri="{FF2B5EF4-FFF2-40B4-BE49-F238E27FC236}">
                <a16:creationId xmlns:a16="http://schemas.microsoft.com/office/drawing/2014/main" id="{B78A8735-2C41-ED8B-BA1A-FCCE0992B32E}"/>
              </a:ext>
            </a:extLst>
          </p:cNvPr>
          <p:cNvSpPr/>
          <p:nvPr/>
        </p:nvSpPr>
        <p:spPr>
          <a:xfrm>
            <a:off x="6142940" y="737433"/>
            <a:ext cx="3886200" cy="5266128"/>
          </a:xfrm>
          <a:prstGeom prst="rect">
            <a:avLst/>
          </a:prstGeom>
          <a:solidFill>
            <a:srgbClr val="DAEE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53" name="Rectangle 152">
            <a:extLst>
              <a:ext uri="{FF2B5EF4-FFF2-40B4-BE49-F238E27FC236}">
                <a16:creationId xmlns:a16="http://schemas.microsoft.com/office/drawing/2014/main" id="{14E44D88-3056-AF82-B6D5-25B793A0666B}"/>
              </a:ext>
            </a:extLst>
          </p:cNvPr>
          <p:cNvSpPr/>
          <p:nvPr/>
        </p:nvSpPr>
        <p:spPr>
          <a:xfrm>
            <a:off x="2026670" y="737432"/>
            <a:ext cx="3886200" cy="5266127"/>
          </a:xfrm>
          <a:prstGeom prst="rect">
            <a:avLst/>
          </a:prstGeom>
          <a:solidFill>
            <a:srgbClr val="DAEE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4" name="Slide Number Placeholder 3">
            <a:extLst>
              <a:ext uri="{FF2B5EF4-FFF2-40B4-BE49-F238E27FC236}">
                <a16:creationId xmlns:a16="http://schemas.microsoft.com/office/drawing/2014/main" id="{6D3FC362-30EB-E937-E5CB-1E2A479F26CD}"/>
              </a:ext>
            </a:extLst>
          </p:cNvPr>
          <p:cNvSpPr>
            <a:spLocks noGrp="1"/>
          </p:cNvSpPr>
          <p:nvPr>
            <p:ph type="sldNum" sz="quarter" idx="4"/>
          </p:nvPr>
        </p:nvSpPr>
        <p:spPr/>
        <p:txBody>
          <a:bodyPr/>
          <a:lstStyle/>
          <a:p>
            <a:fld id="{BB3B27A6-5504-4172-9607-AC3A8638B53A}" type="slidenum">
              <a:rPr lang="sr-Latn-RS" smtClean="0"/>
              <a:pPr/>
              <a:t>12</a:t>
            </a:fld>
            <a:endParaRPr lang="sr-Latn-RS"/>
          </a:p>
        </p:txBody>
      </p:sp>
      <p:sp>
        <p:nvSpPr>
          <p:cNvPr id="146" name="TextBox 145">
            <a:extLst>
              <a:ext uri="{FF2B5EF4-FFF2-40B4-BE49-F238E27FC236}">
                <a16:creationId xmlns:a16="http://schemas.microsoft.com/office/drawing/2014/main" id="{45AF5E87-F36A-290E-384A-54D2C4BEAB5E}"/>
              </a:ext>
            </a:extLst>
          </p:cNvPr>
          <p:cNvSpPr txBox="1"/>
          <p:nvPr/>
        </p:nvSpPr>
        <p:spPr>
          <a:xfrm>
            <a:off x="2172519" y="784480"/>
            <a:ext cx="3598693" cy="3216265"/>
          </a:xfrm>
          <a:prstGeom prst="rect">
            <a:avLst/>
          </a:prstGeom>
          <a:noFill/>
        </p:spPr>
        <p:txBody>
          <a:bodyPr wrap="square" rtlCol="0">
            <a:spAutoFit/>
          </a:bodyPr>
          <a:lstStyle/>
          <a:p>
            <a:r>
              <a:rPr lang="nl-NL" b="1" dirty="0">
                <a:solidFill>
                  <a:schemeClr val="accent1"/>
                </a:solidFill>
              </a:rPr>
              <a:t>DP </a:t>
            </a:r>
            <a:r>
              <a:rPr lang="nl-NL" b="1" dirty="0" err="1">
                <a:solidFill>
                  <a:schemeClr val="accent1"/>
                </a:solidFill>
              </a:rPr>
              <a:t>Requirements</a:t>
            </a:r>
            <a:r>
              <a:rPr lang="nl-NL" dirty="0">
                <a:solidFill>
                  <a:schemeClr val="accent1"/>
                </a:solidFill>
              </a:rPr>
              <a:t>:</a:t>
            </a:r>
          </a:p>
          <a:p>
            <a:pPr marL="285750" indent="-285750">
              <a:buFontTx/>
              <a:buChar char="-"/>
            </a:pPr>
            <a:endParaRPr lang="nl-NL" sz="1000" dirty="0"/>
          </a:p>
          <a:p>
            <a:pPr marL="285750" indent="-285750">
              <a:buFontTx/>
              <a:buChar char="-"/>
            </a:pPr>
            <a:r>
              <a:rPr lang="nl-NL" sz="1400" dirty="0"/>
              <a:t>Legal </a:t>
            </a:r>
            <a:r>
              <a:rPr lang="nl-NL" sz="1400" dirty="0" err="1"/>
              <a:t>grounds</a:t>
            </a:r>
            <a:r>
              <a:rPr lang="nl-NL" sz="1400" dirty="0"/>
              <a:t> (6)</a:t>
            </a:r>
          </a:p>
          <a:p>
            <a:pPr marL="285750" indent="-285750">
              <a:buFontTx/>
              <a:buChar char="-"/>
            </a:pPr>
            <a:endParaRPr lang="nl-NL" sz="900" dirty="0"/>
          </a:p>
          <a:p>
            <a:pPr marL="285750" indent="-285750">
              <a:buFontTx/>
              <a:buChar char="-"/>
            </a:pPr>
            <a:r>
              <a:rPr lang="nl-NL" sz="1400" dirty="0" err="1"/>
              <a:t>Transparency</a:t>
            </a:r>
            <a:endParaRPr lang="nl-NL" sz="1400" dirty="0"/>
          </a:p>
          <a:p>
            <a:pPr marL="285750" indent="-285750">
              <a:buFontTx/>
              <a:buChar char="-"/>
            </a:pPr>
            <a:endParaRPr lang="nl-NL" sz="900" dirty="0"/>
          </a:p>
          <a:p>
            <a:pPr marL="285750" indent="-285750">
              <a:buFontTx/>
              <a:buChar char="-"/>
            </a:pPr>
            <a:r>
              <a:rPr lang="nl-NL" sz="1400" dirty="0"/>
              <a:t>Data </a:t>
            </a:r>
            <a:r>
              <a:rPr lang="nl-NL" sz="1400" dirty="0" err="1"/>
              <a:t>minimization</a:t>
            </a:r>
            <a:endParaRPr lang="nl-NL" sz="1400" dirty="0"/>
          </a:p>
          <a:p>
            <a:pPr marL="285750" indent="-285750">
              <a:buFontTx/>
              <a:buChar char="-"/>
            </a:pPr>
            <a:endParaRPr lang="nl-NL" sz="900" dirty="0"/>
          </a:p>
          <a:p>
            <a:pPr marL="285750" indent="-285750">
              <a:buFontTx/>
              <a:buChar char="-"/>
            </a:pPr>
            <a:r>
              <a:rPr lang="nl-NL" sz="1400" dirty="0" err="1"/>
              <a:t>Integrity</a:t>
            </a:r>
            <a:r>
              <a:rPr lang="nl-NL" sz="1400" dirty="0"/>
              <a:t> of data</a:t>
            </a:r>
          </a:p>
          <a:p>
            <a:pPr marL="285750" indent="-285750">
              <a:buFontTx/>
              <a:buChar char="-"/>
            </a:pPr>
            <a:endParaRPr lang="nl-NL" sz="900" dirty="0"/>
          </a:p>
          <a:p>
            <a:pPr marL="285750" indent="-285750">
              <a:buFontTx/>
              <a:buChar char="-"/>
            </a:pPr>
            <a:r>
              <a:rPr lang="nl-NL" sz="1400" dirty="0" err="1"/>
              <a:t>Retention</a:t>
            </a:r>
            <a:r>
              <a:rPr lang="nl-NL" sz="1400" dirty="0"/>
              <a:t> </a:t>
            </a:r>
            <a:r>
              <a:rPr lang="nl-NL" sz="1400" dirty="0" err="1"/>
              <a:t>period</a:t>
            </a:r>
            <a:r>
              <a:rPr lang="nl-NL" sz="1400" dirty="0"/>
              <a:t>/</a:t>
            </a:r>
            <a:r>
              <a:rPr lang="nl-NL" sz="1400" dirty="0" err="1"/>
              <a:t>limitation</a:t>
            </a:r>
            <a:endParaRPr lang="nl-NL" sz="1400" dirty="0"/>
          </a:p>
          <a:p>
            <a:pPr marL="285750" indent="-285750">
              <a:buFontTx/>
              <a:buChar char="-"/>
            </a:pPr>
            <a:endParaRPr lang="nl-NL" sz="900" dirty="0"/>
          </a:p>
          <a:p>
            <a:pPr marL="285750" indent="-285750">
              <a:buFontTx/>
              <a:buChar char="-"/>
            </a:pPr>
            <a:r>
              <a:rPr lang="nl-NL" sz="1400" dirty="0"/>
              <a:t>Accountability</a:t>
            </a:r>
          </a:p>
          <a:p>
            <a:pPr marL="285750" indent="-285750">
              <a:buFontTx/>
              <a:buChar char="-"/>
            </a:pPr>
            <a:endParaRPr lang="nl-NL" sz="900" dirty="0"/>
          </a:p>
          <a:p>
            <a:pPr marL="285750" indent="-285750">
              <a:buFontTx/>
              <a:buChar char="-"/>
            </a:pPr>
            <a:r>
              <a:rPr lang="nl-NL" sz="1400" dirty="0" err="1"/>
              <a:t>Purpose</a:t>
            </a:r>
            <a:r>
              <a:rPr lang="nl-NL" sz="1400" dirty="0"/>
              <a:t> </a:t>
            </a:r>
            <a:r>
              <a:rPr lang="nl-NL" sz="1400" dirty="0" err="1"/>
              <a:t>limitation</a:t>
            </a:r>
            <a:endParaRPr lang="nl-NL" sz="1400" dirty="0"/>
          </a:p>
          <a:p>
            <a:pPr marL="285750" indent="-285750">
              <a:buFontTx/>
              <a:buChar char="-"/>
            </a:pPr>
            <a:endParaRPr lang="nl-NL" sz="900" dirty="0"/>
          </a:p>
          <a:p>
            <a:pPr marL="285750" indent="-285750">
              <a:buFontTx/>
              <a:buChar char="-"/>
            </a:pPr>
            <a:r>
              <a:rPr lang="nl-NL" sz="1400" dirty="0" err="1"/>
              <a:t>Determine</a:t>
            </a:r>
            <a:r>
              <a:rPr lang="nl-NL" sz="1400" dirty="0"/>
              <a:t> </a:t>
            </a:r>
            <a:r>
              <a:rPr lang="nl-NL" sz="1400" dirty="0" err="1"/>
              <a:t>the</a:t>
            </a:r>
            <a:r>
              <a:rPr lang="nl-NL" sz="1400" dirty="0"/>
              <a:t> right DP </a:t>
            </a:r>
            <a:r>
              <a:rPr lang="nl-NL" sz="1400" dirty="0" err="1"/>
              <a:t>Classification</a:t>
            </a:r>
            <a:endParaRPr lang="nl-NL" sz="1400" dirty="0"/>
          </a:p>
        </p:txBody>
      </p:sp>
      <p:sp>
        <p:nvSpPr>
          <p:cNvPr id="147" name="TextBox 146">
            <a:extLst>
              <a:ext uri="{FF2B5EF4-FFF2-40B4-BE49-F238E27FC236}">
                <a16:creationId xmlns:a16="http://schemas.microsoft.com/office/drawing/2014/main" id="{9165F555-D380-371F-57D0-F9EA6B81A80A}"/>
              </a:ext>
            </a:extLst>
          </p:cNvPr>
          <p:cNvSpPr txBox="1"/>
          <p:nvPr/>
        </p:nvSpPr>
        <p:spPr>
          <a:xfrm>
            <a:off x="6300119" y="784480"/>
            <a:ext cx="3845859" cy="5478423"/>
          </a:xfrm>
          <a:prstGeom prst="rect">
            <a:avLst/>
          </a:prstGeom>
          <a:noFill/>
        </p:spPr>
        <p:txBody>
          <a:bodyPr wrap="square" rtlCol="0">
            <a:spAutoFit/>
          </a:bodyPr>
          <a:lstStyle/>
          <a:p>
            <a:r>
              <a:rPr lang="nl-NL" b="1" dirty="0">
                <a:solidFill>
                  <a:schemeClr val="accent1"/>
                </a:solidFill>
              </a:rPr>
              <a:t>DP </a:t>
            </a:r>
            <a:r>
              <a:rPr lang="nl-NL" b="1" dirty="0" err="1">
                <a:solidFill>
                  <a:schemeClr val="accent1"/>
                </a:solidFill>
              </a:rPr>
              <a:t>Capabilities</a:t>
            </a:r>
            <a:r>
              <a:rPr lang="nl-NL" b="1" dirty="0">
                <a:solidFill>
                  <a:schemeClr val="accent1"/>
                </a:solidFill>
              </a:rPr>
              <a:t>:</a:t>
            </a:r>
          </a:p>
          <a:p>
            <a:endParaRPr lang="nl-NL" sz="1000" b="1" dirty="0">
              <a:solidFill>
                <a:schemeClr val="accent1"/>
              </a:solidFill>
            </a:endParaRPr>
          </a:p>
          <a:p>
            <a:pPr marL="285750" indent="-285750">
              <a:buFontTx/>
              <a:buChar char="-"/>
            </a:pPr>
            <a:r>
              <a:rPr lang="nl-NL" sz="1400" dirty="0" err="1"/>
              <a:t>Role</a:t>
            </a:r>
            <a:r>
              <a:rPr lang="nl-NL" sz="1400" dirty="0"/>
              <a:t> </a:t>
            </a:r>
            <a:r>
              <a:rPr lang="nl-NL" sz="1400" dirty="0" err="1"/>
              <a:t>determination</a:t>
            </a:r>
            <a:r>
              <a:rPr lang="nl-NL" sz="1400" dirty="0"/>
              <a:t> (Controller/Processor/Sub-Processors/Joint-Controller/…)</a:t>
            </a:r>
          </a:p>
          <a:p>
            <a:pPr marL="285750" indent="-285750">
              <a:buFontTx/>
              <a:buChar char="-"/>
            </a:pPr>
            <a:endParaRPr lang="nl-NL" sz="900" dirty="0"/>
          </a:p>
          <a:p>
            <a:pPr marL="285750" indent="-285750">
              <a:buFontTx/>
              <a:buChar char="-"/>
            </a:pPr>
            <a:r>
              <a:rPr lang="nl-NL" sz="1400" dirty="0"/>
              <a:t>Record of processing </a:t>
            </a:r>
            <a:r>
              <a:rPr lang="nl-NL" sz="1400" dirty="0" err="1"/>
              <a:t>activities</a:t>
            </a:r>
            <a:endParaRPr lang="nl-NL" sz="1400" dirty="0"/>
          </a:p>
          <a:p>
            <a:pPr marL="285750" indent="-285750">
              <a:buFontTx/>
              <a:buChar char="-"/>
            </a:pPr>
            <a:endParaRPr lang="nl-NL" sz="900" dirty="0"/>
          </a:p>
          <a:p>
            <a:pPr marL="285750" indent="-285750">
              <a:buFontTx/>
              <a:buChar char="-"/>
            </a:pPr>
            <a:r>
              <a:rPr lang="nl-NL" sz="1400" dirty="0" err="1"/>
              <a:t>Executing</a:t>
            </a:r>
            <a:r>
              <a:rPr lang="nl-NL" sz="1400" dirty="0"/>
              <a:t> </a:t>
            </a:r>
            <a:r>
              <a:rPr lang="nl-NL" sz="1400" dirty="0" err="1"/>
              <a:t>Rights</a:t>
            </a:r>
            <a:r>
              <a:rPr lang="nl-NL" sz="1400" dirty="0"/>
              <a:t> of </a:t>
            </a:r>
            <a:r>
              <a:rPr lang="nl-NL" sz="1400" dirty="0" err="1"/>
              <a:t>the</a:t>
            </a:r>
            <a:r>
              <a:rPr lang="nl-NL" sz="1400" dirty="0"/>
              <a:t> data subject</a:t>
            </a:r>
          </a:p>
          <a:p>
            <a:pPr marL="285750" indent="-285750">
              <a:buFontTx/>
              <a:buChar char="-"/>
            </a:pPr>
            <a:endParaRPr lang="nl-NL" sz="900" dirty="0"/>
          </a:p>
          <a:p>
            <a:pPr marL="285750" indent="-285750">
              <a:buFontTx/>
              <a:buChar char="-"/>
            </a:pPr>
            <a:r>
              <a:rPr lang="nl-NL" sz="1400" dirty="0"/>
              <a:t>DP policy/statements</a:t>
            </a:r>
          </a:p>
          <a:p>
            <a:pPr marL="285750" indent="-285750">
              <a:buFontTx/>
              <a:buChar char="-"/>
            </a:pPr>
            <a:endParaRPr lang="nl-NL" sz="900" dirty="0"/>
          </a:p>
          <a:p>
            <a:pPr marL="285750" indent="-285750">
              <a:buFontTx/>
              <a:buChar char="-"/>
            </a:pPr>
            <a:r>
              <a:rPr lang="nl-NL" sz="1400" dirty="0" err="1"/>
              <a:t>Applying</a:t>
            </a:r>
            <a:r>
              <a:rPr lang="nl-NL" sz="1400" dirty="0"/>
              <a:t> </a:t>
            </a:r>
            <a:r>
              <a:rPr lang="nl-NL" sz="1400" dirty="0" err="1"/>
              <a:t>DpbD</a:t>
            </a:r>
            <a:r>
              <a:rPr lang="nl-NL" sz="1400" dirty="0"/>
              <a:t> &amp; </a:t>
            </a:r>
            <a:r>
              <a:rPr lang="nl-NL" sz="1400" dirty="0" err="1"/>
              <a:t>DPbd</a:t>
            </a:r>
            <a:endParaRPr lang="nl-NL" sz="1400" dirty="0"/>
          </a:p>
          <a:p>
            <a:pPr marL="285750" indent="-285750">
              <a:buFontTx/>
              <a:buChar char="-"/>
            </a:pPr>
            <a:endParaRPr lang="nl-NL" sz="900" dirty="0"/>
          </a:p>
          <a:p>
            <a:pPr marL="285750" indent="-285750">
              <a:buFontTx/>
              <a:buChar char="-"/>
            </a:pPr>
            <a:r>
              <a:rPr lang="nl-NL" sz="1400" dirty="0" err="1"/>
              <a:t>Defining</a:t>
            </a:r>
            <a:r>
              <a:rPr lang="nl-NL" sz="1400" dirty="0"/>
              <a:t> &amp; </a:t>
            </a:r>
            <a:r>
              <a:rPr lang="nl-NL" sz="1400" dirty="0" err="1"/>
              <a:t>applying</a:t>
            </a:r>
            <a:r>
              <a:rPr lang="nl-NL" sz="1400" dirty="0"/>
              <a:t> </a:t>
            </a:r>
            <a:r>
              <a:rPr lang="nl-NL" sz="1400" dirty="0" err="1"/>
              <a:t>Tom’s</a:t>
            </a:r>
            <a:endParaRPr lang="nl-NL" sz="1400" dirty="0"/>
          </a:p>
          <a:p>
            <a:pPr marL="285750" indent="-285750">
              <a:buFontTx/>
              <a:buChar char="-"/>
            </a:pPr>
            <a:endParaRPr lang="nl-NL" sz="900" dirty="0"/>
          </a:p>
          <a:p>
            <a:pPr marL="285750" indent="-285750">
              <a:buFontTx/>
              <a:buChar char="-"/>
            </a:pPr>
            <a:r>
              <a:rPr lang="nl-NL" sz="1400" dirty="0"/>
              <a:t>Managing Data </a:t>
            </a:r>
            <a:r>
              <a:rPr lang="nl-NL" sz="1400" dirty="0" err="1"/>
              <a:t>breaches</a:t>
            </a:r>
            <a:endParaRPr lang="nl-NL" sz="1400" dirty="0"/>
          </a:p>
          <a:p>
            <a:pPr marL="285750" indent="-285750">
              <a:buFontTx/>
              <a:buChar char="-"/>
            </a:pPr>
            <a:endParaRPr lang="nl-NL" sz="900" dirty="0"/>
          </a:p>
          <a:p>
            <a:pPr marL="285750" indent="-285750">
              <a:buFontTx/>
              <a:buChar char="-"/>
            </a:pPr>
            <a:r>
              <a:rPr lang="nl-NL" sz="1400" dirty="0" err="1"/>
              <a:t>Executing</a:t>
            </a:r>
            <a:r>
              <a:rPr lang="nl-NL" sz="1400" dirty="0"/>
              <a:t> (Pre-)</a:t>
            </a:r>
            <a:r>
              <a:rPr lang="nl-NL" sz="1400" dirty="0" err="1"/>
              <a:t>DPIA’s</a:t>
            </a:r>
            <a:endParaRPr lang="nl-NL" sz="1400" dirty="0"/>
          </a:p>
          <a:p>
            <a:pPr marL="285750" indent="-285750">
              <a:buFontTx/>
              <a:buChar char="-"/>
            </a:pPr>
            <a:endParaRPr lang="nl-NL" sz="900" dirty="0"/>
          </a:p>
          <a:p>
            <a:pPr marL="285750" indent="-285750">
              <a:buFontTx/>
              <a:buChar char="-"/>
            </a:pPr>
            <a:r>
              <a:rPr lang="nl-NL" sz="1400" dirty="0" err="1"/>
              <a:t>Assigning</a:t>
            </a:r>
            <a:r>
              <a:rPr lang="nl-NL" sz="1400" dirty="0"/>
              <a:t> a DPO &amp; </a:t>
            </a:r>
            <a:r>
              <a:rPr lang="nl-NL" sz="1400" dirty="0" err="1"/>
              <a:t>executing</a:t>
            </a:r>
            <a:r>
              <a:rPr lang="nl-NL" sz="1400" dirty="0"/>
              <a:t> DPO </a:t>
            </a:r>
            <a:r>
              <a:rPr lang="nl-NL" sz="1400" dirty="0" err="1"/>
              <a:t>tasks</a:t>
            </a:r>
            <a:endParaRPr lang="nl-NL" sz="1400" dirty="0"/>
          </a:p>
          <a:p>
            <a:pPr marL="285750" indent="-285750">
              <a:buFontTx/>
              <a:buChar char="-"/>
            </a:pPr>
            <a:endParaRPr lang="nl-NL" sz="900" dirty="0"/>
          </a:p>
          <a:p>
            <a:pPr marL="285750" indent="-285750">
              <a:buFontTx/>
              <a:buChar char="-"/>
            </a:pPr>
            <a:r>
              <a:rPr lang="nl-NL" sz="1400" dirty="0"/>
              <a:t>Managing Data Transfers</a:t>
            </a:r>
          </a:p>
          <a:p>
            <a:pPr marL="285750" indent="-285750">
              <a:buFontTx/>
              <a:buChar char="-"/>
            </a:pPr>
            <a:endParaRPr lang="nl-NL" sz="900" dirty="0"/>
          </a:p>
          <a:p>
            <a:pPr marL="285750" indent="-285750">
              <a:buFontTx/>
              <a:buChar char="-"/>
            </a:pPr>
            <a:r>
              <a:rPr lang="nl-NL" sz="1400" dirty="0"/>
              <a:t>Managing </a:t>
            </a:r>
            <a:r>
              <a:rPr lang="nl-NL" sz="1400" dirty="0" err="1"/>
              <a:t>DPA’s</a:t>
            </a:r>
            <a:endParaRPr lang="nl-NL" sz="1200" dirty="0"/>
          </a:p>
          <a:p>
            <a:pPr marL="285750" indent="-285750">
              <a:buFontTx/>
              <a:buChar char="-"/>
            </a:pPr>
            <a:endParaRPr lang="nl-NL" sz="900" dirty="0"/>
          </a:p>
          <a:p>
            <a:pPr marL="285750" indent="-285750">
              <a:buFontTx/>
              <a:buChar char="-"/>
            </a:pPr>
            <a:r>
              <a:rPr lang="nl-NL" sz="1400" i="1" dirty="0"/>
              <a:t>(DP </a:t>
            </a:r>
            <a:r>
              <a:rPr lang="nl-NL" sz="1400" i="1" dirty="0" err="1"/>
              <a:t>Authorities</a:t>
            </a:r>
            <a:r>
              <a:rPr lang="nl-NL" sz="1400" i="1" dirty="0"/>
              <a:t> </a:t>
            </a:r>
            <a:r>
              <a:rPr lang="nl-NL" sz="1400" i="1" dirty="0" err="1"/>
              <a:t>oversight</a:t>
            </a:r>
            <a:r>
              <a:rPr lang="nl-NL" sz="1400" i="1" dirty="0"/>
              <a:t>) </a:t>
            </a:r>
          </a:p>
          <a:p>
            <a:pPr marL="285750" indent="-285750">
              <a:buFontTx/>
              <a:buChar char="-"/>
            </a:pPr>
            <a:endParaRPr lang="nl-NL" dirty="0"/>
          </a:p>
        </p:txBody>
      </p:sp>
      <p:sp>
        <p:nvSpPr>
          <p:cNvPr id="152" name="TextBox 151">
            <a:extLst>
              <a:ext uri="{FF2B5EF4-FFF2-40B4-BE49-F238E27FC236}">
                <a16:creationId xmlns:a16="http://schemas.microsoft.com/office/drawing/2014/main" id="{76D4C686-A58F-26A6-D35B-1E2C9C08E06D}"/>
              </a:ext>
            </a:extLst>
          </p:cNvPr>
          <p:cNvSpPr txBox="1"/>
          <p:nvPr/>
        </p:nvSpPr>
        <p:spPr>
          <a:xfrm>
            <a:off x="2843590" y="254833"/>
            <a:ext cx="6676248" cy="400110"/>
          </a:xfrm>
          <a:prstGeom prst="rect">
            <a:avLst/>
          </a:prstGeom>
          <a:noFill/>
        </p:spPr>
        <p:txBody>
          <a:bodyPr wrap="square" rtlCol="0">
            <a:spAutoFit/>
          </a:bodyPr>
          <a:lstStyle/>
          <a:p>
            <a:pPr algn="ctr"/>
            <a:r>
              <a:rPr lang="nl-NL" sz="2000" b="1" dirty="0">
                <a:solidFill>
                  <a:schemeClr val="accent1"/>
                </a:solidFill>
              </a:rPr>
              <a:t>Data </a:t>
            </a:r>
            <a:r>
              <a:rPr lang="nl-NL" sz="2000" b="1" dirty="0" err="1">
                <a:solidFill>
                  <a:schemeClr val="accent1"/>
                </a:solidFill>
              </a:rPr>
              <a:t>protection</a:t>
            </a:r>
            <a:r>
              <a:rPr lang="nl-NL" sz="2000" b="1" dirty="0">
                <a:solidFill>
                  <a:schemeClr val="accent1"/>
                </a:solidFill>
              </a:rPr>
              <a:t> </a:t>
            </a:r>
            <a:r>
              <a:rPr lang="nl-NL" sz="2000" b="1" dirty="0" err="1">
                <a:solidFill>
                  <a:schemeClr val="accent6"/>
                </a:solidFill>
              </a:rPr>
              <a:t>requirements</a:t>
            </a:r>
            <a:r>
              <a:rPr lang="nl-NL" sz="2000" b="1" dirty="0">
                <a:solidFill>
                  <a:schemeClr val="accent6"/>
                </a:solidFill>
              </a:rPr>
              <a:t> &amp; </a:t>
            </a:r>
            <a:r>
              <a:rPr lang="nl-NL" sz="2000" b="1" dirty="0" err="1">
                <a:solidFill>
                  <a:schemeClr val="accent6"/>
                </a:solidFill>
              </a:rPr>
              <a:t>capabilities</a:t>
            </a:r>
            <a:r>
              <a:rPr lang="nl-NL" sz="2000" b="1" dirty="0">
                <a:solidFill>
                  <a:schemeClr val="accent6"/>
                </a:solidFill>
              </a:rPr>
              <a:t>:</a:t>
            </a:r>
          </a:p>
        </p:txBody>
      </p:sp>
    </p:spTree>
    <p:extLst>
      <p:ext uri="{BB962C8B-B14F-4D97-AF65-F5344CB8AC3E}">
        <p14:creationId xmlns:p14="http://schemas.microsoft.com/office/powerpoint/2010/main" val="3633448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2053C-0E9C-B02B-8467-E2CC1720F8EF}"/>
            </a:ext>
          </a:extLst>
        </p:cNvPr>
        <p:cNvGrpSpPr/>
        <p:nvPr/>
      </p:nvGrpSpPr>
      <p:grpSpPr>
        <a:xfrm>
          <a:off x="0" y="0"/>
          <a:ext cx="0" cy="0"/>
          <a:chOff x="0" y="0"/>
          <a:chExt cx="0" cy="0"/>
        </a:xfrm>
      </p:grpSpPr>
      <p:sp>
        <p:nvSpPr>
          <p:cNvPr id="153" name="Rectangle 152">
            <a:extLst>
              <a:ext uri="{FF2B5EF4-FFF2-40B4-BE49-F238E27FC236}">
                <a16:creationId xmlns:a16="http://schemas.microsoft.com/office/drawing/2014/main" id="{494F04FE-8703-BC73-5D95-49BCCA9C7E95}"/>
              </a:ext>
            </a:extLst>
          </p:cNvPr>
          <p:cNvSpPr/>
          <p:nvPr/>
        </p:nvSpPr>
        <p:spPr>
          <a:xfrm>
            <a:off x="4372630" y="872343"/>
            <a:ext cx="3886200" cy="5266127"/>
          </a:xfrm>
          <a:prstGeom prst="rect">
            <a:avLst/>
          </a:prstGeom>
          <a:solidFill>
            <a:srgbClr val="DAEE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4" name="Slide Number Placeholder 3">
            <a:extLst>
              <a:ext uri="{FF2B5EF4-FFF2-40B4-BE49-F238E27FC236}">
                <a16:creationId xmlns:a16="http://schemas.microsoft.com/office/drawing/2014/main" id="{FADE6D7C-3860-81DD-D472-F220B52C8936}"/>
              </a:ext>
            </a:extLst>
          </p:cNvPr>
          <p:cNvSpPr>
            <a:spLocks noGrp="1"/>
          </p:cNvSpPr>
          <p:nvPr>
            <p:ph type="sldNum" sz="quarter" idx="4"/>
          </p:nvPr>
        </p:nvSpPr>
        <p:spPr/>
        <p:txBody>
          <a:bodyPr/>
          <a:lstStyle/>
          <a:p>
            <a:fld id="{BB3B27A6-5504-4172-9607-AC3A8638B53A}" type="slidenum">
              <a:rPr lang="sr-Latn-RS" smtClean="0"/>
              <a:pPr/>
              <a:t>13</a:t>
            </a:fld>
            <a:endParaRPr lang="sr-Latn-RS"/>
          </a:p>
        </p:txBody>
      </p:sp>
      <p:sp>
        <p:nvSpPr>
          <p:cNvPr id="146" name="TextBox 145">
            <a:extLst>
              <a:ext uri="{FF2B5EF4-FFF2-40B4-BE49-F238E27FC236}">
                <a16:creationId xmlns:a16="http://schemas.microsoft.com/office/drawing/2014/main" id="{21FBCFE4-C70A-7FCC-6885-13F44CC01F35}"/>
              </a:ext>
            </a:extLst>
          </p:cNvPr>
          <p:cNvSpPr txBox="1"/>
          <p:nvPr/>
        </p:nvSpPr>
        <p:spPr>
          <a:xfrm>
            <a:off x="4518479" y="919391"/>
            <a:ext cx="3598693" cy="3216265"/>
          </a:xfrm>
          <a:prstGeom prst="rect">
            <a:avLst/>
          </a:prstGeom>
          <a:noFill/>
        </p:spPr>
        <p:txBody>
          <a:bodyPr wrap="square" rtlCol="0">
            <a:spAutoFit/>
          </a:bodyPr>
          <a:lstStyle/>
          <a:p>
            <a:r>
              <a:rPr lang="nl-NL" b="1" dirty="0">
                <a:solidFill>
                  <a:schemeClr val="accent1"/>
                </a:solidFill>
              </a:rPr>
              <a:t>DP </a:t>
            </a:r>
            <a:r>
              <a:rPr lang="nl-NL" b="1" dirty="0" err="1">
                <a:solidFill>
                  <a:schemeClr val="accent1"/>
                </a:solidFill>
              </a:rPr>
              <a:t>Requirements</a:t>
            </a:r>
            <a:r>
              <a:rPr lang="nl-NL" dirty="0">
                <a:solidFill>
                  <a:schemeClr val="accent1"/>
                </a:solidFill>
              </a:rPr>
              <a:t>:</a:t>
            </a:r>
          </a:p>
          <a:p>
            <a:pPr marL="285750" indent="-285750">
              <a:buFontTx/>
              <a:buChar char="-"/>
            </a:pPr>
            <a:endParaRPr lang="nl-NL" sz="1000" dirty="0"/>
          </a:p>
          <a:p>
            <a:pPr marL="285750" indent="-285750">
              <a:buFontTx/>
              <a:buChar char="-"/>
            </a:pPr>
            <a:r>
              <a:rPr lang="nl-NL" sz="1400" dirty="0"/>
              <a:t>Legal </a:t>
            </a:r>
            <a:r>
              <a:rPr lang="nl-NL" sz="1400" dirty="0" err="1"/>
              <a:t>grounds</a:t>
            </a:r>
            <a:r>
              <a:rPr lang="nl-NL" sz="1400" dirty="0"/>
              <a:t> (6)</a:t>
            </a:r>
          </a:p>
          <a:p>
            <a:pPr marL="285750" indent="-285750">
              <a:buFontTx/>
              <a:buChar char="-"/>
            </a:pPr>
            <a:endParaRPr lang="nl-NL" sz="900" dirty="0"/>
          </a:p>
          <a:p>
            <a:pPr marL="285750" indent="-285750">
              <a:buFontTx/>
              <a:buChar char="-"/>
            </a:pPr>
            <a:r>
              <a:rPr lang="nl-NL" sz="1400" dirty="0" err="1"/>
              <a:t>Transparency</a:t>
            </a:r>
            <a:endParaRPr lang="nl-NL" sz="1400" dirty="0"/>
          </a:p>
          <a:p>
            <a:pPr marL="285750" indent="-285750">
              <a:buFontTx/>
              <a:buChar char="-"/>
            </a:pPr>
            <a:endParaRPr lang="nl-NL" sz="900" dirty="0"/>
          </a:p>
          <a:p>
            <a:pPr marL="285750" indent="-285750">
              <a:buFontTx/>
              <a:buChar char="-"/>
            </a:pPr>
            <a:r>
              <a:rPr lang="nl-NL" sz="1400" dirty="0"/>
              <a:t>Data </a:t>
            </a:r>
            <a:r>
              <a:rPr lang="nl-NL" sz="1400" dirty="0" err="1"/>
              <a:t>minimization</a:t>
            </a:r>
            <a:endParaRPr lang="nl-NL" sz="1400" dirty="0"/>
          </a:p>
          <a:p>
            <a:pPr marL="285750" indent="-285750">
              <a:buFontTx/>
              <a:buChar char="-"/>
            </a:pPr>
            <a:endParaRPr lang="nl-NL" sz="900" dirty="0"/>
          </a:p>
          <a:p>
            <a:pPr marL="285750" indent="-285750">
              <a:buFontTx/>
              <a:buChar char="-"/>
            </a:pPr>
            <a:r>
              <a:rPr lang="nl-NL" sz="1400" dirty="0" err="1"/>
              <a:t>Integrity</a:t>
            </a:r>
            <a:r>
              <a:rPr lang="nl-NL" sz="1400" dirty="0"/>
              <a:t> of data</a:t>
            </a:r>
          </a:p>
          <a:p>
            <a:pPr marL="285750" indent="-285750">
              <a:buFontTx/>
              <a:buChar char="-"/>
            </a:pPr>
            <a:endParaRPr lang="nl-NL" sz="900" dirty="0"/>
          </a:p>
          <a:p>
            <a:pPr marL="285750" indent="-285750">
              <a:buFontTx/>
              <a:buChar char="-"/>
            </a:pPr>
            <a:r>
              <a:rPr lang="nl-NL" sz="1400" dirty="0" err="1"/>
              <a:t>Retention</a:t>
            </a:r>
            <a:r>
              <a:rPr lang="nl-NL" sz="1400" dirty="0"/>
              <a:t> </a:t>
            </a:r>
            <a:r>
              <a:rPr lang="nl-NL" sz="1400" dirty="0" err="1"/>
              <a:t>period</a:t>
            </a:r>
            <a:r>
              <a:rPr lang="nl-NL" sz="1400" dirty="0"/>
              <a:t>/</a:t>
            </a:r>
            <a:r>
              <a:rPr lang="nl-NL" sz="1400" dirty="0" err="1"/>
              <a:t>limitation</a:t>
            </a:r>
            <a:endParaRPr lang="nl-NL" sz="1400" dirty="0"/>
          </a:p>
          <a:p>
            <a:pPr marL="285750" indent="-285750">
              <a:buFontTx/>
              <a:buChar char="-"/>
            </a:pPr>
            <a:endParaRPr lang="nl-NL" sz="900" dirty="0"/>
          </a:p>
          <a:p>
            <a:pPr marL="285750" indent="-285750">
              <a:buFontTx/>
              <a:buChar char="-"/>
            </a:pPr>
            <a:r>
              <a:rPr lang="nl-NL" sz="1400" dirty="0"/>
              <a:t>Accountability</a:t>
            </a:r>
          </a:p>
          <a:p>
            <a:pPr marL="285750" indent="-285750">
              <a:buFontTx/>
              <a:buChar char="-"/>
            </a:pPr>
            <a:endParaRPr lang="nl-NL" sz="900" dirty="0"/>
          </a:p>
          <a:p>
            <a:pPr marL="285750" indent="-285750">
              <a:buFontTx/>
              <a:buChar char="-"/>
            </a:pPr>
            <a:r>
              <a:rPr lang="nl-NL" sz="1400" dirty="0" err="1"/>
              <a:t>Purpose</a:t>
            </a:r>
            <a:r>
              <a:rPr lang="nl-NL" sz="1400" dirty="0"/>
              <a:t> </a:t>
            </a:r>
            <a:r>
              <a:rPr lang="nl-NL" sz="1400" dirty="0" err="1"/>
              <a:t>limitation</a:t>
            </a:r>
            <a:endParaRPr lang="nl-NL" sz="1400" dirty="0"/>
          </a:p>
          <a:p>
            <a:pPr marL="285750" indent="-285750">
              <a:buFontTx/>
              <a:buChar char="-"/>
            </a:pPr>
            <a:endParaRPr lang="nl-NL" sz="900" dirty="0"/>
          </a:p>
          <a:p>
            <a:pPr marL="285750" indent="-285750">
              <a:buFontTx/>
              <a:buChar char="-"/>
            </a:pPr>
            <a:r>
              <a:rPr lang="nl-NL" sz="1400" dirty="0" err="1"/>
              <a:t>Determine</a:t>
            </a:r>
            <a:r>
              <a:rPr lang="nl-NL" sz="1400" dirty="0"/>
              <a:t> </a:t>
            </a:r>
            <a:r>
              <a:rPr lang="nl-NL" sz="1400" dirty="0" err="1"/>
              <a:t>the</a:t>
            </a:r>
            <a:r>
              <a:rPr lang="nl-NL" sz="1400" dirty="0"/>
              <a:t> right DP </a:t>
            </a:r>
            <a:r>
              <a:rPr lang="nl-NL" sz="1400" dirty="0" err="1"/>
              <a:t>Classification</a:t>
            </a:r>
            <a:endParaRPr lang="nl-NL" sz="1400" dirty="0"/>
          </a:p>
        </p:txBody>
      </p:sp>
      <p:sp>
        <p:nvSpPr>
          <p:cNvPr id="152" name="TextBox 151">
            <a:extLst>
              <a:ext uri="{FF2B5EF4-FFF2-40B4-BE49-F238E27FC236}">
                <a16:creationId xmlns:a16="http://schemas.microsoft.com/office/drawing/2014/main" id="{F16F2B06-47E6-5A8A-AEE3-C48B9910C3BB}"/>
              </a:ext>
            </a:extLst>
          </p:cNvPr>
          <p:cNvSpPr txBox="1"/>
          <p:nvPr/>
        </p:nvSpPr>
        <p:spPr>
          <a:xfrm>
            <a:off x="2783628" y="295702"/>
            <a:ext cx="7177335" cy="400110"/>
          </a:xfrm>
          <a:prstGeom prst="rect">
            <a:avLst/>
          </a:prstGeom>
          <a:noFill/>
        </p:spPr>
        <p:txBody>
          <a:bodyPr wrap="square" rtlCol="0">
            <a:spAutoFit/>
          </a:bodyPr>
          <a:lstStyle/>
          <a:p>
            <a:pPr algn="ctr"/>
            <a:r>
              <a:rPr lang="nl-NL" sz="2000" b="1" dirty="0">
                <a:solidFill>
                  <a:schemeClr val="accent1"/>
                </a:solidFill>
              </a:rPr>
              <a:t>Data </a:t>
            </a:r>
            <a:r>
              <a:rPr lang="nl-NL" sz="2000" b="1" dirty="0" err="1">
                <a:solidFill>
                  <a:schemeClr val="accent1"/>
                </a:solidFill>
              </a:rPr>
              <a:t>protection</a:t>
            </a:r>
            <a:r>
              <a:rPr lang="nl-NL" sz="2000" b="1" dirty="0">
                <a:solidFill>
                  <a:schemeClr val="accent1"/>
                </a:solidFill>
              </a:rPr>
              <a:t> </a:t>
            </a:r>
            <a:r>
              <a:rPr lang="nl-NL" sz="2000" b="1" dirty="0" err="1">
                <a:solidFill>
                  <a:schemeClr val="accent6"/>
                </a:solidFill>
              </a:rPr>
              <a:t>requirements</a:t>
            </a:r>
            <a:r>
              <a:rPr lang="nl-NL" sz="2000" b="1" dirty="0">
                <a:solidFill>
                  <a:schemeClr val="accent6"/>
                </a:solidFill>
              </a:rPr>
              <a:t> in </a:t>
            </a:r>
            <a:r>
              <a:rPr lang="nl-NL" sz="2000" b="1" dirty="0" err="1">
                <a:solidFill>
                  <a:schemeClr val="accent6"/>
                </a:solidFill>
              </a:rPr>
              <a:t>relation</a:t>
            </a:r>
            <a:r>
              <a:rPr lang="nl-NL" sz="2000" b="1" dirty="0">
                <a:solidFill>
                  <a:schemeClr val="accent6"/>
                </a:solidFill>
              </a:rPr>
              <a:t> </a:t>
            </a:r>
            <a:r>
              <a:rPr lang="nl-NL" sz="2000" b="1" dirty="0" err="1">
                <a:solidFill>
                  <a:schemeClr val="accent6"/>
                </a:solidFill>
              </a:rPr>
              <a:t>to</a:t>
            </a:r>
            <a:r>
              <a:rPr lang="nl-NL" sz="2000" b="1" dirty="0">
                <a:solidFill>
                  <a:schemeClr val="accent6"/>
                </a:solidFill>
              </a:rPr>
              <a:t> </a:t>
            </a:r>
            <a:r>
              <a:rPr lang="nl-NL" sz="2000" b="1" dirty="0" err="1">
                <a:solidFill>
                  <a:schemeClr val="accent6"/>
                </a:solidFill>
              </a:rPr>
              <a:t>the</a:t>
            </a:r>
            <a:r>
              <a:rPr lang="nl-NL" sz="2000" b="1" dirty="0">
                <a:solidFill>
                  <a:schemeClr val="accent6"/>
                </a:solidFill>
              </a:rPr>
              <a:t> AI act:</a:t>
            </a:r>
          </a:p>
        </p:txBody>
      </p:sp>
    </p:spTree>
    <p:extLst>
      <p:ext uri="{BB962C8B-B14F-4D97-AF65-F5344CB8AC3E}">
        <p14:creationId xmlns:p14="http://schemas.microsoft.com/office/powerpoint/2010/main" val="2601298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486DB-7BC7-52A0-4D4F-FFACC3B986D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542338-6A15-84E8-B057-D520534A96D7}"/>
              </a:ext>
            </a:extLst>
          </p:cNvPr>
          <p:cNvSpPr>
            <a:spLocks noGrp="1"/>
          </p:cNvSpPr>
          <p:nvPr>
            <p:ph type="sldNum" sz="quarter" idx="4"/>
          </p:nvPr>
        </p:nvSpPr>
        <p:spPr/>
        <p:txBody>
          <a:bodyPr/>
          <a:lstStyle/>
          <a:p>
            <a:fld id="{BB3B27A6-5504-4172-9607-AC3A8638B53A}" type="slidenum">
              <a:rPr lang="sr-Latn-RS" smtClean="0"/>
              <a:pPr/>
              <a:t>14</a:t>
            </a:fld>
            <a:endParaRPr lang="sr-Latn-RS"/>
          </a:p>
        </p:txBody>
      </p:sp>
      <p:sp>
        <p:nvSpPr>
          <p:cNvPr id="12" name="TextBox 11">
            <a:extLst>
              <a:ext uri="{FF2B5EF4-FFF2-40B4-BE49-F238E27FC236}">
                <a16:creationId xmlns:a16="http://schemas.microsoft.com/office/drawing/2014/main" id="{1435FDC6-DE9D-83EC-0EF1-08F21F1A611A}"/>
              </a:ext>
            </a:extLst>
          </p:cNvPr>
          <p:cNvSpPr txBox="1"/>
          <p:nvPr/>
        </p:nvSpPr>
        <p:spPr>
          <a:xfrm>
            <a:off x="7758260" y="6548085"/>
            <a:ext cx="3186260" cy="261610"/>
          </a:xfrm>
          <a:prstGeom prst="rect">
            <a:avLst/>
          </a:prstGeom>
          <a:noFill/>
        </p:spPr>
        <p:txBody>
          <a:bodyPr wrap="square" rtlCol="0">
            <a:spAutoFit/>
          </a:bodyPr>
          <a:lstStyle/>
          <a:p>
            <a:pPr algn="r"/>
            <a:r>
              <a:rPr lang="nl-NL" sz="1050" b="1" i="1" dirty="0">
                <a:solidFill>
                  <a:schemeClr val="accent2"/>
                </a:solidFill>
              </a:rPr>
              <a:t>*</a:t>
            </a:r>
            <a:r>
              <a:rPr lang="nl-NL" sz="1050" b="1" i="1" dirty="0" err="1">
                <a:solidFill>
                  <a:schemeClr val="accent2"/>
                </a:solidFill>
              </a:rPr>
              <a:t>Targetted</a:t>
            </a:r>
            <a:r>
              <a:rPr lang="nl-NL" sz="1050" b="1" i="1" dirty="0">
                <a:solidFill>
                  <a:schemeClr val="accent2"/>
                </a:solidFill>
              </a:rPr>
              <a:t> </a:t>
            </a:r>
            <a:r>
              <a:rPr lang="nl-NL" sz="1050" b="1" i="1" dirty="0" err="1">
                <a:solidFill>
                  <a:schemeClr val="accent2"/>
                </a:solidFill>
              </a:rPr>
              <a:t>maturity</a:t>
            </a:r>
            <a:r>
              <a:rPr lang="nl-NL" sz="1050" b="1" i="1" dirty="0">
                <a:solidFill>
                  <a:schemeClr val="accent2"/>
                </a:solidFill>
              </a:rPr>
              <a:t> level </a:t>
            </a:r>
            <a:r>
              <a:rPr lang="nl-NL" sz="1050" b="1" i="1" dirty="0" err="1">
                <a:solidFill>
                  <a:schemeClr val="accent2"/>
                </a:solidFill>
              </a:rPr>
              <a:t>for</a:t>
            </a:r>
            <a:r>
              <a:rPr lang="nl-NL" sz="1050" b="1" i="1" dirty="0">
                <a:solidFill>
                  <a:schemeClr val="accent2"/>
                </a:solidFill>
              </a:rPr>
              <a:t> base fundament </a:t>
            </a:r>
          </a:p>
        </p:txBody>
      </p:sp>
      <p:sp>
        <p:nvSpPr>
          <p:cNvPr id="38" name="TextBox 37">
            <a:extLst>
              <a:ext uri="{FF2B5EF4-FFF2-40B4-BE49-F238E27FC236}">
                <a16:creationId xmlns:a16="http://schemas.microsoft.com/office/drawing/2014/main" id="{066D70F0-6EC9-92FF-46D8-18C0F5BF8C80}"/>
              </a:ext>
            </a:extLst>
          </p:cNvPr>
          <p:cNvSpPr txBox="1"/>
          <p:nvPr/>
        </p:nvSpPr>
        <p:spPr>
          <a:xfrm>
            <a:off x="2649400" y="6548085"/>
            <a:ext cx="5104822" cy="261610"/>
          </a:xfrm>
          <a:prstGeom prst="rect">
            <a:avLst/>
          </a:prstGeom>
          <a:noFill/>
        </p:spPr>
        <p:txBody>
          <a:bodyPr wrap="square" rtlCol="0">
            <a:spAutoFit/>
          </a:bodyPr>
          <a:lstStyle/>
          <a:p>
            <a:r>
              <a:rPr lang="nl-NL" sz="1100" dirty="0">
                <a:solidFill>
                  <a:schemeClr val="bg1"/>
                </a:solidFill>
              </a:rPr>
              <a:t>**</a:t>
            </a:r>
            <a:r>
              <a:rPr lang="nl-NL" sz="1100" dirty="0" err="1">
                <a:solidFill>
                  <a:schemeClr val="bg1"/>
                </a:solidFill>
              </a:rPr>
              <a:t>Capability</a:t>
            </a:r>
            <a:r>
              <a:rPr lang="nl-NL" sz="1100" dirty="0">
                <a:solidFill>
                  <a:schemeClr val="bg1"/>
                </a:solidFill>
              </a:rPr>
              <a:t>/control/… </a:t>
            </a:r>
            <a:r>
              <a:rPr lang="nl-NL" sz="1100" dirty="0" err="1">
                <a:solidFill>
                  <a:schemeClr val="bg1"/>
                </a:solidFill>
              </a:rPr>
              <a:t>applicable</a:t>
            </a:r>
            <a:r>
              <a:rPr lang="nl-NL" sz="1100" dirty="0">
                <a:solidFill>
                  <a:schemeClr val="bg1"/>
                </a:solidFill>
              </a:rPr>
              <a:t> </a:t>
            </a:r>
            <a:r>
              <a:rPr lang="nl-NL" sz="1100" dirty="0" err="1">
                <a:solidFill>
                  <a:schemeClr val="bg1"/>
                </a:solidFill>
              </a:rPr>
              <a:t>for</a:t>
            </a:r>
            <a:r>
              <a:rPr lang="nl-NL" sz="1100" dirty="0">
                <a:solidFill>
                  <a:schemeClr val="bg1"/>
                </a:solidFill>
              </a:rPr>
              <a:t> </a:t>
            </a:r>
            <a:r>
              <a:rPr lang="nl-NL" sz="1100" dirty="0" err="1">
                <a:solidFill>
                  <a:schemeClr val="bg1"/>
                </a:solidFill>
              </a:rPr>
              <a:t>SME’s</a:t>
            </a:r>
            <a:r>
              <a:rPr lang="nl-NL" sz="1100" dirty="0">
                <a:solidFill>
                  <a:schemeClr val="bg1"/>
                </a:solidFill>
              </a:rPr>
              <a:t>, large </a:t>
            </a:r>
            <a:r>
              <a:rPr lang="nl-NL" sz="1100" dirty="0" err="1">
                <a:solidFill>
                  <a:schemeClr val="bg1"/>
                </a:solidFill>
              </a:rPr>
              <a:t>organisations</a:t>
            </a:r>
            <a:r>
              <a:rPr lang="nl-NL" sz="1100" dirty="0">
                <a:solidFill>
                  <a:schemeClr val="bg1"/>
                </a:solidFill>
              </a:rPr>
              <a:t> or </a:t>
            </a:r>
            <a:r>
              <a:rPr lang="nl-NL" sz="1100" dirty="0" err="1">
                <a:solidFill>
                  <a:schemeClr val="bg1"/>
                </a:solidFill>
              </a:rPr>
              <a:t>both</a:t>
            </a:r>
            <a:r>
              <a:rPr lang="nl-NL" sz="1100" dirty="0">
                <a:solidFill>
                  <a:schemeClr val="bg1"/>
                </a:solidFill>
              </a:rPr>
              <a:t> </a:t>
            </a:r>
          </a:p>
        </p:txBody>
      </p:sp>
      <p:sp>
        <p:nvSpPr>
          <p:cNvPr id="145" name="TextBox 144">
            <a:extLst>
              <a:ext uri="{FF2B5EF4-FFF2-40B4-BE49-F238E27FC236}">
                <a16:creationId xmlns:a16="http://schemas.microsoft.com/office/drawing/2014/main" id="{F5C2C185-EC0B-7F4C-602F-EA7739264ED8}"/>
              </a:ext>
            </a:extLst>
          </p:cNvPr>
          <p:cNvSpPr txBox="1"/>
          <p:nvPr/>
        </p:nvSpPr>
        <p:spPr>
          <a:xfrm>
            <a:off x="3195339" y="25019"/>
            <a:ext cx="6676248" cy="400110"/>
          </a:xfrm>
          <a:prstGeom prst="rect">
            <a:avLst/>
          </a:prstGeom>
          <a:noFill/>
        </p:spPr>
        <p:txBody>
          <a:bodyPr wrap="square" rtlCol="0">
            <a:spAutoFit/>
          </a:bodyPr>
          <a:lstStyle/>
          <a:p>
            <a:pPr algn="ctr"/>
            <a:r>
              <a:rPr lang="nl-NL" sz="2000" b="1" dirty="0">
                <a:solidFill>
                  <a:schemeClr val="accent1"/>
                </a:solidFill>
              </a:rPr>
              <a:t>Data </a:t>
            </a:r>
            <a:r>
              <a:rPr lang="nl-NL" sz="2000" b="1" dirty="0" err="1">
                <a:solidFill>
                  <a:schemeClr val="accent1"/>
                </a:solidFill>
              </a:rPr>
              <a:t>protection</a:t>
            </a:r>
            <a:r>
              <a:rPr lang="nl-NL" sz="2000" b="1" dirty="0">
                <a:solidFill>
                  <a:schemeClr val="accent1"/>
                </a:solidFill>
              </a:rPr>
              <a:t> </a:t>
            </a:r>
            <a:r>
              <a:rPr lang="nl-NL" sz="2000" b="1" dirty="0" err="1">
                <a:solidFill>
                  <a:schemeClr val="accent6"/>
                </a:solidFill>
              </a:rPr>
              <a:t>requirements</a:t>
            </a:r>
            <a:r>
              <a:rPr lang="nl-NL" sz="2000" b="1" dirty="0">
                <a:solidFill>
                  <a:schemeClr val="accent1"/>
                </a:solidFill>
              </a:rPr>
              <a:t> </a:t>
            </a:r>
            <a:r>
              <a:rPr lang="nl-NL" sz="2000" b="1" dirty="0" err="1">
                <a:solidFill>
                  <a:schemeClr val="accent1"/>
                </a:solidFill>
              </a:rPr>
              <a:t>for</a:t>
            </a:r>
            <a:r>
              <a:rPr lang="nl-NL" sz="2000" b="1" dirty="0">
                <a:solidFill>
                  <a:schemeClr val="accent1"/>
                </a:solidFill>
              </a:rPr>
              <a:t> </a:t>
            </a:r>
            <a:r>
              <a:rPr lang="nl-NL" sz="2000" b="1" dirty="0" err="1">
                <a:solidFill>
                  <a:schemeClr val="accent1"/>
                </a:solidFill>
              </a:rPr>
              <a:t>the</a:t>
            </a:r>
            <a:r>
              <a:rPr lang="nl-NL" sz="2000" b="1" dirty="0">
                <a:solidFill>
                  <a:schemeClr val="accent1"/>
                </a:solidFill>
              </a:rPr>
              <a:t> AI act </a:t>
            </a:r>
            <a:r>
              <a:rPr lang="nl-NL" sz="2000" b="1" dirty="0">
                <a:solidFill>
                  <a:schemeClr val="accent6"/>
                </a:solidFill>
              </a:rPr>
              <a:t>01</a:t>
            </a:r>
            <a:r>
              <a:rPr lang="nl-NL" sz="2000" b="1" dirty="0">
                <a:solidFill>
                  <a:schemeClr val="accent1"/>
                </a:solidFill>
              </a:rPr>
              <a:t>:</a:t>
            </a:r>
          </a:p>
        </p:txBody>
      </p:sp>
      <p:sp>
        <p:nvSpPr>
          <p:cNvPr id="5" name="TextBox 4">
            <a:extLst>
              <a:ext uri="{FF2B5EF4-FFF2-40B4-BE49-F238E27FC236}">
                <a16:creationId xmlns:a16="http://schemas.microsoft.com/office/drawing/2014/main" id="{18C65A97-8D84-17F3-9E23-D28928E60129}"/>
              </a:ext>
            </a:extLst>
          </p:cNvPr>
          <p:cNvSpPr txBox="1"/>
          <p:nvPr/>
        </p:nvSpPr>
        <p:spPr>
          <a:xfrm>
            <a:off x="3965142" y="984561"/>
            <a:ext cx="2861187" cy="461665"/>
          </a:xfrm>
          <a:prstGeom prst="rect">
            <a:avLst/>
          </a:prstGeom>
          <a:noFill/>
        </p:spPr>
        <p:txBody>
          <a:bodyPr wrap="square" rtlCol="0">
            <a:spAutoFit/>
          </a:bodyPr>
          <a:lstStyle/>
          <a:p>
            <a:r>
              <a:rPr lang="nl-NL" sz="1200" dirty="0"/>
              <a:t>Art 10 (x) Legal </a:t>
            </a:r>
            <a:r>
              <a:rPr lang="nl-NL" sz="1200" dirty="0" err="1"/>
              <a:t>ground</a:t>
            </a:r>
            <a:r>
              <a:rPr lang="nl-NL" sz="1200" dirty="0"/>
              <a:t> </a:t>
            </a:r>
            <a:r>
              <a:rPr lang="nl-NL" sz="1200" dirty="0" err="1"/>
              <a:t>required</a:t>
            </a:r>
            <a:r>
              <a:rPr lang="nl-NL" sz="1200" dirty="0"/>
              <a:t> </a:t>
            </a:r>
            <a:r>
              <a:rPr lang="nl-NL" sz="1200" dirty="0" err="1"/>
              <a:t>for</a:t>
            </a:r>
            <a:r>
              <a:rPr lang="nl-NL" sz="1200" dirty="0"/>
              <a:t> </a:t>
            </a:r>
            <a:r>
              <a:rPr lang="nl-NL" sz="1200" dirty="0" err="1"/>
              <a:t>using</a:t>
            </a:r>
            <a:r>
              <a:rPr lang="nl-NL" sz="1200" dirty="0"/>
              <a:t> data </a:t>
            </a:r>
            <a:r>
              <a:rPr lang="nl-NL" sz="1200" dirty="0" err="1"/>
              <a:t>to</a:t>
            </a:r>
            <a:r>
              <a:rPr lang="nl-NL" sz="1200" dirty="0"/>
              <a:t> test &amp; </a:t>
            </a:r>
            <a:r>
              <a:rPr lang="nl-NL" sz="1200" dirty="0" err="1"/>
              <a:t>avoid</a:t>
            </a:r>
            <a:r>
              <a:rPr lang="nl-NL" sz="1200" dirty="0"/>
              <a:t> bias</a:t>
            </a:r>
          </a:p>
        </p:txBody>
      </p:sp>
      <p:sp>
        <p:nvSpPr>
          <p:cNvPr id="6" name="TextBox 5">
            <a:extLst>
              <a:ext uri="{FF2B5EF4-FFF2-40B4-BE49-F238E27FC236}">
                <a16:creationId xmlns:a16="http://schemas.microsoft.com/office/drawing/2014/main" id="{1A2FD5DA-912F-B56B-C9A2-0ECEC88FE37C}"/>
              </a:ext>
            </a:extLst>
          </p:cNvPr>
          <p:cNvSpPr txBox="1"/>
          <p:nvPr/>
        </p:nvSpPr>
        <p:spPr>
          <a:xfrm>
            <a:off x="4120571" y="3184682"/>
            <a:ext cx="2997570" cy="461665"/>
          </a:xfrm>
          <a:prstGeom prst="rect">
            <a:avLst/>
          </a:prstGeom>
          <a:noFill/>
        </p:spPr>
        <p:txBody>
          <a:bodyPr wrap="square">
            <a:spAutoFit/>
          </a:bodyPr>
          <a:lstStyle/>
          <a:p>
            <a:r>
              <a:rPr lang="nl-NL" sz="1200" dirty="0"/>
              <a:t>Art 59-1 (g) (h) – </a:t>
            </a:r>
            <a:r>
              <a:rPr lang="nl-NL" sz="1200" dirty="0" err="1"/>
              <a:t>Sandbox</a:t>
            </a:r>
            <a:r>
              <a:rPr lang="nl-NL" sz="1200" dirty="0"/>
              <a:t> data &amp; logs </a:t>
            </a:r>
            <a:r>
              <a:rPr lang="nl-NL" sz="1200" dirty="0" err="1"/>
              <a:t>deleted</a:t>
            </a:r>
            <a:r>
              <a:rPr lang="nl-NL" sz="1200" dirty="0"/>
              <a:t> </a:t>
            </a:r>
            <a:r>
              <a:rPr lang="nl-NL" sz="1200" dirty="0" err="1"/>
              <a:t>upon</a:t>
            </a:r>
            <a:r>
              <a:rPr lang="nl-NL" sz="1200" dirty="0"/>
              <a:t> </a:t>
            </a:r>
            <a:r>
              <a:rPr lang="nl-NL" sz="1200" dirty="0" err="1"/>
              <a:t>termination</a:t>
            </a:r>
            <a:r>
              <a:rPr lang="nl-NL" sz="1200" dirty="0"/>
              <a:t> of </a:t>
            </a:r>
            <a:r>
              <a:rPr lang="nl-NL" sz="1200" dirty="0" err="1"/>
              <a:t>sandbox</a:t>
            </a:r>
            <a:endParaRPr lang="nl-NL" sz="1200" dirty="0"/>
          </a:p>
        </p:txBody>
      </p:sp>
      <p:sp>
        <p:nvSpPr>
          <p:cNvPr id="15" name="Rectangle 14">
            <a:extLst>
              <a:ext uri="{FF2B5EF4-FFF2-40B4-BE49-F238E27FC236}">
                <a16:creationId xmlns:a16="http://schemas.microsoft.com/office/drawing/2014/main" id="{2789FFB9-8AC0-0B83-78A6-FE80CB4FE18F}"/>
              </a:ext>
            </a:extLst>
          </p:cNvPr>
          <p:cNvSpPr/>
          <p:nvPr/>
        </p:nvSpPr>
        <p:spPr>
          <a:xfrm>
            <a:off x="0" y="6280879"/>
            <a:ext cx="12192000" cy="5771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graphicFrame>
        <p:nvGraphicFramePr>
          <p:cNvPr id="8" name="Table 7">
            <a:extLst>
              <a:ext uri="{FF2B5EF4-FFF2-40B4-BE49-F238E27FC236}">
                <a16:creationId xmlns:a16="http://schemas.microsoft.com/office/drawing/2014/main" id="{48E689BB-90DD-6E1D-7AFB-03491F7382FC}"/>
              </a:ext>
            </a:extLst>
          </p:cNvPr>
          <p:cNvGraphicFramePr>
            <a:graphicFrameLocks noGrp="1"/>
          </p:cNvGraphicFramePr>
          <p:nvPr>
            <p:extLst>
              <p:ext uri="{D42A27DB-BD31-4B8C-83A1-F6EECF244321}">
                <p14:modId xmlns:p14="http://schemas.microsoft.com/office/powerpoint/2010/main" val="987593983"/>
              </p:ext>
            </p:extLst>
          </p:nvPr>
        </p:nvGraphicFramePr>
        <p:xfrm>
          <a:off x="385010" y="506907"/>
          <a:ext cx="11580227" cy="6278880"/>
        </p:xfrm>
        <a:graphic>
          <a:graphicData uri="http://schemas.openxmlformats.org/drawingml/2006/table">
            <a:tbl>
              <a:tblPr firstRow="1" bandRow="1">
                <a:tableStyleId>{5C22544A-7EE6-4342-B048-85BDC9FD1C3A}</a:tableStyleId>
              </a:tblPr>
              <a:tblGrid>
                <a:gridCol w="2023516">
                  <a:extLst>
                    <a:ext uri="{9D8B030D-6E8A-4147-A177-3AD203B41FA5}">
                      <a16:colId xmlns:a16="http://schemas.microsoft.com/office/drawing/2014/main" val="1037326161"/>
                    </a:ext>
                  </a:extLst>
                </a:gridCol>
                <a:gridCol w="1163120">
                  <a:extLst>
                    <a:ext uri="{9D8B030D-6E8A-4147-A177-3AD203B41FA5}">
                      <a16:colId xmlns:a16="http://schemas.microsoft.com/office/drawing/2014/main" val="2291716608"/>
                    </a:ext>
                  </a:extLst>
                </a:gridCol>
                <a:gridCol w="4161162">
                  <a:extLst>
                    <a:ext uri="{9D8B030D-6E8A-4147-A177-3AD203B41FA5}">
                      <a16:colId xmlns:a16="http://schemas.microsoft.com/office/drawing/2014/main" val="3516134563"/>
                    </a:ext>
                  </a:extLst>
                </a:gridCol>
                <a:gridCol w="4232429">
                  <a:extLst>
                    <a:ext uri="{9D8B030D-6E8A-4147-A177-3AD203B41FA5}">
                      <a16:colId xmlns:a16="http://schemas.microsoft.com/office/drawing/2014/main" val="3258941711"/>
                    </a:ext>
                  </a:extLst>
                </a:gridCol>
              </a:tblGrid>
              <a:tr h="373223">
                <a:tc>
                  <a:txBody>
                    <a:bodyPr/>
                    <a:lstStyle/>
                    <a:p>
                      <a:r>
                        <a:rPr lang="nl-NL" dirty="0"/>
                        <a:t>DP </a:t>
                      </a:r>
                      <a:r>
                        <a:rPr lang="nl-NL" dirty="0" err="1"/>
                        <a:t>requirement</a:t>
                      </a:r>
                      <a:endParaRPr lang="nl-NL" dirty="0"/>
                    </a:p>
                  </a:txBody>
                  <a:tcPr/>
                </a:tc>
                <a:tc>
                  <a:txBody>
                    <a:bodyPr/>
                    <a:lstStyle/>
                    <a:p>
                      <a:r>
                        <a:rPr lang="nl-NL" dirty="0"/>
                        <a:t>AI Act topic</a:t>
                      </a:r>
                    </a:p>
                  </a:txBody>
                  <a:tcPr/>
                </a:tc>
                <a:tc>
                  <a:txBody>
                    <a:bodyPr/>
                    <a:lstStyle/>
                    <a:p>
                      <a:r>
                        <a:rPr lang="nl-NL" dirty="0"/>
                        <a:t>AI Act </a:t>
                      </a:r>
                      <a:r>
                        <a:rPr lang="nl-NL" dirty="0" err="1"/>
                        <a:t>requirement</a:t>
                      </a:r>
                      <a:r>
                        <a:rPr lang="nl-NL" dirty="0"/>
                        <a:t>/ </a:t>
                      </a:r>
                      <a:r>
                        <a:rPr lang="nl-NL" dirty="0" err="1"/>
                        <a:t>Capability</a:t>
                      </a:r>
                      <a:endParaRPr lang="nl-NL" dirty="0"/>
                    </a:p>
                  </a:txBody>
                  <a:tcPr/>
                </a:tc>
                <a:tc>
                  <a:txBody>
                    <a:bodyPr/>
                    <a:lstStyle/>
                    <a:p>
                      <a:r>
                        <a:rPr lang="nl-NL" dirty="0" err="1"/>
                        <a:t>Comments</a:t>
                      </a:r>
                      <a:endParaRPr lang="nl-NL" dirty="0"/>
                    </a:p>
                  </a:txBody>
                  <a:tcPr/>
                </a:tc>
                <a:extLst>
                  <a:ext uri="{0D108BD9-81ED-4DB2-BD59-A6C34878D82A}">
                    <a16:rowId xmlns:a16="http://schemas.microsoft.com/office/drawing/2014/main" val="680767553"/>
                  </a:ext>
                </a:extLst>
              </a:tr>
              <a:tr h="370840">
                <a:tc>
                  <a:txBody>
                    <a:bodyPr/>
                    <a:lstStyle/>
                    <a:p>
                      <a:pPr algn="l"/>
                      <a:r>
                        <a:rPr lang="nl-NL" sz="1100" b="1" dirty="0"/>
                        <a:t>Basic </a:t>
                      </a:r>
                      <a:r>
                        <a:rPr lang="nl-NL" sz="1100" b="1" dirty="0" err="1"/>
                        <a:t>Principles</a:t>
                      </a:r>
                      <a:endParaRPr lang="nl-NL" sz="1100" b="1" dirty="0"/>
                    </a:p>
                  </a:txBody>
                  <a:tcPr anchor="ctr"/>
                </a:tc>
                <a:tc>
                  <a:txBody>
                    <a:bodyPr/>
                    <a:lstStyle/>
                    <a:p>
                      <a:r>
                        <a:rPr lang="nl-NL" sz="1100" dirty="0" err="1"/>
                        <a:t>Principles</a:t>
                      </a:r>
                      <a:r>
                        <a:rPr lang="nl-NL" sz="1100" dirty="0"/>
                        <a:t> overlap</a:t>
                      </a:r>
                    </a:p>
                  </a:txBody>
                  <a:tcPr/>
                </a:tc>
                <a:tc>
                  <a:txBody>
                    <a:bodyPr/>
                    <a:lstStyle/>
                    <a:p>
                      <a:pPr marL="0" lvl="0" indent="-285739" algn="l" defTabSz="457189" rtl="0" eaLnBrk="1" latinLnBrk="0" hangingPunct="1"/>
                      <a:r>
                        <a:rPr lang="en-GB" sz="1100" kern="1200" dirty="0">
                          <a:solidFill>
                            <a:schemeClr val="dk1"/>
                          </a:solidFill>
                          <a:latin typeface="+mn-lt"/>
                          <a:ea typeface="+mn-ea"/>
                          <a:cs typeface="+mn-cs"/>
                        </a:rPr>
                        <a:t>Overlap example: </a:t>
                      </a:r>
                      <a:r>
                        <a:rPr lang="en-GB" sz="1100" b="1" kern="1200" dirty="0">
                          <a:solidFill>
                            <a:schemeClr val="dk1"/>
                          </a:solidFill>
                          <a:latin typeface="+mn-lt"/>
                          <a:ea typeface="+mn-ea"/>
                          <a:cs typeface="+mn-cs"/>
                        </a:rPr>
                        <a:t>GDPR principles </a:t>
                      </a:r>
                      <a:r>
                        <a:rPr lang="en-GB" sz="1100" kern="1200" dirty="0">
                          <a:solidFill>
                            <a:schemeClr val="dk1"/>
                          </a:solidFill>
                          <a:latin typeface="+mn-lt"/>
                          <a:ea typeface="+mn-ea"/>
                          <a:cs typeface="+mn-cs"/>
                        </a:rPr>
                        <a:t>like lawfulness, transparency, fairness, purpose limitation, integrity, security,… overlap with the AI act</a:t>
                      </a:r>
                    </a:p>
                    <a:p>
                      <a:pPr marL="0" lvl="0" indent="-285739" algn="l" defTabSz="457189" rtl="0" eaLnBrk="1" latinLnBrk="0" hangingPunct="1"/>
                      <a:endParaRPr lang="en-GB" sz="1100" kern="1200" dirty="0">
                        <a:solidFill>
                          <a:schemeClr val="dk1"/>
                        </a:solidFill>
                        <a:latin typeface="+mn-lt"/>
                        <a:ea typeface="+mn-ea"/>
                        <a:cs typeface="+mn-cs"/>
                      </a:endParaRPr>
                    </a:p>
                    <a:p>
                      <a:pPr marL="0" lvl="0" indent="-285739" algn="l" defTabSz="457189" rtl="0" eaLnBrk="1" latinLnBrk="0" hangingPunct="1"/>
                      <a:r>
                        <a:rPr lang="en-GB" sz="1100" kern="1200" dirty="0" err="1">
                          <a:solidFill>
                            <a:schemeClr val="dk1"/>
                          </a:solidFill>
                          <a:latin typeface="+mn-lt"/>
                          <a:ea typeface="+mn-ea"/>
                          <a:cs typeface="+mn-cs"/>
                        </a:rPr>
                        <a:t>Recitel</a:t>
                      </a:r>
                      <a:r>
                        <a:rPr lang="en-GB" sz="1100" kern="1200" dirty="0">
                          <a:solidFill>
                            <a:schemeClr val="dk1"/>
                          </a:solidFill>
                          <a:latin typeface="+mn-lt"/>
                          <a:ea typeface="+mn-ea"/>
                          <a:cs typeface="+mn-cs"/>
                        </a:rPr>
                        <a:t> 27 … the AI HLEG developed seven non-binding ethical principles for AI which are intended to help ensure that AI is trustworthy and ethically sound. </a:t>
                      </a:r>
                    </a:p>
                    <a:p>
                      <a:pPr marL="0" lvl="0" indent="-285739" algn="l" defTabSz="457189" rtl="0" eaLnBrk="1" latinLnBrk="0" hangingPunct="1"/>
                      <a:r>
                        <a:rPr lang="en-GB" sz="1100" kern="1200" dirty="0">
                          <a:solidFill>
                            <a:schemeClr val="dk1"/>
                          </a:solidFill>
                          <a:latin typeface="+mn-lt"/>
                          <a:ea typeface="+mn-ea"/>
                          <a:cs typeface="+mn-cs"/>
                        </a:rPr>
                        <a:t>The seven principles include human agency and oversight; technical robustness and safety; </a:t>
                      </a:r>
                      <a:r>
                        <a:rPr lang="en-GB" sz="1100" b="1" kern="1200" dirty="0">
                          <a:solidFill>
                            <a:schemeClr val="dk1"/>
                          </a:solidFill>
                          <a:latin typeface="+mn-lt"/>
                          <a:ea typeface="+mn-ea"/>
                          <a:cs typeface="+mn-cs"/>
                        </a:rPr>
                        <a:t>privacy </a:t>
                      </a:r>
                      <a:r>
                        <a:rPr lang="en-GB" sz="1100" kern="1200" dirty="0">
                          <a:solidFill>
                            <a:schemeClr val="dk1"/>
                          </a:solidFill>
                          <a:latin typeface="+mn-lt"/>
                          <a:ea typeface="+mn-ea"/>
                          <a:cs typeface="+mn-cs"/>
                        </a:rPr>
                        <a:t>and data governance; transparency; diversity, non-discrimination and fairness; societal and environmental well-being and accountability. </a:t>
                      </a:r>
                      <a:endParaRPr lang="nl-NL" sz="1100" kern="1200" dirty="0">
                        <a:solidFill>
                          <a:schemeClr val="dk1"/>
                        </a:solidFill>
                        <a:latin typeface="+mn-lt"/>
                        <a:ea typeface="+mn-ea"/>
                        <a:cs typeface="+mn-cs"/>
                      </a:endParaRPr>
                    </a:p>
                  </a:txBody>
                  <a:tcPr/>
                </a:tc>
                <a:tc>
                  <a:txBody>
                    <a:bodyPr/>
                    <a:lstStyle/>
                    <a:p>
                      <a:r>
                        <a:rPr lang="nl-NL" sz="1100" dirty="0" err="1"/>
                        <a:t>Whether</a:t>
                      </a:r>
                      <a:r>
                        <a:rPr lang="nl-NL" sz="1100" dirty="0"/>
                        <a:t> </a:t>
                      </a:r>
                      <a:r>
                        <a:rPr lang="nl-NL" sz="1100" dirty="0" err="1"/>
                        <a:t>you’re</a:t>
                      </a:r>
                      <a:r>
                        <a:rPr lang="nl-NL" sz="1100" dirty="0"/>
                        <a:t> processing personal data as part of a “</a:t>
                      </a:r>
                      <a:r>
                        <a:rPr lang="nl-NL" sz="1100" dirty="0" err="1"/>
                        <a:t>regular</a:t>
                      </a:r>
                      <a:r>
                        <a:rPr lang="nl-NL" sz="1100" dirty="0"/>
                        <a:t> processing </a:t>
                      </a:r>
                      <a:r>
                        <a:rPr lang="nl-NL" sz="1100" dirty="0" err="1"/>
                        <a:t>activity</a:t>
                      </a:r>
                      <a:r>
                        <a:rPr lang="nl-NL" sz="1100" dirty="0"/>
                        <a:t>” or AI – </a:t>
                      </a:r>
                      <a:r>
                        <a:rPr lang="nl-NL" sz="1100" dirty="0" err="1"/>
                        <a:t>the</a:t>
                      </a:r>
                      <a:r>
                        <a:rPr lang="nl-NL" sz="1100" dirty="0"/>
                        <a:t> basic GDPR </a:t>
                      </a:r>
                      <a:r>
                        <a:rPr lang="nl-NL" sz="1100" dirty="0" err="1"/>
                        <a:t>principles</a:t>
                      </a:r>
                      <a:r>
                        <a:rPr lang="nl-NL" sz="1100" dirty="0"/>
                        <a:t> </a:t>
                      </a:r>
                      <a:r>
                        <a:rPr lang="nl-NL" sz="1100" dirty="0" err="1"/>
                        <a:t>apply</a:t>
                      </a:r>
                      <a:r>
                        <a:rPr lang="nl-NL" sz="1100" dirty="0"/>
                        <a:t> as well</a:t>
                      </a:r>
                    </a:p>
                  </a:txBody>
                  <a:tcPr/>
                </a:tc>
                <a:extLst>
                  <a:ext uri="{0D108BD9-81ED-4DB2-BD59-A6C34878D82A}">
                    <a16:rowId xmlns:a16="http://schemas.microsoft.com/office/drawing/2014/main" val="2845882388"/>
                  </a:ext>
                </a:extLst>
              </a:tr>
              <a:tr h="37084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100" b="1" dirty="0"/>
                        <a:t>Legal </a:t>
                      </a:r>
                      <a:r>
                        <a:rPr lang="nl-NL" sz="1100" b="1" dirty="0" err="1"/>
                        <a:t>grounds</a:t>
                      </a:r>
                      <a:r>
                        <a:rPr lang="nl-NL" sz="1100" b="1" dirty="0"/>
                        <a:t> (6)</a:t>
                      </a:r>
                    </a:p>
                    <a:p>
                      <a:pPr algn="l"/>
                      <a:endParaRPr lang="nl-NL" sz="1100" dirty="0"/>
                    </a:p>
                  </a:txBody>
                  <a:tcPr anchor="ctr"/>
                </a:tc>
                <a:tc>
                  <a:txBody>
                    <a:bodyPr/>
                    <a:lstStyle/>
                    <a:p>
                      <a:r>
                        <a:rPr lang="nl-NL" sz="1100" dirty="0"/>
                        <a:t>Training data</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100" dirty="0"/>
                        <a:t>Art 10-2(g) &amp; -5 Legal </a:t>
                      </a:r>
                      <a:r>
                        <a:rPr lang="nl-NL" sz="1100" dirty="0" err="1"/>
                        <a:t>ground</a:t>
                      </a:r>
                      <a:r>
                        <a:rPr lang="nl-NL" sz="1100" dirty="0"/>
                        <a:t> </a:t>
                      </a:r>
                      <a:r>
                        <a:rPr lang="nl-NL" sz="1100" dirty="0" err="1"/>
                        <a:t>required</a:t>
                      </a:r>
                      <a:r>
                        <a:rPr lang="nl-NL" sz="1100" dirty="0"/>
                        <a:t> </a:t>
                      </a:r>
                      <a:r>
                        <a:rPr lang="nl-NL" sz="1100" dirty="0" err="1"/>
                        <a:t>for</a:t>
                      </a:r>
                      <a:r>
                        <a:rPr lang="nl-NL" sz="1100" dirty="0"/>
                        <a:t> </a:t>
                      </a:r>
                      <a:r>
                        <a:rPr lang="nl-NL" sz="1100" dirty="0" err="1"/>
                        <a:t>using</a:t>
                      </a:r>
                      <a:r>
                        <a:rPr lang="nl-NL" sz="1100" dirty="0"/>
                        <a:t> data </a:t>
                      </a:r>
                      <a:r>
                        <a:rPr lang="nl-NL" sz="1100" dirty="0" err="1"/>
                        <a:t>to</a:t>
                      </a:r>
                      <a:r>
                        <a:rPr lang="nl-NL" sz="1100" dirty="0"/>
                        <a:t> test &amp; </a:t>
                      </a:r>
                      <a:r>
                        <a:rPr lang="nl-NL" sz="1100" dirty="0" err="1"/>
                        <a:t>avoid</a:t>
                      </a:r>
                      <a:r>
                        <a:rPr lang="nl-NL" sz="1100" dirty="0"/>
                        <a:t> bias</a:t>
                      </a:r>
                    </a:p>
                    <a:p>
                      <a:pPr marL="0" marR="0" lvl="0" indent="0" algn="l" defTabSz="457189" rtl="0" eaLnBrk="1" fontAlgn="auto" latinLnBrk="0" hangingPunct="1">
                        <a:lnSpc>
                          <a:spcPct val="100000"/>
                        </a:lnSpc>
                        <a:spcBef>
                          <a:spcPts val="0"/>
                        </a:spcBef>
                        <a:spcAft>
                          <a:spcPts val="0"/>
                        </a:spcAft>
                        <a:buClrTx/>
                        <a:buSzTx/>
                        <a:buFontTx/>
                        <a:buNone/>
                        <a:tabLst/>
                        <a:defRPr/>
                      </a:pPr>
                      <a:endParaRPr lang="nl-NL" sz="1100" dirty="0"/>
                    </a:p>
                    <a:p>
                      <a:pPr marL="0" marR="0" lvl="0" indent="0" algn="l" defTabSz="457189" rtl="0" eaLnBrk="1" fontAlgn="auto" latinLnBrk="0" hangingPunct="1">
                        <a:lnSpc>
                          <a:spcPct val="100000"/>
                        </a:lnSpc>
                        <a:spcBef>
                          <a:spcPts val="0"/>
                        </a:spcBef>
                        <a:spcAft>
                          <a:spcPts val="0"/>
                        </a:spcAft>
                        <a:buClrTx/>
                        <a:buSzTx/>
                        <a:buFontTx/>
                        <a:buNone/>
                        <a:tabLst/>
                        <a:defRPr/>
                      </a:pPr>
                      <a:r>
                        <a:rPr lang="nl-NL" sz="1100" dirty="0"/>
                        <a:t>Recital 141 on </a:t>
                      </a:r>
                      <a:r>
                        <a:rPr lang="nl-NL" sz="1100" dirty="0" err="1"/>
                        <a:t>testing</a:t>
                      </a:r>
                      <a:r>
                        <a:rPr lang="nl-NL" sz="1100" dirty="0"/>
                        <a:t> </a:t>
                      </a:r>
                      <a:r>
                        <a:rPr lang="nl-NL" sz="1100" dirty="0" err="1"/>
                        <a:t>outside</a:t>
                      </a:r>
                      <a:r>
                        <a:rPr lang="nl-NL" sz="1100" dirty="0"/>
                        <a:t> of </a:t>
                      </a:r>
                      <a:r>
                        <a:rPr lang="nl-NL" sz="1100" dirty="0" err="1"/>
                        <a:t>regulatory</a:t>
                      </a:r>
                      <a:r>
                        <a:rPr lang="nl-NL" sz="1100" dirty="0"/>
                        <a:t> </a:t>
                      </a:r>
                      <a:r>
                        <a:rPr lang="nl-NL" sz="1100" dirty="0" err="1"/>
                        <a:t>sandbox</a:t>
                      </a:r>
                      <a:r>
                        <a:rPr lang="nl-NL" sz="1100" dirty="0"/>
                        <a:t>: </a:t>
                      </a:r>
                      <a:r>
                        <a:rPr lang="nl-NL" sz="1100" b="1" dirty="0" err="1"/>
                        <a:t>requesting</a:t>
                      </a:r>
                      <a:r>
                        <a:rPr lang="nl-NL" sz="1100" b="1" dirty="0"/>
                        <a:t> </a:t>
                      </a:r>
                      <a:r>
                        <a:rPr lang="nl-NL" sz="1100" b="1" dirty="0" err="1"/>
                        <a:t>informd</a:t>
                      </a:r>
                      <a:r>
                        <a:rPr lang="nl-NL" sz="1100" b="1" dirty="0"/>
                        <a:t> consent </a:t>
                      </a:r>
                      <a:r>
                        <a:rPr lang="nl-NL" sz="1100" dirty="0" err="1"/>
                        <a:t>for</a:t>
                      </a:r>
                      <a:r>
                        <a:rPr lang="nl-NL" sz="1100" dirty="0"/>
                        <a:t> </a:t>
                      </a:r>
                      <a:r>
                        <a:rPr lang="nl-NL" sz="1100" dirty="0" err="1"/>
                        <a:t>participatioun</a:t>
                      </a:r>
                      <a:r>
                        <a:rPr lang="nl-NL" sz="1100" dirty="0"/>
                        <a:t> in </a:t>
                      </a:r>
                      <a:r>
                        <a:rPr lang="nl-NL" sz="1100" dirty="0" err="1"/>
                        <a:t>the</a:t>
                      </a:r>
                      <a:r>
                        <a:rPr lang="nl-NL" sz="1100" dirty="0"/>
                        <a:t> </a:t>
                      </a:r>
                      <a:r>
                        <a:rPr lang="nl-NL" sz="1100" dirty="0" err="1"/>
                        <a:t>testing</a:t>
                      </a:r>
                      <a:r>
                        <a:rPr lang="nl-NL" sz="1100" dirty="0"/>
                        <a:t> in real </a:t>
                      </a:r>
                      <a:r>
                        <a:rPr lang="nl-NL" sz="1100" dirty="0" err="1"/>
                        <a:t>world</a:t>
                      </a:r>
                      <a:r>
                        <a:rPr lang="nl-NL" sz="1100" dirty="0"/>
                        <a:t> </a:t>
                      </a:r>
                      <a:r>
                        <a:rPr lang="nl-NL" sz="1100" dirty="0" err="1"/>
                        <a:t>conditions</a:t>
                      </a:r>
                      <a:r>
                        <a:rPr lang="nl-NL" sz="1100" dirty="0"/>
                        <a:t>…</a:t>
                      </a:r>
                    </a:p>
                    <a:p>
                      <a:endParaRPr lang="nl-NL" sz="1100" dirty="0"/>
                    </a:p>
                  </a:txBody>
                  <a:tcPr/>
                </a:tc>
                <a:tc>
                  <a:txBody>
                    <a:bodyPr/>
                    <a:lstStyle/>
                    <a:p>
                      <a:r>
                        <a:rPr lang="nl-NL" sz="1100" dirty="0"/>
                        <a:t>Make </a:t>
                      </a:r>
                      <a:r>
                        <a:rPr lang="nl-NL" sz="1100" dirty="0" err="1"/>
                        <a:t>sure</a:t>
                      </a:r>
                      <a:r>
                        <a:rPr lang="nl-NL" sz="1100" dirty="0"/>
                        <a:t> </a:t>
                      </a:r>
                      <a:r>
                        <a:rPr lang="nl-NL" sz="1100" dirty="0" err="1"/>
                        <a:t>to</a:t>
                      </a:r>
                      <a:r>
                        <a:rPr lang="nl-NL" sz="1100" dirty="0"/>
                        <a:t> have </a:t>
                      </a:r>
                      <a:r>
                        <a:rPr lang="nl-NL" sz="1100" dirty="0" err="1"/>
                        <a:t>your</a:t>
                      </a:r>
                      <a:r>
                        <a:rPr lang="nl-NL" sz="1100" dirty="0"/>
                        <a:t> </a:t>
                      </a:r>
                      <a:r>
                        <a:rPr lang="nl-NL" sz="1100" dirty="0" err="1"/>
                        <a:t>legal</a:t>
                      </a:r>
                      <a:r>
                        <a:rPr lang="nl-NL" sz="1100" dirty="0"/>
                        <a:t> </a:t>
                      </a:r>
                      <a:r>
                        <a:rPr lang="nl-NL" sz="1100" dirty="0" err="1"/>
                        <a:t>grounds</a:t>
                      </a:r>
                      <a:r>
                        <a:rPr lang="nl-NL" sz="1100" dirty="0"/>
                        <a:t> in </a:t>
                      </a:r>
                      <a:r>
                        <a:rPr lang="nl-NL" sz="1100" dirty="0" err="1"/>
                        <a:t>place</a:t>
                      </a:r>
                      <a:r>
                        <a:rPr lang="nl-NL" sz="1100" dirty="0"/>
                        <a:t> </a:t>
                      </a:r>
                      <a:r>
                        <a:rPr lang="nl-NL" sz="1100" dirty="0" err="1"/>
                        <a:t>for</a:t>
                      </a:r>
                      <a:r>
                        <a:rPr lang="nl-NL" sz="1100" dirty="0"/>
                        <a:t> </a:t>
                      </a:r>
                      <a:r>
                        <a:rPr lang="nl-NL" sz="1100" dirty="0" err="1"/>
                        <a:t>collecting</a:t>
                      </a:r>
                      <a:r>
                        <a:rPr lang="nl-NL" sz="1100" dirty="0"/>
                        <a:t> data (incl. </a:t>
                      </a:r>
                      <a:r>
                        <a:rPr lang="nl-NL" sz="1100" dirty="0" err="1"/>
                        <a:t>sensitive</a:t>
                      </a:r>
                      <a:r>
                        <a:rPr lang="nl-NL" sz="1100" dirty="0"/>
                        <a:t> data </a:t>
                      </a:r>
                      <a:r>
                        <a:rPr lang="nl-NL" sz="1100" dirty="0" err="1"/>
                        <a:t>for</a:t>
                      </a:r>
                      <a:r>
                        <a:rPr lang="nl-NL" sz="1100" dirty="0"/>
                        <a:t> bias </a:t>
                      </a:r>
                      <a:r>
                        <a:rPr lang="nl-NL" sz="1100" dirty="0" err="1"/>
                        <a:t>testing</a:t>
                      </a:r>
                      <a:r>
                        <a:rPr lang="nl-NL" sz="1100" dirty="0"/>
                        <a:t> &amp; prevention), training </a:t>
                      </a:r>
                      <a:r>
                        <a:rPr lang="nl-NL" sz="1100" dirty="0" err="1"/>
                        <a:t>the</a:t>
                      </a:r>
                      <a:r>
                        <a:rPr lang="nl-NL" sz="1100" dirty="0"/>
                        <a:t> model &amp; </a:t>
                      </a:r>
                      <a:r>
                        <a:rPr lang="nl-NL" sz="1100" dirty="0" err="1"/>
                        <a:t>consuming</a:t>
                      </a:r>
                      <a:r>
                        <a:rPr lang="nl-NL" sz="1100" dirty="0"/>
                        <a:t> </a:t>
                      </a:r>
                      <a:r>
                        <a:rPr lang="nl-NL" sz="1100" dirty="0" err="1"/>
                        <a:t>it’s</a:t>
                      </a:r>
                      <a:r>
                        <a:rPr lang="nl-NL" sz="1100" dirty="0"/>
                        <a:t> </a:t>
                      </a:r>
                      <a:r>
                        <a:rPr lang="nl-NL" sz="1100" dirty="0" err="1"/>
                        <a:t>outcome</a:t>
                      </a:r>
                      <a:r>
                        <a:rPr lang="nl-NL" sz="1100" dirty="0"/>
                        <a:t> </a:t>
                      </a:r>
                    </a:p>
                  </a:txBody>
                  <a:tcPr/>
                </a:tc>
                <a:extLst>
                  <a:ext uri="{0D108BD9-81ED-4DB2-BD59-A6C34878D82A}">
                    <a16:rowId xmlns:a16="http://schemas.microsoft.com/office/drawing/2014/main" val="2791408185"/>
                  </a:ext>
                </a:extLst>
              </a:tr>
              <a:tr h="37084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100" b="1" dirty="0" err="1"/>
                        <a:t>Transparency</a:t>
                      </a:r>
                      <a:endParaRPr lang="nl-NL" sz="1100" b="1" dirty="0"/>
                    </a:p>
                    <a:p>
                      <a:pPr algn="l"/>
                      <a:endParaRPr lang="nl-NL" sz="1100" dirty="0"/>
                    </a:p>
                  </a:txBody>
                  <a:tcPr anchor="ctr"/>
                </a:tc>
                <a:tc>
                  <a:txBody>
                    <a:bodyPr/>
                    <a:lstStyle/>
                    <a:p>
                      <a:r>
                        <a:rPr lang="nl-NL" sz="1100" dirty="0" err="1"/>
                        <a:t>Transparency</a:t>
                      </a:r>
                      <a:endParaRPr lang="nl-NL" sz="1100" dirty="0"/>
                    </a:p>
                  </a:txBody>
                  <a:tcPr/>
                </a:tc>
                <a:tc>
                  <a:txBody>
                    <a:bodyPr/>
                    <a:lstStyle/>
                    <a:p>
                      <a:pPr marL="0" marR="0" lvl="0" indent="-285739" algn="l" defTabSz="457189"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Recital 66 Requirements should apply to high-risk AI systems as regards risk </a:t>
                      </a:r>
                      <a:r>
                        <a:rPr lang="en-GB" sz="1100" b="0" kern="1200" dirty="0">
                          <a:solidFill>
                            <a:schemeClr val="dk1"/>
                          </a:solidFill>
                          <a:latin typeface="+mn-lt"/>
                          <a:ea typeface="+mn-ea"/>
                          <a:cs typeface="+mn-cs"/>
                        </a:rPr>
                        <a:t>management, the quality and relevance of data sets used, technical </a:t>
                      </a:r>
                      <a:r>
                        <a:rPr lang="en-GB" sz="1100" kern="1200" dirty="0">
                          <a:solidFill>
                            <a:schemeClr val="dk1"/>
                          </a:solidFill>
                          <a:latin typeface="+mn-lt"/>
                          <a:ea typeface="+mn-ea"/>
                          <a:cs typeface="+mn-cs"/>
                        </a:rPr>
                        <a:t>documentation and record-keeping, </a:t>
                      </a:r>
                      <a:r>
                        <a:rPr lang="en-GB" sz="1100" b="1" kern="1200" dirty="0">
                          <a:solidFill>
                            <a:schemeClr val="dk1"/>
                          </a:solidFill>
                          <a:latin typeface="+mn-lt"/>
                          <a:ea typeface="+mn-ea"/>
                          <a:cs typeface="+mn-cs"/>
                        </a:rPr>
                        <a:t>transparency</a:t>
                      </a:r>
                      <a:r>
                        <a:rPr lang="en-GB" sz="1100" kern="1200" dirty="0">
                          <a:solidFill>
                            <a:schemeClr val="dk1"/>
                          </a:solidFill>
                          <a:latin typeface="+mn-lt"/>
                          <a:ea typeface="+mn-ea"/>
                          <a:cs typeface="+mn-cs"/>
                        </a:rPr>
                        <a:t> and the provision of information to deployers, human oversight, </a:t>
                      </a:r>
                      <a:r>
                        <a:rPr lang="en-GB" sz="1100" b="0" kern="1200" dirty="0">
                          <a:solidFill>
                            <a:schemeClr val="dk1"/>
                          </a:solidFill>
                          <a:latin typeface="+mn-lt"/>
                          <a:ea typeface="+mn-ea"/>
                          <a:cs typeface="+mn-cs"/>
                        </a:rPr>
                        <a:t>and robustness, accuracy and </a:t>
                      </a:r>
                      <a:r>
                        <a:rPr lang="en-GB" sz="1100" kern="1200" dirty="0">
                          <a:solidFill>
                            <a:schemeClr val="dk1"/>
                          </a:solidFill>
                          <a:latin typeface="+mn-lt"/>
                          <a:ea typeface="+mn-ea"/>
                          <a:cs typeface="+mn-cs"/>
                        </a:rPr>
                        <a:t>cybersecurity…</a:t>
                      </a:r>
                    </a:p>
                    <a:p>
                      <a:pPr marL="0" lvl="0" indent="-285739" algn="l"/>
                      <a:endParaRPr lang="en-GB" sz="1100" kern="1200" dirty="0">
                        <a:solidFill>
                          <a:schemeClr val="dk1"/>
                        </a:solidFill>
                        <a:latin typeface="+mn-lt"/>
                        <a:ea typeface="+mn-ea"/>
                        <a:cs typeface="+mn-cs"/>
                      </a:endParaRPr>
                    </a:p>
                    <a:p>
                      <a:pPr marL="0" lvl="0" indent="-285739" algn="l"/>
                      <a:endParaRPr lang="en-GB" sz="1100" kern="1200" dirty="0">
                        <a:solidFill>
                          <a:schemeClr val="dk1"/>
                        </a:solidFill>
                        <a:latin typeface="+mn-lt"/>
                        <a:ea typeface="+mn-ea"/>
                        <a:cs typeface="+mn-cs"/>
                      </a:endParaRPr>
                    </a:p>
                    <a:p>
                      <a:pPr marL="0" lvl="0" indent="-285739" algn="l"/>
                      <a:r>
                        <a:rPr lang="en-GB" sz="1100" kern="1200" dirty="0">
                          <a:solidFill>
                            <a:schemeClr val="dk1"/>
                          </a:solidFill>
                          <a:latin typeface="+mn-lt"/>
                          <a:ea typeface="+mn-ea"/>
                          <a:cs typeface="+mn-cs"/>
                        </a:rPr>
                        <a:t>Recital 67 on training data: In order to facilitate compliance with Union data protection law, such as “the GDPR”, </a:t>
                      </a:r>
                      <a:r>
                        <a:rPr lang="en-GB" sz="1100" b="1" kern="1200" dirty="0">
                          <a:solidFill>
                            <a:schemeClr val="dk1"/>
                          </a:solidFill>
                          <a:latin typeface="+mn-lt"/>
                          <a:ea typeface="+mn-ea"/>
                          <a:cs typeface="+mn-cs"/>
                        </a:rPr>
                        <a:t>data governance and management practices </a:t>
                      </a:r>
                      <a:r>
                        <a:rPr lang="en-GB" sz="1100" kern="1200" dirty="0">
                          <a:solidFill>
                            <a:schemeClr val="dk1"/>
                          </a:solidFill>
                          <a:latin typeface="+mn-lt"/>
                          <a:ea typeface="+mn-ea"/>
                          <a:cs typeface="+mn-cs"/>
                        </a:rPr>
                        <a:t>should include, in the case of personal data, </a:t>
                      </a:r>
                      <a:r>
                        <a:rPr lang="en-GB" sz="1100" b="1" kern="1200" dirty="0">
                          <a:solidFill>
                            <a:schemeClr val="dk1"/>
                          </a:solidFill>
                          <a:latin typeface="+mn-lt"/>
                          <a:ea typeface="+mn-ea"/>
                          <a:cs typeface="+mn-cs"/>
                        </a:rPr>
                        <a:t>transparency</a:t>
                      </a:r>
                      <a:r>
                        <a:rPr lang="en-GB" sz="1100" kern="1200" dirty="0">
                          <a:solidFill>
                            <a:schemeClr val="dk1"/>
                          </a:solidFill>
                          <a:latin typeface="+mn-lt"/>
                          <a:ea typeface="+mn-ea"/>
                          <a:cs typeface="+mn-cs"/>
                        </a:rPr>
                        <a:t> about the original purpose of the data collection.</a:t>
                      </a:r>
                      <a:endParaRPr lang="nl-NL" sz="1100" dirty="0"/>
                    </a:p>
                  </a:txBody>
                  <a:tcPr/>
                </a:tc>
                <a:tc>
                  <a:txBody>
                    <a:bodyPr/>
                    <a:lstStyle/>
                    <a:p>
                      <a:endParaRPr lang="nl-NL" sz="1100" dirty="0"/>
                    </a:p>
                  </a:txBody>
                  <a:tcPr/>
                </a:tc>
                <a:extLst>
                  <a:ext uri="{0D108BD9-81ED-4DB2-BD59-A6C34878D82A}">
                    <a16:rowId xmlns:a16="http://schemas.microsoft.com/office/drawing/2014/main" val="2554818637"/>
                  </a:ext>
                </a:extLst>
              </a:tr>
            </a:tbl>
          </a:graphicData>
        </a:graphic>
      </p:graphicFrame>
    </p:spTree>
    <p:extLst>
      <p:ext uri="{BB962C8B-B14F-4D97-AF65-F5344CB8AC3E}">
        <p14:creationId xmlns:p14="http://schemas.microsoft.com/office/powerpoint/2010/main" val="2785058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0A8E5-1F07-BC0E-9125-C383B01CFD7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B0ED45-FE58-2F82-9672-D041BD421EFA}"/>
              </a:ext>
            </a:extLst>
          </p:cNvPr>
          <p:cNvSpPr>
            <a:spLocks noGrp="1"/>
          </p:cNvSpPr>
          <p:nvPr>
            <p:ph type="sldNum" sz="quarter" idx="4"/>
          </p:nvPr>
        </p:nvSpPr>
        <p:spPr/>
        <p:txBody>
          <a:bodyPr/>
          <a:lstStyle/>
          <a:p>
            <a:fld id="{BB3B27A6-5504-4172-9607-AC3A8638B53A}" type="slidenum">
              <a:rPr lang="sr-Latn-RS" smtClean="0"/>
              <a:pPr/>
              <a:t>15</a:t>
            </a:fld>
            <a:endParaRPr lang="sr-Latn-RS"/>
          </a:p>
        </p:txBody>
      </p:sp>
      <p:sp>
        <p:nvSpPr>
          <p:cNvPr id="12" name="TextBox 11">
            <a:extLst>
              <a:ext uri="{FF2B5EF4-FFF2-40B4-BE49-F238E27FC236}">
                <a16:creationId xmlns:a16="http://schemas.microsoft.com/office/drawing/2014/main" id="{4DD65456-C3F0-808E-D801-0EF7C0A0718F}"/>
              </a:ext>
            </a:extLst>
          </p:cNvPr>
          <p:cNvSpPr txBox="1"/>
          <p:nvPr/>
        </p:nvSpPr>
        <p:spPr>
          <a:xfrm>
            <a:off x="7758260" y="6548085"/>
            <a:ext cx="3186260" cy="261610"/>
          </a:xfrm>
          <a:prstGeom prst="rect">
            <a:avLst/>
          </a:prstGeom>
          <a:noFill/>
        </p:spPr>
        <p:txBody>
          <a:bodyPr wrap="square" rtlCol="0">
            <a:spAutoFit/>
          </a:bodyPr>
          <a:lstStyle/>
          <a:p>
            <a:pPr algn="r"/>
            <a:r>
              <a:rPr lang="nl-NL" sz="1050" b="1" i="1" dirty="0">
                <a:solidFill>
                  <a:schemeClr val="accent2"/>
                </a:solidFill>
              </a:rPr>
              <a:t>*</a:t>
            </a:r>
            <a:r>
              <a:rPr lang="nl-NL" sz="1050" b="1" i="1" dirty="0" err="1">
                <a:solidFill>
                  <a:schemeClr val="accent2"/>
                </a:solidFill>
              </a:rPr>
              <a:t>Targetted</a:t>
            </a:r>
            <a:r>
              <a:rPr lang="nl-NL" sz="1050" b="1" i="1" dirty="0">
                <a:solidFill>
                  <a:schemeClr val="accent2"/>
                </a:solidFill>
              </a:rPr>
              <a:t> </a:t>
            </a:r>
            <a:r>
              <a:rPr lang="nl-NL" sz="1050" b="1" i="1" dirty="0" err="1">
                <a:solidFill>
                  <a:schemeClr val="accent2"/>
                </a:solidFill>
              </a:rPr>
              <a:t>maturity</a:t>
            </a:r>
            <a:r>
              <a:rPr lang="nl-NL" sz="1050" b="1" i="1" dirty="0">
                <a:solidFill>
                  <a:schemeClr val="accent2"/>
                </a:solidFill>
              </a:rPr>
              <a:t> level </a:t>
            </a:r>
            <a:r>
              <a:rPr lang="nl-NL" sz="1050" b="1" i="1" dirty="0" err="1">
                <a:solidFill>
                  <a:schemeClr val="accent2"/>
                </a:solidFill>
              </a:rPr>
              <a:t>for</a:t>
            </a:r>
            <a:r>
              <a:rPr lang="nl-NL" sz="1050" b="1" i="1" dirty="0">
                <a:solidFill>
                  <a:schemeClr val="accent2"/>
                </a:solidFill>
              </a:rPr>
              <a:t> base fundament </a:t>
            </a:r>
          </a:p>
        </p:txBody>
      </p:sp>
      <p:sp>
        <p:nvSpPr>
          <p:cNvPr id="38" name="TextBox 37">
            <a:extLst>
              <a:ext uri="{FF2B5EF4-FFF2-40B4-BE49-F238E27FC236}">
                <a16:creationId xmlns:a16="http://schemas.microsoft.com/office/drawing/2014/main" id="{D368465A-AD98-89F0-BBA6-24A1BDB536B9}"/>
              </a:ext>
            </a:extLst>
          </p:cNvPr>
          <p:cNvSpPr txBox="1"/>
          <p:nvPr/>
        </p:nvSpPr>
        <p:spPr>
          <a:xfrm>
            <a:off x="2649400" y="6548085"/>
            <a:ext cx="5104822" cy="261610"/>
          </a:xfrm>
          <a:prstGeom prst="rect">
            <a:avLst/>
          </a:prstGeom>
          <a:noFill/>
        </p:spPr>
        <p:txBody>
          <a:bodyPr wrap="square" rtlCol="0">
            <a:spAutoFit/>
          </a:bodyPr>
          <a:lstStyle/>
          <a:p>
            <a:r>
              <a:rPr lang="nl-NL" sz="1100" dirty="0">
                <a:solidFill>
                  <a:schemeClr val="bg1"/>
                </a:solidFill>
              </a:rPr>
              <a:t>**</a:t>
            </a:r>
            <a:r>
              <a:rPr lang="nl-NL" sz="1100" dirty="0" err="1">
                <a:solidFill>
                  <a:schemeClr val="bg1"/>
                </a:solidFill>
              </a:rPr>
              <a:t>Capability</a:t>
            </a:r>
            <a:r>
              <a:rPr lang="nl-NL" sz="1100" dirty="0">
                <a:solidFill>
                  <a:schemeClr val="bg1"/>
                </a:solidFill>
              </a:rPr>
              <a:t>/control/… </a:t>
            </a:r>
            <a:r>
              <a:rPr lang="nl-NL" sz="1100" dirty="0" err="1">
                <a:solidFill>
                  <a:schemeClr val="bg1"/>
                </a:solidFill>
              </a:rPr>
              <a:t>applicable</a:t>
            </a:r>
            <a:r>
              <a:rPr lang="nl-NL" sz="1100" dirty="0">
                <a:solidFill>
                  <a:schemeClr val="bg1"/>
                </a:solidFill>
              </a:rPr>
              <a:t> </a:t>
            </a:r>
            <a:r>
              <a:rPr lang="nl-NL" sz="1100" dirty="0" err="1">
                <a:solidFill>
                  <a:schemeClr val="bg1"/>
                </a:solidFill>
              </a:rPr>
              <a:t>for</a:t>
            </a:r>
            <a:r>
              <a:rPr lang="nl-NL" sz="1100" dirty="0">
                <a:solidFill>
                  <a:schemeClr val="bg1"/>
                </a:solidFill>
              </a:rPr>
              <a:t> </a:t>
            </a:r>
            <a:r>
              <a:rPr lang="nl-NL" sz="1100" dirty="0" err="1">
                <a:solidFill>
                  <a:schemeClr val="bg1"/>
                </a:solidFill>
              </a:rPr>
              <a:t>SME’s</a:t>
            </a:r>
            <a:r>
              <a:rPr lang="nl-NL" sz="1100" dirty="0">
                <a:solidFill>
                  <a:schemeClr val="bg1"/>
                </a:solidFill>
              </a:rPr>
              <a:t>, large </a:t>
            </a:r>
            <a:r>
              <a:rPr lang="nl-NL" sz="1100" dirty="0" err="1">
                <a:solidFill>
                  <a:schemeClr val="bg1"/>
                </a:solidFill>
              </a:rPr>
              <a:t>organisations</a:t>
            </a:r>
            <a:r>
              <a:rPr lang="nl-NL" sz="1100" dirty="0">
                <a:solidFill>
                  <a:schemeClr val="bg1"/>
                </a:solidFill>
              </a:rPr>
              <a:t> or </a:t>
            </a:r>
            <a:r>
              <a:rPr lang="nl-NL" sz="1100" dirty="0" err="1">
                <a:solidFill>
                  <a:schemeClr val="bg1"/>
                </a:solidFill>
              </a:rPr>
              <a:t>both</a:t>
            </a:r>
            <a:r>
              <a:rPr lang="nl-NL" sz="1100" dirty="0">
                <a:solidFill>
                  <a:schemeClr val="bg1"/>
                </a:solidFill>
              </a:rPr>
              <a:t> </a:t>
            </a:r>
          </a:p>
        </p:txBody>
      </p:sp>
      <p:sp>
        <p:nvSpPr>
          <p:cNvPr id="145" name="TextBox 144">
            <a:extLst>
              <a:ext uri="{FF2B5EF4-FFF2-40B4-BE49-F238E27FC236}">
                <a16:creationId xmlns:a16="http://schemas.microsoft.com/office/drawing/2014/main" id="{954306B0-F0FD-0101-A3A7-DB5E406D3F3A}"/>
              </a:ext>
            </a:extLst>
          </p:cNvPr>
          <p:cNvSpPr txBox="1"/>
          <p:nvPr/>
        </p:nvSpPr>
        <p:spPr>
          <a:xfrm>
            <a:off x="3195339" y="25019"/>
            <a:ext cx="6676248" cy="400110"/>
          </a:xfrm>
          <a:prstGeom prst="rect">
            <a:avLst/>
          </a:prstGeom>
          <a:noFill/>
        </p:spPr>
        <p:txBody>
          <a:bodyPr wrap="square" rtlCol="0">
            <a:spAutoFit/>
          </a:bodyPr>
          <a:lstStyle/>
          <a:p>
            <a:pPr algn="ctr"/>
            <a:r>
              <a:rPr lang="nl-NL" sz="2000" b="1" dirty="0">
                <a:solidFill>
                  <a:schemeClr val="accent1"/>
                </a:solidFill>
              </a:rPr>
              <a:t>Data </a:t>
            </a:r>
            <a:r>
              <a:rPr lang="nl-NL" sz="2000" b="1" dirty="0" err="1">
                <a:solidFill>
                  <a:schemeClr val="accent1"/>
                </a:solidFill>
              </a:rPr>
              <a:t>protection</a:t>
            </a:r>
            <a:r>
              <a:rPr lang="nl-NL" sz="2000" b="1" dirty="0">
                <a:solidFill>
                  <a:schemeClr val="accent1"/>
                </a:solidFill>
              </a:rPr>
              <a:t> </a:t>
            </a:r>
            <a:r>
              <a:rPr lang="nl-NL" sz="2000" b="1" dirty="0" err="1">
                <a:solidFill>
                  <a:schemeClr val="accent6"/>
                </a:solidFill>
              </a:rPr>
              <a:t>requirements</a:t>
            </a:r>
            <a:r>
              <a:rPr lang="nl-NL" sz="2000" b="1" dirty="0">
                <a:solidFill>
                  <a:schemeClr val="accent1"/>
                </a:solidFill>
              </a:rPr>
              <a:t> </a:t>
            </a:r>
            <a:r>
              <a:rPr lang="nl-NL" sz="2000" b="1" dirty="0" err="1">
                <a:solidFill>
                  <a:schemeClr val="accent1"/>
                </a:solidFill>
              </a:rPr>
              <a:t>for</a:t>
            </a:r>
            <a:r>
              <a:rPr lang="nl-NL" sz="2000" b="1" dirty="0">
                <a:solidFill>
                  <a:schemeClr val="accent1"/>
                </a:solidFill>
              </a:rPr>
              <a:t> </a:t>
            </a:r>
            <a:r>
              <a:rPr lang="nl-NL" sz="2000" b="1" dirty="0" err="1">
                <a:solidFill>
                  <a:schemeClr val="accent1"/>
                </a:solidFill>
              </a:rPr>
              <a:t>the</a:t>
            </a:r>
            <a:r>
              <a:rPr lang="nl-NL" sz="2000" b="1" dirty="0">
                <a:solidFill>
                  <a:schemeClr val="accent1"/>
                </a:solidFill>
              </a:rPr>
              <a:t> AI act </a:t>
            </a:r>
            <a:r>
              <a:rPr lang="nl-NL" sz="2000" b="1" dirty="0">
                <a:solidFill>
                  <a:schemeClr val="accent6"/>
                </a:solidFill>
              </a:rPr>
              <a:t>02</a:t>
            </a:r>
            <a:r>
              <a:rPr lang="nl-NL" sz="2000" b="1" dirty="0">
                <a:solidFill>
                  <a:schemeClr val="accent1"/>
                </a:solidFill>
              </a:rPr>
              <a:t>:</a:t>
            </a:r>
          </a:p>
        </p:txBody>
      </p:sp>
      <p:sp>
        <p:nvSpPr>
          <p:cNvPr id="5" name="TextBox 4">
            <a:extLst>
              <a:ext uri="{FF2B5EF4-FFF2-40B4-BE49-F238E27FC236}">
                <a16:creationId xmlns:a16="http://schemas.microsoft.com/office/drawing/2014/main" id="{C19B75BF-67DE-23B9-EA63-823161F5F98A}"/>
              </a:ext>
            </a:extLst>
          </p:cNvPr>
          <p:cNvSpPr txBox="1"/>
          <p:nvPr/>
        </p:nvSpPr>
        <p:spPr>
          <a:xfrm>
            <a:off x="3965142" y="984561"/>
            <a:ext cx="2861187" cy="461665"/>
          </a:xfrm>
          <a:prstGeom prst="rect">
            <a:avLst/>
          </a:prstGeom>
          <a:noFill/>
        </p:spPr>
        <p:txBody>
          <a:bodyPr wrap="square" rtlCol="0">
            <a:spAutoFit/>
          </a:bodyPr>
          <a:lstStyle/>
          <a:p>
            <a:r>
              <a:rPr lang="nl-NL" sz="1200" dirty="0"/>
              <a:t>Art 10 (x) Legal </a:t>
            </a:r>
            <a:r>
              <a:rPr lang="nl-NL" sz="1200" dirty="0" err="1"/>
              <a:t>ground</a:t>
            </a:r>
            <a:r>
              <a:rPr lang="nl-NL" sz="1200" dirty="0"/>
              <a:t> </a:t>
            </a:r>
            <a:r>
              <a:rPr lang="nl-NL" sz="1200" dirty="0" err="1"/>
              <a:t>required</a:t>
            </a:r>
            <a:r>
              <a:rPr lang="nl-NL" sz="1200" dirty="0"/>
              <a:t> </a:t>
            </a:r>
            <a:r>
              <a:rPr lang="nl-NL" sz="1200" dirty="0" err="1"/>
              <a:t>for</a:t>
            </a:r>
            <a:r>
              <a:rPr lang="nl-NL" sz="1200" dirty="0"/>
              <a:t> </a:t>
            </a:r>
            <a:r>
              <a:rPr lang="nl-NL" sz="1200" dirty="0" err="1"/>
              <a:t>using</a:t>
            </a:r>
            <a:r>
              <a:rPr lang="nl-NL" sz="1200" dirty="0"/>
              <a:t> data </a:t>
            </a:r>
            <a:r>
              <a:rPr lang="nl-NL" sz="1200" dirty="0" err="1"/>
              <a:t>to</a:t>
            </a:r>
            <a:r>
              <a:rPr lang="nl-NL" sz="1200" dirty="0"/>
              <a:t> test &amp; </a:t>
            </a:r>
            <a:r>
              <a:rPr lang="nl-NL" sz="1200" dirty="0" err="1"/>
              <a:t>avoid</a:t>
            </a:r>
            <a:r>
              <a:rPr lang="nl-NL" sz="1200" dirty="0"/>
              <a:t> bias</a:t>
            </a:r>
          </a:p>
        </p:txBody>
      </p:sp>
      <p:sp>
        <p:nvSpPr>
          <p:cNvPr id="6" name="TextBox 5">
            <a:extLst>
              <a:ext uri="{FF2B5EF4-FFF2-40B4-BE49-F238E27FC236}">
                <a16:creationId xmlns:a16="http://schemas.microsoft.com/office/drawing/2014/main" id="{42036853-F89A-8F13-F528-0FF0BF3FD199}"/>
              </a:ext>
            </a:extLst>
          </p:cNvPr>
          <p:cNvSpPr txBox="1"/>
          <p:nvPr/>
        </p:nvSpPr>
        <p:spPr>
          <a:xfrm>
            <a:off x="4120571" y="3184682"/>
            <a:ext cx="2997570" cy="461665"/>
          </a:xfrm>
          <a:prstGeom prst="rect">
            <a:avLst/>
          </a:prstGeom>
          <a:noFill/>
        </p:spPr>
        <p:txBody>
          <a:bodyPr wrap="square">
            <a:spAutoFit/>
          </a:bodyPr>
          <a:lstStyle/>
          <a:p>
            <a:r>
              <a:rPr lang="nl-NL" sz="1200" dirty="0"/>
              <a:t>Art 59-1 (g) (h) – </a:t>
            </a:r>
            <a:r>
              <a:rPr lang="nl-NL" sz="1200" dirty="0" err="1"/>
              <a:t>Sandbox</a:t>
            </a:r>
            <a:r>
              <a:rPr lang="nl-NL" sz="1200" dirty="0"/>
              <a:t> data &amp; logs </a:t>
            </a:r>
            <a:r>
              <a:rPr lang="nl-NL" sz="1200" dirty="0" err="1"/>
              <a:t>deleted</a:t>
            </a:r>
            <a:r>
              <a:rPr lang="nl-NL" sz="1200" dirty="0"/>
              <a:t> </a:t>
            </a:r>
            <a:r>
              <a:rPr lang="nl-NL" sz="1200" dirty="0" err="1"/>
              <a:t>upon</a:t>
            </a:r>
            <a:r>
              <a:rPr lang="nl-NL" sz="1200" dirty="0"/>
              <a:t> </a:t>
            </a:r>
            <a:r>
              <a:rPr lang="nl-NL" sz="1200" dirty="0" err="1"/>
              <a:t>termination</a:t>
            </a:r>
            <a:r>
              <a:rPr lang="nl-NL" sz="1200" dirty="0"/>
              <a:t> of </a:t>
            </a:r>
            <a:r>
              <a:rPr lang="nl-NL" sz="1200" dirty="0" err="1"/>
              <a:t>sandbox</a:t>
            </a:r>
            <a:endParaRPr lang="nl-NL" sz="1200" dirty="0"/>
          </a:p>
        </p:txBody>
      </p:sp>
      <p:graphicFrame>
        <p:nvGraphicFramePr>
          <p:cNvPr id="8" name="Table 7">
            <a:extLst>
              <a:ext uri="{FF2B5EF4-FFF2-40B4-BE49-F238E27FC236}">
                <a16:creationId xmlns:a16="http://schemas.microsoft.com/office/drawing/2014/main" id="{6D63BC56-01F9-D1ED-CA69-DF0526FCE271}"/>
              </a:ext>
            </a:extLst>
          </p:cNvPr>
          <p:cNvGraphicFramePr>
            <a:graphicFrameLocks noGrp="1"/>
          </p:cNvGraphicFramePr>
          <p:nvPr>
            <p:extLst>
              <p:ext uri="{D42A27DB-BD31-4B8C-83A1-F6EECF244321}">
                <p14:modId xmlns:p14="http://schemas.microsoft.com/office/powerpoint/2010/main" val="877698138"/>
              </p:ext>
            </p:extLst>
          </p:nvPr>
        </p:nvGraphicFramePr>
        <p:xfrm>
          <a:off x="385010" y="532151"/>
          <a:ext cx="11580227" cy="5606093"/>
        </p:xfrm>
        <a:graphic>
          <a:graphicData uri="http://schemas.openxmlformats.org/drawingml/2006/table">
            <a:tbl>
              <a:tblPr firstRow="1" bandRow="1">
                <a:tableStyleId>{5C22544A-7EE6-4342-B048-85BDC9FD1C3A}</a:tableStyleId>
              </a:tblPr>
              <a:tblGrid>
                <a:gridCol w="2023516">
                  <a:extLst>
                    <a:ext uri="{9D8B030D-6E8A-4147-A177-3AD203B41FA5}">
                      <a16:colId xmlns:a16="http://schemas.microsoft.com/office/drawing/2014/main" val="1037326161"/>
                    </a:ext>
                  </a:extLst>
                </a:gridCol>
                <a:gridCol w="1163120">
                  <a:extLst>
                    <a:ext uri="{9D8B030D-6E8A-4147-A177-3AD203B41FA5}">
                      <a16:colId xmlns:a16="http://schemas.microsoft.com/office/drawing/2014/main" val="2291716608"/>
                    </a:ext>
                  </a:extLst>
                </a:gridCol>
                <a:gridCol w="4161162">
                  <a:extLst>
                    <a:ext uri="{9D8B030D-6E8A-4147-A177-3AD203B41FA5}">
                      <a16:colId xmlns:a16="http://schemas.microsoft.com/office/drawing/2014/main" val="3516134563"/>
                    </a:ext>
                  </a:extLst>
                </a:gridCol>
                <a:gridCol w="4232429">
                  <a:extLst>
                    <a:ext uri="{9D8B030D-6E8A-4147-A177-3AD203B41FA5}">
                      <a16:colId xmlns:a16="http://schemas.microsoft.com/office/drawing/2014/main" val="3258941711"/>
                    </a:ext>
                  </a:extLst>
                </a:gridCol>
              </a:tblGrid>
              <a:tr h="670815">
                <a:tc>
                  <a:txBody>
                    <a:bodyPr/>
                    <a:lstStyle/>
                    <a:p>
                      <a:r>
                        <a:rPr lang="nl-NL" dirty="0"/>
                        <a:t>DP </a:t>
                      </a:r>
                      <a:r>
                        <a:rPr lang="nl-NL" dirty="0" err="1"/>
                        <a:t>requirement</a:t>
                      </a:r>
                      <a:endParaRPr lang="nl-NL" dirty="0"/>
                    </a:p>
                  </a:txBody>
                  <a:tcPr/>
                </a:tc>
                <a:tc>
                  <a:txBody>
                    <a:bodyPr/>
                    <a:lstStyle/>
                    <a:p>
                      <a:r>
                        <a:rPr lang="nl-NL" dirty="0"/>
                        <a:t>AI Act topic</a:t>
                      </a:r>
                    </a:p>
                  </a:txBody>
                  <a:tcPr/>
                </a:tc>
                <a:tc>
                  <a:txBody>
                    <a:bodyPr/>
                    <a:lstStyle/>
                    <a:p>
                      <a:r>
                        <a:rPr lang="nl-NL" dirty="0"/>
                        <a:t>AI Act </a:t>
                      </a:r>
                      <a:r>
                        <a:rPr lang="nl-NL" dirty="0" err="1"/>
                        <a:t>requirement</a:t>
                      </a:r>
                      <a:r>
                        <a:rPr lang="nl-NL" dirty="0"/>
                        <a:t>/ </a:t>
                      </a:r>
                      <a:r>
                        <a:rPr lang="nl-NL" dirty="0" err="1"/>
                        <a:t>Capability</a:t>
                      </a:r>
                      <a:endParaRPr lang="nl-NL" dirty="0"/>
                    </a:p>
                  </a:txBody>
                  <a:tcPr/>
                </a:tc>
                <a:tc>
                  <a:txBody>
                    <a:bodyPr/>
                    <a:lstStyle/>
                    <a:p>
                      <a:r>
                        <a:rPr lang="nl-NL" dirty="0" err="1"/>
                        <a:t>Comments</a:t>
                      </a:r>
                      <a:endParaRPr lang="nl-NL" dirty="0"/>
                    </a:p>
                  </a:txBody>
                  <a:tcPr/>
                </a:tc>
                <a:extLst>
                  <a:ext uri="{0D108BD9-81ED-4DB2-BD59-A6C34878D82A}">
                    <a16:rowId xmlns:a16="http://schemas.microsoft.com/office/drawing/2014/main" val="680767553"/>
                  </a:ext>
                </a:extLst>
              </a:tr>
              <a:tr h="2555484">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100" b="1" dirty="0"/>
                        <a:t>Data </a:t>
                      </a:r>
                      <a:r>
                        <a:rPr lang="nl-NL" sz="1100" b="1" dirty="0" err="1"/>
                        <a:t>minimization</a:t>
                      </a:r>
                      <a:endParaRPr lang="nl-NL" sz="1100" b="1" dirty="0"/>
                    </a:p>
                    <a:p>
                      <a:pPr algn="l"/>
                      <a:endParaRPr lang="nl-NL" sz="1100" dirty="0"/>
                    </a:p>
                  </a:txBody>
                  <a:tcPr anchor="ctr"/>
                </a:tc>
                <a:tc>
                  <a:txBody>
                    <a:bodyPr/>
                    <a:lstStyle/>
                    <a:p>
                      <a:r>
                        <a:rPr lang="nl-NL" sz="1100" dirty="0"/>
                        <a:t>Training data</a:t>
                      </a:r>
                    </a:p>
                  </a:txBody>
                  <a:tcPr/>
                </a:tc>
                <a:tc>
                  <a:txBody>
                    <a:bodyPr/>
                    <a:lstStyle/>
                    <a:p>
                      <a:r>
                        <a:rPr lang="nl-NL" sz="1100" dirty="0"/>
                        <a:t>Recital 69 (in </a:t>
                      </a:r>
                      <a:r>
                        <a:rPr lang="nl-NL" sz="1100" dirty="0" err="1"/>
                        <a:t>relation</a:t>
                      </a:r>
                      <a:r>
                        <a:rPr lang="nl-NL" sz="1100" dirty="0"/>
                        <a:t> </a:t>
                      </a:r>
                      <a:r>
                        <a:rPr lang="nl-NL" sz="1100" dirty="0" err="1"/>
                        <a:t>to</a:t>
                      </a:r>
                      <a:r>
                        <a:rPr lang="nl-NL" sz="1100" dirty="0"/>
                        <a:t> Art. 10 on training data</a:t>
                      </a:r>
                      <a:r>
                        <a:rPr lang="nl-NL" sz="1100" kern="1200" dirty="0">
                          <a:solidFill>
                            <a:schemeClr val="dk1"/>
                          </a:solidFill>
                          <a:latin typeface="+mn-lt"/>
                          <a:ea typeface="+mn-ea"/>
                          <a:cs typeface="+mn-cs"/>
                        </a:rPr>
                        <a:t>): </a:t>
                      </a:r>
                    </a:p>
                    <a:p>
                      <a:endParaRPr lang="nl-NL" sz="1100" kern="1200" dirty="0">
                        <a:solidFill>
                          <a:schemeClr val="dk1"/>
                        </a:solidFill>
                        <a:latin typeface="+mn-lt"/>
                        <a:ea typeface="+mn-ea"/>
                        <a:cs typeface="+mn-cs"/>
                      </a:endParaRPr>
                    </a:p>
                    <a:p>
                      <a:r>
                        <a:rPr lang="en-GB" sz="1100" kern="1200" dirty="0">
                          <a:solidFill>
                            <a:schemeClr val="dk1"/>
                          </a:solidFill>
                          <a:latin typeface="+mn-lt"/>
                          <a:ea typeface="+mn-ea"/>
                          <a:cs typeface="+mn-cs"/>
                        </a:rPr>
                        <a:t>The right to privacy and to protection of personal data must be guaranteed throughout the entire lifecycle of the AI system. In this regard, </a:t>
                      </a:r>
                      <a:r>
                        <a:rPr lang="en-GB" sz="1100" b="1" kern="1200" dirty="0">
                          <a:solidFill>
                            <a:schemeClr val="dk1"/>
                          </a:solidFill>
                          <a:latin typeface="+mn-lt"/>
                          <a:ea typeface="+mn-ea"/>
                          <a:cs typeface="+mn-cs"/>
                        </a:rPr>
                        <a:t>the principles of data minimisation </a:t>
                      </a:r>
                      <a:r>
                        <a:rPr lang="en-GB" sz="1100" b="0" kern="1200" dirty="0">
                          <a:solidFill>
                            <a:schemeClr val="dk1"/>
                          </a:solidFill>
                          <a:latin typeface="+mn-lt"/>
                          <a:ea typeface="+mn-ea"/>
                          <a:cs typeface="+mn-cs"/>
                        </a:rPr>
                        <a:t>and data protection by design and by default, as </a:t>
                      </a:r>
                      <a:r>
                        <a:rPr lang="en-GB" sz="1100" kern="1200" dirty="0">
                          <a:solidFill>
                            <a:schemeClr val="dk1"/>
                          </a:solidFill>
                          <a:latin typeface="+mn-lt"/>
                          <a:ea typeface="+mn-ea"/>
                          <a:cs typeface="+mn-cs"/>
                        </a:rPr>
                        <a:t>set out in Union data protection law, </a:t>
                      </a:r>
                      <a:r>
                        <a:rPr lang="en-GB" sz="1100" b="1" kern="1200" dirty="0">
                          <a:solidFill>
                            <a:schemeClr val="dk1"/>
                          </a:solidFill>
                          <a:latin typeface="+mn-lt"/>
                          <a:ea typeface="+mn-ea"/>
                          <a:cs typeface="+mn-cs"/>
                        </a:rPr>
                        <a:t>are applicable when personal data are processed. </a:t>
                      </a:r>
                      <a:r>
                        <a:rPr lang="en-GB" sz="1100" kern="1200" dirty="0">
                          <a:solidFill>
                            <a:schemeClr val="dk1"/>
                          </a:solidFill>
                          <a:latin typeface="+mn-lt"/>
                          <a:ea typeface="+mn-ea"/>
                          <a:cs typeface="+mn-cs"/>
                        </a:rPr>
                        <a:t>Measures … may include not only </a:t>
                      </a:r>
                      <a:r>
                        <a:rPr lang="en-GB" sz="1100" b="1" kern="1200" dirty="0">
                          <a:solidFill>
                            <a:schemeClr val="dk1"/>
                          </a:solidFill>
                          <a:latin typeface="+mn-lt"/>
                          <a:ea typeface="+mn-ea"/>
                          <a:cs typeface="+mn-cs"/>
                        </a:rPr>
                        <a:t>anonymisation and encryption</a:t>
                      </a:r>
                      <a:r>
                        <a:rPr lang="en-GB" sz="1100" kern="1200" dirty="0">
                          <a:solidFill>
                            <a:schemeClr val="dk1"/>
                          </a:solidFill>
                          <a:latin typeface="+mn-lt"/>
                          <a:ea typeface="+mn-ea"/>
                          <a:cs typeface="+mn-cs"/>
                        </a:rPr>
                        <a:t>, but also the use of technology that permits algorithms to be brought to the data and allows training of AI systems without the transmission between parties or copying of the raw or structured data themselves, …</a:t>
                      </a:r>
                      <a:endParaRPr lang="nl-NL" sz="1100" kern="1200" dirty="0">
                        <a:solidFill>
                          <a:schemeClr val="dk1"/>
                        </a:solidFill>
                        <a:latin typeface="+mn-lt"/>
                        <a:ea typeface="+mn-ea"/>
                        <a:cs typeface="+mn-cs"/>
                      </a:endParaRPr>
                    </a:p>
                    <a:p>
                      <a:endParaRPr lang="nl-NL" sz="1100" dirty="0"/>
                    </a:p>
                  </a:txBody>
                  <a:tcPr/>
                </a:tc>
                <a:tc>
                  <a:txBody>
                    <a:bodyPr/>
                    <a:lstStyle/>
                    <a:p>
                      <a:r>
                        <a:rPr lang="nl-NL" sz="1100" dirty="0"/>
                        <a:t>Both </a:t>
                      </a:r>
                      <a:r>
                        <a:rPr lang="nl-NL" sz="1100" dirty="0" err="1"/>
                        <a:t>the</a:t>
                      </a:r>
                      <a:r>
                        <a:rPr lang="nl-NL" sz="1100" dirty="0"/>
                        <a:t> </a:t>
                      </a:r>
                      <a:r>
                        <a:rPr lang="nl-NL" sz="1100" dirty="0" err="1"/>
                        <a:t>principles</a:t>
                      </a:r>
                      <a:r>
                        <a:rPr lang="nl-NL" sz="1100" dirty="0"/>
                        <a:t> of data </a:t>
                      </a:r>
                      <a:r>
                        <a:rPr lang="nl-NL" sz="1100" dirty="0" err="1"/>
                        <a:t>minimization</a:t>
                      </a:r>
                      <a:r>
                        <a:rPr lang="nl-NL" sz="1100" dirty="0"/>
                        <a:t> as well as </a:t>
                      </a:r>
                      <a:r>
                        <a:rPr lang="nl-NL" sz="1100" dirty="0" err="1"/>
                        <a:t>the</a:t>
                      </a:r>
                      <a:r>
                        <a:rPr lang="nl-NL" sz="1100" dirty="0"/>
                        <a:t> </a:t>
                      </a:r>
                      <a:r>
                        <a:rPr lang="nl-NL" sz="1100" dirty="0" err="1"/>
                        <a:t>measures</a:t>
                      </a:r>
                      <a:r>
                        <a:rPr lang="nl-NL" sz="1100" dirty="0"/>
                        <a:t> </a:t>
                      </a:r>
                      <a:r>
                        <a:rPr lang="nl-NL" sz="1100" dirty="0" err="1"/>
                        <a:t>to</a:t>
                      </a:r>
                      <a:r>
                        <a:rPr lang="nl-NL" sz="1100" dirty="0"/>
                        <a:t> </a:t>
                      </a:r>
                      <a:r>
                        <a:rPr lang="nl-NL" sz="1100" dirty="0" err="1"/>
                        <a:t>execute</a:t>
                      </a:r>
                      <a:r>
                        <a:rPr lang="nl-NL" sz="1100" dirty="0"/>
                        <a:t> these </a:t>
                      </a:r>
                      <a:r>
                        <a:rPr lang="nl-NL" sz="1100" dirty="0" err="1"/>
                        <a:t>requirements</a:t>
                      </a:r>
                      <a:r>
                        <a:rPr lang="nl-NL" sz="1100" dirty="0"/>
                        <a:t> are </a:t>
                      </a:r>
                      <a:r>
                        <a:rPr lang="nl-NL" sz="1100" dirty="0" err="1"/>
                        <a:t>mentioned</a:t>
                      </a:r>
                      <a:r>
                        <a:rPr lang="nl-NL" sz="1100" dirty="0"/>
                        <a:t> in </a:t>
                      </a:r>
                      <a:r>
                        <a:rPr lang="nl-NL" sz="1100" dirty="0" err="1"/>
                        <a:t>the</a:t>
                      </a:r>
                      <a:r>
                        <a:rPr lang="nl-NL" sz="1100" dirty="0"/>
                        <a:t> AI act</a:t>
                      </a:r>
                    </a:p>
                  </a:txBody>
                  <a:tcPr/>
                </a:tc>
                <a:extLst>
                  <a:ext uri="{0D108BD9-81ED-4DB2-BD59-A6C34878D82A}">
                    <a16:rowId xmlns:a16="http://schemas.microsoft.com/office/drawing/2014/main" val="658609573"/>
                  </a:ext>
                </a:extLst>
              </a:tr>
              <a:tr h="2379794">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100" b="1" dirty="0" err="1"/>
                        <a:t>Integrity</a:t>
                      </a:r>
                      <a:r>
                        <a:rPr lang="nl-NL" sz="1100" b="1" dirty="0"/>
                        <a:t> of data</a:t>
                      </a:r>
                    </a:p>
                  </a:txBody>
                  <a:tcPr anchor="ctr"/>
                </a:tc>
                <a:tc>
                  <a:txBody>
                    <a:bodyPr/>
                    <a:lstStyle/>
                    <a:p>
                      <a:r>
                        <a:rPr lang="nl-NL" sz="1100" dirty="0"/>
                        <a:t>HRAI systems &amp; Training data</a:t>
                      </a:r>
                    </a:p>
                  </a:txBody>
                  <a:tcPr/>
                </a:tc>
                <a:tc>
                  <a:txBody>
                    <a:bodyPr/>
                    <a:lstStyle/>
                    <a:p>
                      <a:r>
                        <a:rPr lang="nl-NL" sz="1100" kern="1200" dirty="0">
                          <a:solidFill>
                            <a:schemeClr val="dk1"/>
                          </a:solidFill>
                          <a:latin typeface="+mn-lt"/>
                          <a:ea typeface="+mn-ea"/>
                          <a:cs typeface="+mn-cs"/>
                        </a:rPr>
                        <a:t>Art 10-1 </a:t>
                      </a:r>
                      <a:r>
                        <a:rPr lang="en-GB" sz="1100" kern="1200" dirty="0">
                          <a:solidFill>
                            <a:schemeClr val="dk1"/>
                          </a:solidFill>
                          <a:latin typeface="+mn-lt"/>
                          <a:ea typeface="+mn-ea"/>
                          <a:cs typeface="+mn-cs"/>
                        </a:rPr>
                        <a:t>High-risk AI systems which make use of techniques involving the training of AI models with data shall be developed on the basis of training, validation and testing data sets that meet the </a:t>
                      </a:r>
                      <a:r>
                        <a:rPr lang="en-GB" sz="1100" b="1" kern="1200" dirty="0">
                          <a:solidFill>
                            <a:schemeClr val="dk1"/>
                          </a:solidFill>
                          <a:latin typeface="+mn-lt"/>
                          <a:ea typeface="+mn-ea"/>
                          <a:cs typeface="+mn-cs"/>
                        </a:rPr>
                        <a:t>quality criteria</a:t>
                      </a:r>
                      <a:r>
                        <a:rPr lang="en-GB" sz="1100" kern="1200" dirty="0">
                          <a:solidFill>
                            <a:schemeClr val="dk1"/>
                          </a:solidFill>
                          <a:latin typeface="+mn-lt"/>
                          <a:ea typeface="+mn-ea"/>
                          <a:cs typeface="+mn-cs"/>
                        </a:rPr>
                        <a:t> referred to in paragraphs 2 to 5 (Art 10) whenever such data sets are used.</a:t>
                      </a:r>
                    </a:p>
                    <a:p>
                      <a:endParaRPr lang="en-GB" sz="1100" kern="1200" dirty="0">
                        <a:solidFill>
                          <a:schemeClr val="dk1"/>
                        </a:solidFill>
                        <a:latin typeface="+mn-lt"/>
                        <a:ea typeface="+mn-ea"/>
                        <a:cs typeface="+mn-cs"/>
                      </a:endParaRPr>
                    </a:p>
                    <a:p>
                      <a:r>
                        <a:rPr lang="en-GB" sz="1100" kern="1200" dirty="0">
                          <a:solidFill>
                            <a:schemeClr val="dk1"/>
                          </a:solidFill>
                          <a:latin typeface="+mn-lt"/>
                          <a:ea typeface="+mn-ea"/>
                          <a:cs typeface="+mn-cs"/>
                        </a:rPr>
                        <a:t>Recital 66 Requirements should apply to high-risk AI systems as regards risk management, the </a:t>
                      </a:r>
                      <a:r>
                        <a:rPr lang="en-GB" sz="1100" b="1" kern="1200" dirty="0">
                          <a:solidFill>
                            <a:schemeClr val="dk1"/>
                          </a:solidFill>
                          <a:latin typeface="+mn-lt"/>
                          <a:ea typeface="+mn-ea"/>
                          <a:cs typeface="+mn-cs"/>
                        </a:rPr>
                        <a:t>quality and relevance of data sets used</a:t>
                      </a:r>
                      <a:r>
                        <a:rPr lang="en-GB" sz="1100" kern="1200" dirty="0">
                          <a:solidFill>
                            <a:schemeClr val="dk1"/>
                          </a:solidFill>
                          <a:latin typeface="+mn-lt"/>
                          <a:ea typeface="+mn-ea"/>
                          <a:cs typeface="+mn-cs"/>
                        </a:rPr>
                        <a:t>, technical documentation and record-keeping, </a:t>
                      </a:r>
                      <a:r>
                        <a:rPr lang="en-GB" sz="1100" b="1" kern="1200" dirty="0">
                          <a:solidFill>
                            <a:schemeClr val="dk1"/>
                          </a:solidFill>
                          <a:latin typeface="+mn-lt"/>
                          <a:ea typeface="+mn-ea"/>
                          <a:cs typeface="+mn-cs"/>
                        </a:rPr>
                        <a:t>transparency</a:t>
                      </a:r>
                      <a:r>
                        <a:rPr lang="en-GB" sz="1100" kern="1200" dirty="0">
                          <a:solidFill>
                            <a:schemeClr val="dk1"/>
                          </a:solidFill>
                          <a:latin typeface="+mn-lt"/>
                          <a:ea typeface="+mn-ea"/>
                          <a:cs typeface="+mn-cs"/>
                        </a:rPr>
                        <a:t> and the provision of information to deployers, human oversight, and </a:t>
                      </a:r>
                      <a:r>
                        <a:rPr lang="en-GB" sz="1100" b="1" kern="1200" dirty="0">
                          <a:solidFill>
                            <a:schemeClr val="dk1"/>
                          </a:solidFill>
                          <a:latin typeface="+mn-lt"/>
                          <a:ea typeface="+mn-ea"/>
                          <a:cs typeface="+mn-cs"/>
                        </a:rPr>
                        <a:t>robustness, accuracy </a:t>
                      </a:r>
                      <a:r>
                        <a:rPr lang="en-GB" sz="1100" kern="1200" dirty="0">
                          <a:solidFill>
                            <a:schemeClr val="dk1"/>
                          </a:solidFill>
                          <a:latin typeface="+mn-lt"/>
                          <a:ea typeface="+mn-ea"/>
                          <a:cs typeface="+mn-cs"/>
                        </a:rPr>
                        <a:t>and cybersecurity…</a:t>
                      </a:r>
                    </a:p>
                    <a:p>
                      <a:endParaRPr lang="nl-NL" sz="1100" kern="1200" dirty="0">
                        <a:solidFill>
                          <a:schemeClr val="dk1"/>
                        </a:solidFill>
                        <a:latin typeface="+mn-lt"/>
                        <a:ea typeface="+mn-ea"/>
                        <a:cs typeface="+mn-cs"/>
                      </a:endParaRPr>
                    </a:p>
                  </a:txBody>
                  <a:tcPr/>
                </a:tc>
                <a:tc>
                  <a:txBody>
                    <a:bodyPr/>
                    <a:lstStyle/>
                    <a:p>
                      <a:r>
                        <a:rPr lang="nl-NL" sz="1100" dirty="0" err="1"/>
                        <a:t>Govern</a:t>
                      </a:r>
                      <a:r>
                        <a:rPr lang="nl-NL" sz="1100" dirty="0"/>
                        <a:t> </a:t>
                      </a:r>
                      <a:r>
                        <a:rPr lang="nl-NL" sz="1100" dirty="0" err="1"/>
                        <a:t>your</a:t>
                      </a:r>
                      <a:r>
                        <a:rPr lang="nl-NL" sz="1100" dirty="0"/>
                        <a:t> training data </a:t>
                      </a:r>
                      <a:r>
                        <a:rPr lang="nl-NL" sz="1100" dirty="0" err="1"/>
                        <a:t>and</a:t>
                      </a:r>
                      <a:r>
                        <a:rPr lang="nl-NL" sz="1100" dirty="0"/>
                        <a:t> </a:t>
                      </a:r>
                      <a:r>
                        <a:rPr lang="nl-NL" sz="1100" dirty="0" err="1"/>
                        <a:t>ensure</a:t>
                      </a:r>
                      <a:r>
                        <a:rPr lang="nl-NL" sz="1100" dirty="0"/>
                        <a:t> </a:t>
                      </a:r>
                      <a:r>
                        <a:rPr lang="nl-NL" sz="1100" dirty="0" err="1"/>
                        <a:t>the</a:t>
                      </a:r>
                      <a:r>
                        <a:rPr lang="nl-NL" sz="1100" dirty="0"/>
                        <a:t> right level of data </a:t>
                      </a:r>
                      <a:r>
                        <a:rPr lang="nl-NL" sz="1100" dirty="0" err="1"/>
                        <a:t>quality</a:t>
                      </a:r>
                      <a:r>
                        <a:rPr lang="nl-NL" sz="1100" dirty="0"/>
                        <a:t>.</a:t>
                      </a:r>
                    </a:p>
                  </a:txBody>
                  <a:tcPr/>
                </a:tc>
                <a:extLst>
                  <a:ext uri="{0D108BD9-81ED-4DB2-BD59-A6C34878D82A}">
                    <a16:rowId xmlns:a16="http://schemas.microsoft.com/office/drawing/2014/main" val="3217679069"/>
                  </a:ext>
                </a:extLst>
              </a:tr>
            </a:tbl>
          </a:graphicData>
        </a:graphic>
      </p:graphicFrame>
      <p:sp>
        <p:nvSpPr>
          <p:cNvPr id="14" name="Rectangle 13">
            <a:extLst>
              <a:ext uri="{FF2B5EF4-FFF2-40B4-BE49-F238E27FC236}">
                <a16:creationId xmlns:a16="http://schemas.microsoft.com/office/drawing/2014/main" id="{0343F033-16A1-B378-31FC-7D91E6C4C66A}"/>
              </a:ext>
            </a:extLst>
          </p:cNvPr>
          <p:cNvSpPr/>
          <p:nvPr/>
        </p:nvSpPr>
        <p:spPr>
          <a:xfrm>
            <a:off x="-445273" y="4343152"/>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spTree>
    <p:extLst>
      <p:ext uri="{BB962C8B-B14F-4D97-AF65-F5344CB8AC3E}">
        <p14:creationId xmlns:p14="http://schemas.microsoft.com/office/powerpoint/2010/main" val="1605573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886E9-5CF5-7E67-8BEF-E6E738729B4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9DB41B-45FB-A94A-DEB5-D2C17E3C8CB2}"/>
              </a:ext>
            </a:extLst>
          </p:cNvPr>
          <p:cNvSpPr>
            <a:spLocks noGrp="1"/>
          </p:cNvSpPr>
          <p:nvPr>
            <p:ph type="sldNum" sz="quarter" idx="4"/>
          </p:nvPr>
        </p:nvSpPr>
        <p:spPr/>
        <p:txBody>
          <a:bodyPr/>
          <a:lstStyle/>
          <a:p>
            <a:fld id="{BB3B27A6-5504-4172-9607-AC3A8638B53A}" type="slidenum">
              <a:rPr lang="sr-Latn-RS" smtClean="0"/>
              <a:pPr/>
              <a:t>16</a:t>
            </a:fld>
            <a:endParaRPr lang="sr-Latn-RS"/>
          </a:p>
        </p:txBody>
      </p:sp>
      <p:sp>
        <p:nvSpPr>
          <p:cNvPr id="12" name="TextBox 11">
            <a:extLst>
              <a:ext uri="{FF2B5EF4-FFF2-40B4-BE49-F238E27FC236}">
                <a16:creationId xmlns:a16="http://schemas.microsoft.com/office/drawing/2014/main" id="{A4D31FD5-609E-8BCF-D261-336A1A492808}"/>
              </a:ext>
            </a:extLst>
          </p:cNvPr>
          <p:cNvSpPr txBox="1"/>
          <p:nvPr/>
        </p:nvSpPr>
        <p:spPr>
          <a:xfrm>
            <a:off x="7758260" y="6548085"/>
            <a:ext cx="3186260" cy="261610"/>
          </a:xfrm>
          <a:prstGeom prst="rect">
            <a:avLst/>
          </a:prstGeom>
          <a:noFill/>
        </p:spPr>
        <p:txBody>
          <a:bodyPr wrap="square" rtlCol="0">
            <a:spAutoFit/>
          </a:bodyPr>
          <a:lstStyle/>
          <a:p>
            <a:pPr algn="r"/>
            <a:r>
              <a:rPr lang="nl-NL" sz="1050" b="1" i="1" dirty="0">
                <a:solidFill>
                  <a:schemeClr val="accent2"/>
                </a:solidFill>
              </a:rPr>
              <a:t>*</a:t>
            </a:r>
            <a:r>
              <a:rPr lang="nl-NL" sz="1050" b="1" i="1" dirty="0" err="1">
                <a:solidFill>
                  <a:schemeClr val="accent2"/>
                </a:solidFill>
              </a:rPr>
              <a:t>Targetted</a:t>
            </a:r>
            <a:r>
              <a:rPr lang="nl-NL" sz="1050" b="1" i="1" dirty="0">
                <a:solidFill>
                  <a:schemeClr val="accent2"/>
                </a:solidFill>
              </a:rPr>
              <a:t> </a:t>
            </a:r>
            <a:r>
              <a:rPr lang="nl-NL" sz="1050" b="1" i="1" dirty="0" err="1">
                <a:solidFill>
                  <a:schemeClr val="accent2"/>
                </a:solidFill>
              </a:rPr>
              <a:t>maturity</a:t>
            </a:r>
            <a:r>
              <a:rPr lang="nl-NL" sz="1050" b="1" i="1" dirty="0">
                <a:solidFill>
                  <a:schemeClr val="accent2"/>
                </a:solidFill>
              </a:rPr>
              <a:t> level </a:t>
            </a:r>
            <a:r>
              <a:rPr lang="nl-NL" sz="1050" b="1" i="1" dirty="0" err="1">
                <a:solidFill>
                  <a:schemeClr val="accent2"/>
                </a:solidFill>
              </a:rPr>
              <a:t>for</a:t>
            </a:r>
            <a:r>
              <a:rPr lang="nl-NL" sz="1050" b="1" i="1" dirty="0">
                <a:solidFill>
                  <a:schemeClr val="accent2"/>
                </a:solidFill>
              </a:rPr>
              <a:t> base fundament </a:t>
            </a:r>
          </a:p>
        </p:txBody>
      </p:sp>
      <p:sp>
        <p:nvSpPr>
          <p:cNvPr id="38" name="TextBox 37">
            <a:extLst>
              <a:ext uri="{FF2B5EF4-FFF2-40B4-BE49-F238E27FC236}">
                <a16:creationId xmlns:a16="http://schemas.microsoft.com/office/drawing/2014/main" id="{9DC1D97A-46ED-967F-4FD7-B444ED6C04A2}"/>
              </a:ext>
            </a:extLst>
          </p:cNvPr>
          <p:cNvSpPr txBox="1"/>
          <p:nvPr/>
        </p:nvSpPr>
        <p:spPr>
          <a:xfrm>
            <a:off x="2649400" y="6548085"/>
            <a:ext cx="5104822" cy="261610"/>
          </a:xfrm>
          <a:prstGeom prst="rect">
            <a:avLst/>
          </a:prstGeom>
          <a:noFill/>
        </p:spPr>
        <p:txBody>
          <a:bodyPr wrap="square" rtlCol="0">
            <a:spAutoFit/>
          </a:bodyPr>
          <a:lstStyle/>
          <a:p>
            <a:r>
              <a:rPr lang="nl-NL" sz="1100" dirty="0">
                <a:solidFill>
                  <a:schemeClr val="bg1"/>
                </a:solidFill>
              </a:rPr>
              <a:t>**</a:t>
            </a:r>
            <a:r>
              <a:rPr lang="nl-NL" sz="1100" dirty="0" err="1">
                <a:solidFill>
                  <a:schemeClr val="bg1"/>
                </a:solidFill>
              </a:rPr>
              <a:t>Capability</a:t>
            </a:r>
            <a:r>
              <a:rPr lang="nl-NL" sz="1100" dirty="0">
                <a:solidFill>
                  <a:schemeClr val="bg1"/>
                </a:solidFill>
              </a:rPr>
              <a:t>/control/… </a:t>
            </a:r>
            <a:r>
              <a:rPr lang="nl-NL" sz="1100" dirty="0" err="1">
                <a:solidFill>
                  <a:schemeClr val="bg1"/>
                </a:solidFill>
              </a:rPr>
              <a:t>applicable</a:t>
            </a:r>
            <a:r>
              <a:rPr lang="nl-NL" sz="1100" dirty="0">
                <a:solidFill>
                  <a:schemeClr val="bg1"/>
                </a:solidFill>
              </a:rPr>
              <a:t> </a:t>
            </a:r>
            <a:r>
              <a:rPr lang="nl-NL" sz="1100" dirty="0" err="1">
                <a:solidFill>
                  <a:schemeClr val="bg1"/>
                </a:solidFill>
              </a:rPr>
              <a:t>for</a:t>
            </a:r>
            <a:r>
              <a:rPr lang="nl-NL" sz="1100" dirty="0">
                <a:solidFill>
                  <a:schemeClr val="bg1"/>
                </a:solidFill>
              </a:rPr>
              <a:t> </a:t>
            </a:r>
            <a:r>
              <a:rPr lang="nl-NL" sz="1100" dirty="0" err="1">
                <a:solidFill>
                  <a:schemeClr val="bg1"/>
                </a:solidFill>
              </a:rPr>
              <a:t>SME’s</a:t>
            </a:r>
            <a:r>
              <a:rPr lang="nl-NL" sz="1100" dirty="0">
                <a:solidFill>
                  <a:schemeClr val="bg1"/>
                </a:solidFill>
              </a:rPr>
              <a:t>, large </a:t>
            </a:r>
            <a:r>
              <a:rPr lang="nl-NL" sz="1100" dirty="0" err="1">
                <a:solidFill>
                  <a:schemeClr val="bg1"/>
                </a:solidFill>
              </a:rPr>
              <a:t>organisations</a:t>
            </a:r>
            <a:r>
              <a:rPr lang="nl-NL" sz="1100" dirty="0">
                <a:solidFill>
                  <a:schemeClr val="bg1"/>
                </a:solidFill>
              </a:rPr>
              <a:t> or </a:t>
            </a:r>
            <a:r>
              <a:rPr lang="nl-NL" sz="1100" dirty="0" err="1">
                <a:solidFill>
                  <a:schemeClr val="bg1"/>
                </a:solidFill>
              </a:rPr>
              <a:t>both</a:t>
            </a:r>
            <a:r>
              <a:rPr lang="nl-NL" sz="1100" dirty="0">
                <a:solidFill>
                  <a:schemeClr val="bg1"/>
                </a:solidFill>
              </a:rPr>
              <a:t> </a:t>
            </a:r>
          </a:p>
        </p:txBody>
      </p:sp>
      <p:sp>
        <p:nvSpPr>
          <p:cNvPr id="145" name="TextBox 144">
            <a:extLst>
              <a:ext uri="{FF2B5EF4-FFF2-40B4-BE49-F238E27FC236}">
                <a16:creationId xmlns:a16="http://schemas.microsoft.com/office/drawing/2014/main" id="{9C412AA0-1138-F495-9BED-31024310A5AD}"/>
              </a:ext>
            </a:extLst>
          </p:cNvPr>
          <p:cNvSpPr txBox="1"/>
          <p:nvPr/>
        </p:nvSpPr>
        <p:spPr>
          <a:xfrm>
            <a:off x="3195339" y="25019"/>
            <a:ext cx="6676248" cy="400110"/>
          </a:xfrm>
          <a:prstGeom prst="rect">
            <a:avLst/>
          </a:prstGeom>
          <a:noFill/>
        </p:spPr>
        <p:txBody>
          <a:bodyPr wrap="square" rtlCol="0">
            <a:spAutoFit/>
          </a:bodyPr>
          <a:lstStyle/>
          <a:p>
            <a:pPr algn="ctr"/>
            <a:r>
              <a:rPr lang="nl-NL" sz="2000" b="1" dirty="0">
                <a:solidFill>
                  <a:schemeClr val="accent1"/>
                </a:solidFill>
              </a:rPr>
              <a:t>Data </a:t>
            </a:r>
            <a:r>
              <a:rPr lang="nl-NL" sz="2000" b="1" dirty="0" err="1">
                <a:solidFill>
                  <a:schemeClr val="accent1"/>
                </a:solidFill>
              </a:rPr>
              <a:t>protection</a:t>
            </a:r>
            <a:r>
              <a:rPr lang="nl-NL" sz="2000" b="1" dirty="0">
                <a:solidFill>
                  <a:schemeClr val="accent1"/>
                </a:solidFill>
              </a:rPr>
              <a:t> </a:t>
            </a:r>
            <a:r>
              <a:rPr lang="nl-NL" sz="2000" b="1" dirty="0" err="1">
                <a:solidFill>
                  <a:schemeClr val="accent6"/>
                </a:solidFill>
              </a:rPr>
              <a:t>requirements</a:t>
            </a:r>
            <a:r>
              <a:rPr lang="nl-NL" sz="2000" b="1" dirty="0">
                <a:solidFill>
                  <a:schemeClr val="accent1"/>
                </a:solidFill>
              </a:rPr>
              <a:t> </a:t>
            </a:r>
            <a:r>
              <a:rPr lang="nl-NL" sz="2000" b="1" dirty="0" err="1">
                <a:solidFill>
                  <a:schemeClr val="accent1"/>
                </a:solidFill>
              </a:rPr>
              <a:t>for</a:t>
            </a:r>
            <a:r>
              <a:rPr lang="nl-NL" sz="2000" b="1" dirty="0">
                <a:solidFill>
                  <a:schemeClr val="accent1"/>
                </a:solidFill>
              </a:rPr>
              <a:t> </a:t>
            </a:r>
            <a:r>
              <a:rPr lang="nl-NL" sz="2000" b="1" dirty="0" err="1">
                <a:solidFill>
                  <a:schemeClr val="accent1"/>
                </a:solidFill>
              </a:rPr>
              <a:t>the</a:t>
            </a:r>
            <a:r>
              <a:rPr lang="nl-NL" sz="2000" b="1" dirty="0">
                <a:solidFill>
                  <a:schemeClr val="accent1"/>
                </a:solidFill>
              </a:rPr>
              <a:t> AI act </a:t>
            </a:r>
            <a:r>
              <a:rPr lang="nl-NL" sz="2000" b="1" dirty="0">
                <a:solidFill>
                  <a:schemeClr val="accent6"/>
                </a:solidFill>
              </a:rPr>
              <a:t>03</a:t>
            </a:r>
            <a:r>
              <a:rPr lang="nl-NL" sz="2000" b="1" dirty="0">
                <a:solidFill>
                  <a:schemeClr val="accent1"/>
                </a:solidFill>
              </a:rPr>
              <a:t>:</a:t>
            </a:r>
          </a:p>
        </p:txBody>
      </p:sp>
      <p:sp>
        <p:nvSpPr>
          <p:cNvPr id="5" name="TextBox 4">
            <a:extLst>
              <a:ext uri="{FF2B5EF4-FFF2-40B4-BE49-F238E27FC236}">
                <a16:creationId xmlns:a16="http://schemas.microsoft.com/office/drawing/2014/main" id="{B7C3B6C4-2B2A-21F1-014D-04E0D3571245}"/>
              </a:ext>
            </a:extLst>
          </p:cNvPr>
          <p:cNvSpPr txBox="1"/>
          <p:nvPr/>
        </p:nvSpPr>
        <p:spPr>
          <a:xfrm>
            <a:off x="3965142" y="984561"/>
            <a:ext cx="2861187" cy="461665"/>
          </a:xfrm>
          <a:prstGeom prst="rect">
            <a:avLst/>
          </a:prstGeom>
          <a:noFill/>
        </p:spPr>
        <p:txBody>
          <a:bodyPr wrap="square" rtlCol="0">
            <a:spAutoFit/>
          </a:bodyPr>
          <a:lstStyle/>
          <a:p>
            <a:r>
              <a:rPr lang="nl-NL" sz="1200" dirty="0"/>
              <a:t>Art 10 (x) Legal </a:t>
            </a:r>
            <a:r>
              <a:rPr lang="nl-NL" sz="1200" dirty="0" err="1"/>
              <a:t>ground</a:t>
            </a:r>
            <a:r>
              <a:rPr lang="nl-NL" sz="1200" dirty="0"/>
              <a:t> </a:t>
            </a:r>
            <a:r>
              <a:rPr lang="nl-NL" sz="1200" dirty="0" err="1"/>
              <a:t>required</a:t>
            </a:r>
            <a:r>
              <a:rPr lang="nl-NL" sz="1200" dirty="0"/>
              <a:t> </a:t>
            </a:r>
            <a:r>
              <a:rPr lang="nl-NL" sz="1200" dirty="0" err="1"/>
              <a:t>for</a:t>
            </a:r>
            <a:r>
              <a:rPr lang="nl-NL" sz="1200" dirty="0"/>
              <a:t> </a:t>
            </a:r>
            <a:r>
              <a:rPr lang="nl-NL" sz="1200" dirty="0" err="1"/>
              <a:t>using</a:t>
            </a:r>
            <a:r>
              <a:rPr lang="nl-NL" sz="1200" dirty="0"/>
              <a:t> data </a:t>
            </a:r>
            <a:r>
              <a:rPr lang="nl-NL" sz="1200" dirty="0" err="1"/>
              <a:t>to</a:t>
            </a:r>
            <a:r>
              <a:rPr lang="nl-NL" sz="1200" dirty="0"/>
              <a:t> test &amp; </a:t>
            </a:r>
            <a:r>
              <a:rPr lang="nl-NL" sz="1200" dirty="0" err="1"/>
              <a:t>avoid</a:t>
            </a:r>
            <a:r>
              <a:rPr lang="nl-NL" sz="1200" dirty="0"/>
              <a:t> bias</a:t>
            </a:r>
          </a:p>
        </p:txBody>
      </p:sp>
      <p:sp>
        <p:nvSpPr>
          <p:cNvPr id="6" name="TextBox 5">
            <a:extLst>
              <a:ext uri="{FF2B5EF4-FFF2-40B4-BE49-F238E27FC236}">
                <a16:creationId xmlns:a16="http://schemas.microsoft.com/office/drawing/2014/main" id="{6EA11142-D518-AFC7-6390-0BD7A1AAD42A}"/>
              </a:ext>
            </a:extLst>
          </p:cNvPr>
          <p:cNvSpPr txBox="1"/>
          <p:nvPr/>
        </p:nvSpPr>
        <p:spPr>
          <a:xfrm>
            <a:off x="4120571" y="3184682"/>
            <a:ext cx="2997570" cy="461665"/>
          </a:xfrm>
          <a:prstGeom prst="rect">
            <a:avLst/>
          </a:prstGeom>
          <a:noFill/>
        </p:spPr>
        <p:txBody>
          <a:bodyPr wrap="square">
            <a:spAutoFit/>
          </a:bodyPr>
          <a:lstStyle/>
          <a:p>
            <a:r>
              <a:rPr lang="nl-NL" sz="1200" dirty="0"/>
              <a:t>Art 59-1 (g) (h) – </a:t>
            </a:r>
            <a:r>
              <a:rPr lang="nl-NL" sz="1200" dirty="0" err="1"/>
              <a:t>Sandbox</a:t>
            </a:r>
            <a:r>
              <a:rPr lang="nl-NL" sz="1200" dirty="0"/>
              <a:t> data &amp; logs </a:t>
            </a:r>
            <a:r>
              <a:rPr lang="nl-NL" sz="1200" dirty="0" err="1"/>
              <a:t>deleted</a:t>
            </a:r>
            <a:r>
              <a:rPr lang="nl-NL" sz="1200" dirty="0"/>
              <a:t> </a:t>
            </a:r>
            <a:r>
              <a:rPr lang="nl-NL" sz="1200" dirty="0" err="1"/>
              <a:t>upon</a:t>
            </a:r>
            <a:r>
              <a:rPr lang="nl-NL" sz="1200" dirty="0"/>
              <a:t> </a:t>
            </a:r>
            <a:r>
              <a:rPr lang="nl-NL" sz="1200" dirty="0" err="1"/>
              <a:t>termination</a:t>
            </a:r>
            <a:r>
              <a:rPr lang="nl-NL" sz="1200" dirty="0"/>
              <a:t> of </a:t>
            </a:r>
            <a:r>
              <a:rPr lang="nl-NL" sz="1200" dirty="0" err="1"/>
              <a:t>sandbox</a:t>
            </a:r>
            <a:endParaRPr lang="nl-NL" sz="1200" dirty="0"/>
          </a:p>
        </p:txBody>
      </p:sp>
      <p:graphicFrame>
        <p:nvGraphicFramePr>
          <p:cNvPr id="8" name="Table 7">
            <a:extLst>
              <a:ext uri="{FF2B5EF4-FFF2-40B4-BE49-F238E27FC236}">
                <a16:creationId xmlns:a16="http://schemas.microsoft.com/office/drawing/2014/main" id="{D90FBAF1-B1DB-EBB7-D407-62073A28206F}"/>
              </a:ext>
            </a:extLst>
          </p:cNvPr>
          <p:cNvGraphicFramePr>
            <a:graphicFrameLocks noGrp="1"/>
          </p:cNvGraphicFramePr>
          <p:nvPr>
            <p:extLst>
              <p:ext uri="{D42A27DB-BD31-4B8C-83A1-F6EECF244321}">
                <p14:modId xmlns:p14="http://schemas.microsoft.com/office/powerpoint/2010/main" val="3620329081"/>
              </p:ext>
            </p:extLst>
          </p:nvPr>
        </p:nvGraphicFramePr>
        <p:xfrm>
          <a:off x="375385" y="592111"/>
          <a:ext cx="11580227" cy="5259049"/>
        </p:xfrm>
        <a:graphic>
          <a:graphicData uri="http://schemas.openxmlformats.org/drawingml/2006/table">
            <a:tbl>
              <a:tblPr firstRow="1" bandRow="1">
                <a:tableStyleId>{5C22544A-7EE6-4342-B048-85BDC9FD1C3A}</a:tableStyleId>
              </a:tblPr>
              <a:tblGrid>
                <a:gridCol w="2023516">
                  <a:extLst>
                    <a:ext uri="{9D8B030D-6E8A-4147-A177-3AD203B41FA5}">
                      <a16:colId xmlns:a16="http://schemas.microsoft.com/office/drawing/2014/main" val="1037326161"/>
                    </a:ext>
                  </a:extLst>
                </a:gridCol>
                <a:gridCol w="1163120">
                  <a:extLst>
                    <a:ext uri="{9D8B030D-6E8A-4147-A177-3AD203B41FA5}">
                      <a16:colId xmlns:a16="http://schemas.microsoft.com/office/drawing/2014/main" val="2291716608"/>
                    </a:ext>
                  </a:extLst>
                </a:gridCol>
                <a:gridCol w="4161162">
                  <a:extLst>
                    <a:ext uri="{9D8B030D-6E8A-4147-A177-3AD203B41FA5}">
                      <a16:colId xmlns:a16="http://schemas.microsoft.com/office/drawing/2014/main" val="3516134563"/>
                    </a:ext>
                  </a:extLst>
                </a:gridCol>
                <a:gridCol w="4232429">
                  <a:extLst>
                    <a:ext uri="{9D8B030D-6E8A-4147-A177-3AD203B41FA5}">
                      <a16:colId xmlns:a16="http://schemas.microsoft.com/office/drawing/2014/main" val="3258941711"/>
                    </a:ext>
                  </a:extLst>
                </a:gridCol>
              </a:tblGrid>
              <a:tr h="700465">
                <a:tc>
                  <a:txBody>
                    <a:bodyPr/>
                    <a:lstStyle/>
                    <a:p>
                      <a:r>
                        <a:rPr lang="nl-NL" dirty="0"/>
                        <a:t>DP </a:t>
                      </a:r>
                      <a:r>
                        <a:rPr lang="nl-NL" dirty="0" err="1"/>
                        <a:t>requirement</a:t>
                      </a:r>
                      <a:endParaRPr lang="nl-NL" dirty="0"/>
                    </a:p>
                  </a:txBody>
                  <a:tcPr/>
                </a:tc>
                <a:tc>
                  <a:txBody>
                    <a:bodyPr/>
                    <a:lstStyle/>
                    <a:p>
                      <a:r>
                        <a:rPr lang="nl-NL" dirty="0"/>
                        <a:t>AI Act topic</a:t>
                      </a:r>
                    </a:p>
                  </a:txBody>
                  <a:tcPr/>
                </a:tc>
                <a:tc>
                  <a:txBody>
                    <a:bodyPr/>
                    <a:lstStyle/>
                    <a:p>
                      <a:r>
                        <a:rPr lang="nl-NL" dirty="0"/>
                        <a:t>AI Act </a:t>
                      </a:r>
                      <a:r>
                        <a:rPr lang="nl-NL" dirty="0" err="1"/>
                        <a:t>requirement</a:t>
                      </a:r>
                      <a:r>
                        <a:rPr lang="nl-NL" dirty="0"/>
                        <a:t>/ </a:t>
                      </a:r>
                      <a:r>
                        <a:rPr lang="nl-NL" dirty="0" err="1"/>
                        <a:t>Capability</a:t>
                      </a:r>
                      <a:endParaRPr lang="nl-NL" dirty="0"/>
                    </a:p>
                  </a:txBody>
                  <a:tcPr/>
                </a:tc>
                <a:tc>
                  <a:txBody>
                    <a:bodyPr/>
                    <a:lstStyle/>
                    <a:p>
                      <a:r>
                        <a:rPr lang="nl-NL" dirty="0" err="1"/>
                        <a:t>Comments</a:t>
                      </a:r>
                      <a:endParaRPr lang="nl-NL" dirty="0"/>
                    </a:p>
                  </a:txBody>
                  <a:tcPr/>
                </a:tc>
                <a:extLst>
                  <a:ext uri="{0D108BD9-81ED-4DB2-BD59-A6C34878D82A}">
                    <a16:rowId xmlns:a16="http://schemas.microsoft.com/office/drawing/2014/main" val="680767553"/>
                  </a:ext>
                </a:extLst>
              </a:tr>
              <a:tr h="303535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100" b="1" dirty="0" err="1"/>
                        <a:t>Retention</a:t>
                      </a:r>
                      <a:r>
                        <a:rPr lang="nl-NL" sz="1100" b="1" dirty="0"/>
                        <a:t> </a:t>
                      </a:r>
                      <a:r>
                        <a:rPr lang="nl-NL" sz="1100" b="1" dirty="0" err="1"/>
                        <a:t>period</a:t>
                      </a:r>
                      <a:r>
                        <a:rPr lang="nl-NL" sz="1100" b="1" dirty="0"/>
                        <a:t>/</a:t>
                      </a:r>
                      <a:r>
                        <a:rPr lang="nl-NL" sz="1100" b="1" dirty="0" err="1"/>
                        <a:t>limitation</a:t>
                      </a:r>
                      <a:endParaRPr lang="nl-NL" sz="1100" b="1" dirty="0"/>
                    </a:p>
                  </a:txBody>
                  <a:tcPr anchor="ctr"/>
                </a:tc>
                <a:tc>
                  <a:txBody>
                    <a:bodyPr/>
                    <a:lstStyle/>
                    <a:p>
                      <a:r>
                        <a:rPr lang="nl-NL" sz="1100" dirty="0" err="1"/>
                        <a:t>Sandbox</a:t>
                      </a:r>
                      <a:endParaRPr lang="nl-NL" sz="1100"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100" dirty="0"/>
                        <a:t>Art 59-1 (g) (h) – </a:t>
                      </a:r>
                      <a:r>
                        <a:rPr lang="nl-NL" sz="1100" b="1" dirty="0" err="1"/>
                        <a:t>Sandbox</a:t>
                      </a:r>
                      <a:r>
                        <a:rPr lang="nl-NL" sz="1100" dirty="0"/>
                        <a:t> data &amp; logs </a:t>
                      </a:r>
                      <a:r>
                        <a:rPr lang="nl-NL" sz="1100" b="1" dirty="0" err="1"/>
                        <a:t>deleted</a:t>
                      </a:r>
                      <a:r>
                        <a:rPr lang="nl-NL" sz="1100" dirty="0"/>
                        <a:t> </a:t>
                      </a:r>
                      <a:r>
                        <a:rPr lang="nl-NL" sz="1100" dirty="0" err="1"/>
                        <a:t>upon</a:t>
                      </a:r>
                      <a:r>
                        <a:rPr lang="nl-NL" sz="1100" dirty="0"/>
                        <a:t> </a:t>
                      </a:r>
                      <a:r>
                        <a:rPr lang="nl-NL" sz="1100" b="1" dirty="0" err="1"/>
                        <a:t>termination</a:t>
                      </a:r>
                      <a:r>
                        <a:rPr lang="nl-NL" sz="1100" dirty="0"/>
                        <a:t> of </a:t>
                      </a:r>
                      <a:r>
                        <a:rPr lang="nl-NL" sz="1100" dirty="0" err="1"/>
                        <a:t>sandbox</a:t>
                      </a:r>
                      <a:endParaRPr lang="nl-NL" sz="1100" dirty="0"/>
                    </a:p>
                    <a:p>
                      <a:endParaRPr lang="nl-NL" sz="1100" dirty="0"/>
                    </a:p>
                    <a:p>
                      <a:r>
                        <a:rPr lang="nl-NL" sz="1100" dirty="0"/>
                        <a:t>Recital </a:t>
                      </a:r>
                      <a:r>
                        <a:rPr lang="nl-NL" sz="1100" kern="1200" dirty="0">
                          <a:solidFill>
                            <a:schemeClr val="dk1"/>
                          </a:solidFill>
                          <a:latin typeface="+mn-lt"/>
                          <a:ea typeface="+mn-ea"/>
                          <a:cs typeface="+mn-cs"/>
                        </a:rPr>
                        <a:t>141 on </a:t>
                      </a:r>
                      <a:r>
                        <a:rPr lang="nl-NL" sz="1100" kern="1200" dirty="0" err="1">
                          <a:solidFill>
                            <a:schemeClr val="dk1"/>
                          </a:solidFill>
                          <a:latin typeface="+mn-lt"/>
                          <a:ea typeface="+mn-ea"/>
                          <a:cs typeface="+mn-cs"/>
                        </a:rPr>
                        <a:t>testing</a:t>
                      </a:r>
                      <a:r>
                        <a:rPr lang="nl-NL" sz="1100" kern="1200" dirty="0">
                          <a:solidFill>
                            <a:schemeClr val="dk1"/>
                          </a:solidFill>
                          <a:latin typeface="+mn-lt"/>
                          <a:ea typeface="+mn-ea"/>
                          <a:cs typeface="+mn-cs"/>
                        </a:rPr>
                        <a:t> </a:t>
                      </a:r>
                      <a:r>
                        <a:rPr lang="nl-NL" sz="1100" kern="1200" dirty="0" err="1">
                          <a:solidFill>
                            <a:schemeClr val="dk1"/>
                          </a:solidFill>
                          <a:latin typeface="+mn-lt"/>
                          <a:ea typeface="+mn-ea"/>
                          <a:cs typeface="+mn-cs"/>
                        </a:rPr>
                        <a:t>outside</a:t>
                      </a:r>
                      <a:r>
                        <a:rPr lang="nl-NL" sz="1100" kern="1200" dirty="0">
                          <a:solidFill>
                            <a:schemeClr val="dk1"/>
                          </a:solidFill>
                          <a:latin typeface="+mn-lt"/>
                          <a:ea typeface="+mn-ea"/>
                          <a:cs typeface="+mn-cs"/>
                        </a:rPr>
                        <a:t> of </a:t>
                      </a:r>
                      <a:r>
                        <a:rPr lang="nl-NL" sz="1100" kern="1200" dirty="0" err="1">
                          <a:solidFill>
                            <a:schemeClr val="dk1"/>
                          </a:solidFill>
                          <a:latin typeface="+mn-lt"/>
                          <a:ea typeface="+mn-ea"/>
                          <a:cs typeface="+mn-cs"/>
                        </a:rPr>
                        <a:t>regulatory</a:t>
                      </a:r>
                      <a:r>
                        <a:rPr lang="nl-NL" sz="1100" kern="1200" dirty="0">
                          <a:solidFill>
                            <a:schemeClr val="dk1"/>
                          </a:solidFill>
                          <a:latin typeface="+mn-lt"/>
                          <a:ea typeface="+mn-ea"/>
                          <a:cs typeface="+mn-cs"/>
                        </a:rPr>
                        <a:t> </a:t>
                      </a:r>
                      <a:r>
                        <a:rPr lang="nl-NL" sz="1100" kern="1200" dirty="0" err="1">
                          <a:solidFill>
                            <a:schemeClr val="dk1"/>
                          </a:solidFill>
                          <a:latin typeface="+mn-lt"/>
                          <a:ea typeface="+mn-ea"/>
                          <a:cs typeface="+mn-cs"/>
                        </a:rPr>
                        <a:t>sandboxes</a:t>
                      </a:r>
                      <a:r>
                        <a:rPr lang="nl-NL" sz="1100" kern="1200" dirty="0">
                          <a:solidFill>
                            <a:schemeClr val="dk1"/>
                          </a:solidFill>
                          <a:latin typeface="+mn-lt"/>
                          <a:ea typeface="+mn-ea"/>
                          <a:cs typeface="+mn-cs"/>
                        </a:rPr>
                        <a:t> (in real </a:t>
                      </a:r>
                      <a:r>
                        <a:rPr lang="nl-NL" sz="1100" kern="1200" dirty="0" err="1">
                          <a:solidFill>
                            <a:schemeClr val="dk1"/>
                          </a:solidFill>
                          <a:latin typeface="+mn-lt"/>
                          <a:ea typeface="+mn-ea"/>
                          <a:cs typeface="+mn-cs"/>
                        </a:rPr>
                        <a:t>world</a:t>
                      </a:r>
                      <a:r>
                        <a:rPr lang="nl-NL" sz="1100" kern="1200" dirty="0">
                          <a:solidFill>
                            <a:schemeClr val="dk1"/>
                          </a:solidFill>
                          <a:latin typeface="+mn-lt"/>
                          <a:ea typeface="+mn-ea"/>
                          <a:cs typeface="+mn-cs"/>
                        </a:rPr>
                        <a:t>): </a:t>
                      </a:r>
                    </a:p>
                    <a:p>
                      <a:endParaRPr lang="nl-NL" sz="1100" b="1" kern="1200" dirty="0">
                        <a:solidFill>
                          <a:schemeClr val="dk1"/>
                        </a:solidFill>
                        <a:latin typeface="+mn-lt"/>
                        <a:ea typeface="+mn-ea"/>
                        <a:cs typeface="+mn-cs"/>
                      </a:endParaRPr>
                    </a:p>
                    <a:p>
                      <a:r>
                        <a:rPr lang="nl-NL" sz="1100" b="1" kern="1200" dirty="0">
                          <a:solidFill>
                            <a:schemeClr val="dk1"/>
                          </a:solidFill>
                          <a:latin typeface="+mn-lt"/>
                          <a:ea typeface="+mn-ea"/>
                          <a:cs typeface="+mn-cs"/>
                        </a:rPr>
                        <a:t>- </a:t>
                      </a:r>
                      <a:r>
                        <a:rPr lang="en-GB" sz="1100" b="1" kern="1200" dirty="0">
                          <a:solidFill>
                            <a:schemeClr val="dk1"/>
                          </a:solidFill>
                          <a:latin typeface="+mn-lt"/>
                          <a:ea typeface="+mn-ea"/>
                          <a:cs typeface="+mn-cs"/>
                        </a:rPr>
                        <a:t>set limitations on the period for which the testing can be done </a:t>
                      </a:r>
                      <a:r>
                        <a:rPr lang="en-GB" sz="1100" kern="1200" dirty="0">
                          <a:solidFill>
                            <a:schemeClr val="dk1"/>
                          </a:solidFill>
                          <a:latin typeface="+mn-lt"/>
                          <a:ea typeface="+mn-ea"/>
                          <a:cs typeface="+mn-cs"/>
                        </a:rPr>
                        <a:t>and require additional safeguards for persons belonging to certain vulnerable groups, </a:t>
                      </a:r>
                    </a:p>
                    <a:p>
                      <a:endParaRPr lang="en-GB" sz="1100" kern="1200" dirty="0">
                        <a:solidFill>
                          <a:schemeClr val="dk1"/>
                        </a:solidFill>
                        <a:latin typeface="+mn-lt"/>
                        <a:ea typeface="+mn-ea"/>
                        <a:cs typeface="+mn-cs"/>
                      </a:endParaRPr>
                    </a:p>
                    <a:p>
                      <a:r>
                        <a:rPr lang="en-GB" sz="1100" kern="1200" dirty="0">
                          <a:solidFill>
                            <a:schemeClr val="dk1"/>
                          </a:solidFill>
                          <a:latin typeface="+mn-lt"/>
                          <a:ea typeface="+mn-ea"/>
                          <a:cs typeface="+mn-cs"/>
                        </a:rPr>
                        <a:t>- envisage additional safeguards to ensure that the predictions, recommendations or decisions of the AI system can be effectively reversed and disregarded and that </a:t>
                      </a:r>
                      <a:r>
                        <a:rPr lang="en-GB" sz="1100" b="1" kern="1200" dirty="0">
                          <a:solidFill>
                            <a:schemeClr val="dk1"/>
                          </a:solidFill>
                          <a:latin typeface="+mn-lt"/>
                          <a:ea typeface="+mn-ea"/>
                          <a:cs typeface="+mn-cs"/>
                        </a:rPr>
                        <a:t>personal data is protected and is deleted when the subjects have withdrawn their consent to participate in the testing </a:t>
                      </a:r>
                      <a:endParaRPr lang="nl-NL" sz="1100" b="1" kern="1200" dirty="0">
                        <a:solidFill>
                          <a:schemeClr val="dk1"/>
                        </a:solidFill>
                        <a:latin typeface="+mn-lt"/>
                        <a:ea typeface="+mn-ea"/>
                        <a:cs typeface="+mn-cs"/>
                      </a:endParaRPr>
                    </a:p>
                  </a:txBody>
                  <a:tcPr/>
                </a:tc>
                <a:tc>
                  <a:txBody>
                    <a:bodyPr/>
                    <a:lstStyle/>
                    <a:p>
                      <a:r>
                        <a:rPr lang="nl-NL" sz="1100" dirty="0"/>
                        <a:t>Make </a:t>
                      </a:r>
                      <a:r>
                        <a:rPr lang="nl-NL" sz="1100" dirty="0" err="1"/>
                        <a:t>sure</a:t>
                      </a:r>
                      <a:r>
                        <a:rPr lang="nl-NL" sz="1100" dirty="0"/>
                        <a:t> </a:t>
                      </a:r>
                      <a:r>
                        <a:rPr lang="nl-NL" sz="1100" dirty="0" err="1"/>
                        <a:t>to</a:t>
                      </a:r>
                      <a:r>
                        <a:rPr lang="nl-NL" sz="1100" dirty="0"/>
                        <a:t> </a:t>
                      </a:r>
                      <a:r>
                        <a:rPr lang="nl-NL" sz="1100" dirty="0" err="1"/>
                        <a:t>indicate</a:t>
                      </a:r>
                      <a:r>
                        <a:rPr lang="nl-NL" sz="1100" dirty="0"/>
                        <a:t> </a:t>
                      </a:r>
                      <a:r>
                        <a:rPr lang="nl-NL" sz="1100" dirty="0" err="1"/>
                        <a:t>retention</a:t>
                      </a:r>
                      <a:r>
                        <a:rPr lang="nl-NL" sz="1100" dirty="0"/>
                        <a:t> </a:t>
                      </a:r>
                      <a:r>
                        <a:rPr lang="nl-NL" sz="1100" dirty="0" err="1"/>
                        <a:t>periods</a:t>
                      </a:r>
                      <a:r>
                        <a:rPr lang="nl-NL" sz="1100" dirty="0"/>
                        <a:t> </a:t>
                      </a:r>
                      <a:r>
                        <a:rPr lang="nl-NL" sz="1100" dirty="0" err="1"/>
                        <a:t>for</a:t>
                      </a:r>
                      <a:r>
                        <a:rPr lang="nl-NL" sz="1100" dirty="0"/>
                        <a:t> </a:t>
                      </a:r>
                      <a:r>
                        <a:rPr lang="nl-NL" sz="1100" dirty="0" err="1"/>
                        <a:t>the</a:t>
                      </a:r>
                      <a:r>
                        <a:rPr lang="nl-NL" sz="1100" dirty="0"/>
                        <a:t> </a:t>
                      </a:r>
                      <a:r>
                        <a:rPr lang="nl-NL" sz="1100" dirty="0" err="1"/>
                        <a:t>use</a:t>
                      </a:r>
                      <a:r>
                        <a:rPr lang="nl-NL" sz="1100" dirty="0"/>
                        <a:t> of personal data in </a:t>
                      </a:r>
                      <a:r>
                        <a:rPr lang="nl-NL" sz="1100" dirty="0" err="1"/>
                        <a:t>sandbox</a:t>
                      </a:r>
                      <a:r>
                        <a:rPr lang="nl-NL" sz="1100" dirty="0"/>
                        <a:t> – </a:t>
                      </a:r>
                      <a:r>
                        <a:rPr lang="nl-NL" sz="1100" dirty="0" err="1"/>
                        <a:t>they</a:t>
                      </a:r>
                      <a:r>
                        <a:rPr lang="nl-NL" sz="1100" dirty="0"/>
                        <a:t> </a:t>
                      </a:r>
                      <a:r>
                        <a:rPr lang="nl-NL" sz="1100" dirty="0" err="1"/>
                        <a:t>may</a:t>
                      </a:r>
                      <a:r>
                        <a:rPr lang="nl-NL" sz="1100" dirty="0"/>
                        <a:t> </a:t>
                      </a:r>
                      <a:r>
                        <a:rPr lang="nl-NL" sz="1100" dirty="0" err="1"/>
                        <a:t>not</a:t>
                      </a:r>
                      <a:r>
                        <a:rPr lang="nl-NL" sz="1100" dirty="0"/>
                        <a:t> </a:t>
                      </a:r>
                      <a:r>
                        <a:rPr lang="nl-NL" sz="1100" dirty="0" err="1"/>
                        <a:t>exceed</a:t>
                      </a:r>
                      <a:r>
                        <a:rPr lang="nl-NL" sz="1100" dirty="0"/>
                        <a:t> </a:t>
                      </a:r>
                      <a:r>
                        <a:rPr lang="nl-NL" sz="1100" dirty="0" err="1"/>
                        <a:t>the</a:t>
                      </a:r>
                      <a:r>
                        <a:rPr lang="nl-NL" sz="1100" dirty="0"/>
                        <a:t> </a:t>
                      </a:r>
                      <a:r>
                        <a:rPr lang="nl-NL" sz="1100" dirty="0" err="1"/>
                        <a:t>lifecycle</a:t>
                      </a:r>
                      <a:r>
                        <a:rPr lang="nl-NL" sz="1100" dirty="0"/>
                        <a:t> of </a:t>
                      </a:r>
                      <a:r>
                        <a:rPr lang="nl-NL" sz="1100" dirty="0" err="1"/>
                        <a:t>the</a:t>
                      </a:r>
                      <a:r>
                        <a:rPr lang="nl-NL" sz="1100" dirty="0"/>
                        <a:t> processing in </a:t>
                      </a:r>
                      <a:r>
                        <a:rPr lang="nl-NL" sz="1100" dirty="0" err="1"/>
                        <a:t>the</a:t>
                      </a:r>
                      <a:r>
                        <a:rPr lang="nl-NL" sz="1100" dirty="0"/>
                        <a:t> </a:t>
                      </a:r>
                      <a:r>
                        <a:rPr lang="nl-NL" sz="1100" dirty="0" err="1"/>
                        <a:t>sandbox</a:t>
                      </a:r>
                      <a:endParaRPr lang="nl-NL" sz="1100" dirty="0"/>
                    </a:p>
                    <a:p>
                      <a:r>
                        <a:rPr lang="nl-NL" sz="1100" dirty="0"/>
                        <a:t>Make </a:t>
                      </a:r>
                      <a:r>
                        <a:rPr lang="nl-NL" sz="1100" dirty="0" err="1"/>
                        <a:t>sure</a:t>
                      </a:r>
                      <a:r>
                        <a:rPr lang="nl-NL" sz="1100" dirty="0"/>
                        <a:t> </a:t>
                      </a:r>
                      <a:r>
                        <a:rPr lang="nl-NL" sz="1100" dirty="0" err="1"/>
                        <a:t>to</a:t>
                      </a:r>
                      <a:r>
                        <a:rPr lang="nl-NL" sz="1100" dirty="0"/>
                        <a:t> </a:t>
                      </a:r>
                      <a:r>
                        <a:rPr lang="nl-NL" sz="1100" dirty="0" err="1"/>
                        <a:t>indicate</a:t>
                      </a:r>
                      <a:r>
                        <a:rPr lang="nl-NL" sz="1100" dirty="0"/>
                        <a:t> </a:t>
                      </a:r>
                      <a:r>
                        <a:rPr lang="nl-NL" sz="1100" dirty="0" err="1"/>
                        <a:t>retention</a:t>
                      </a:r>
                      <a:r>
                        <a:rPr lang="nl-NL" sz="1100" dirty="0"/>
                        <a:t> </a:t>
                      </a:r>
                      <a:r>
                        <a:rPr lang="nl-NL" sz="1100" dirty="0" err="1"/>
                        <a:t>periods</a:t>
                      </a:r>
                      <a:r>
                        <a:rPr lang="nl-NL" sz="1100" dirty="0"/>
                        <a:t> </a:t>
                      </a:r>
                      <a:r>
                        <a:rPr lang="nl-NL" sz="1100" dirty="0" err="1"/>
                        <a:t>for</a:t>
                      </a:r>
                      <a:r>
                        <a:rPr lang="nl-NL" sz="1100" dirty="0"/>
                        <a:t> training data &amp; personal data as </a:t>
                      </a:r>
                      <a:r>
                        <a:rPr lang="nl-NL" sz="1100" dirty="0" err="1"/>
                        <a:t>outcome</a:t>
                      </a:r>
                      <a:r>
                        <a:rPr lang="nl-NL" sz="1100" dirty="0"/>
                        <a:t> of </a:t>
                      </a:r>
                      <a:r>
                        <a:rPr lang="nl-NL" sz="1100" dirty="0" err="1"/>
                        <a:t>the</a:t>
                      </a:r>
                      <a:r>
                        <a:rPr lang="nl-NL" sz="1100" dirty="0"/>
                        <a:t> model</a:t>
                      </a:r>
                    </a:p>
                    <a:p>
                      <a:endParaRPr lang="nl-NL" sz="1100" dirty="0"/>
                    </a:p>
                    <a:p>
                      <a:r>
                        <a:rPr lang="nl-NL" sz="1100" dirty="0"/>
                        <a:t>In case of real </a:t>
                      </a:r>
                      <a:r>
                        <a:rPr lang="nl-NL" sz="1100" dirty="0" err="1"/>
                        <a:t>world</a:t>
                      </a:r>
                      <a:r>
                        <a:rPr lang="nl-NL" sz="1100" dirty="0"/>
                        <a:t> </a:t>
                      </a:r>
                      <a:r>
                        <a:rPr lang="nl-NL" sz="1100" dirty="0" err="1"/>
                        <a:t>testing</a:t>
                      </a:r>
                      <a:r>
                        <a:rPr lang="nl-NL" sz="1100" dirty="0"/>
                        <a:t>: delete </a:t>
                      </a:r>
                      <a:r>
                        <a:rPr lang="nl-NL" sz="1100" dirty="0" err="1"/>
                        <a:t>the</a:t>
                      </a:r>
                      <a:r>
                        <a:rPr lang="nl-NL" sz="1100" dirty="0"/>
                        <a:t> training &amp; </a:t>
                      </a:r>
                      <a:r>
                        <a:rPr lang="nl-NL" sz="1100" dirty="0" err="1"/>
                        <a:t>testing</a:t>
                      </a:r>
                      <a:r>
                        <a:rPr lang="nl-NL" sz="1100" dirty="0"/>
                        <a:t> data </a:t>
                      </a:r>
                      <a:r>
                        <a:rPr lang="nl-NL" sz="1100" dirty="0" err="1"/>
                        <a:t>after</a:t>
                      </a:r>
                      <a:r>
                        <a:rPr lang="nl-NL" sz="1100" dirty="0"/>
                        <a:t> </a:t>
                      </a:r>
                      <a:r>
                        <a:rPr lang="nl-NL" sz="1100" dirty="0" err="1"/>
                        <a:t>the</a:t>
                      </a:r>
                      <a:r>
                        <a:rPr lang="nl-NL" sz="1100" dirty="0"/>
                        <a:t> test.</a:t>
                      </a:r>
                    </a:p>
                  </a:txBody>
                  <a:tcPr/>
                </a:tc>
                <a:extLst>
                  <a:ext uri="{0D108BD9-81ED-4DB2-BD59-A6C34878D82A}">
                    <a16:rowId xmlns:a16="http://schemas.microsoft.com/office/drawing/2014/main" val="1149580811"/>
                  </a:ext>
                </a:extLst>
              </a:tr>
              <a:tr h="40582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100" dirty="0"/>
                        <a:t>Accountability</a:t>
                      </a:r>
                    </a:p>
                  </a:txBody>
                  <a:tcPr anchor="ctr"/>
                </a:tc>
                <a:tc>
                  <a:txBody>
                    <a:bodyPr/>
                    <a:lstStyle/>
                    <a:p>
                      <a:endParaRPr lang="nl-NL" sz="1100" dirty="0"/>
                    </a:p>
                  </a:txBody>
                  <a:tcPr/>
                </a:tc>
                <a:tc>
                  <a:txBody>
                    <a:bodyPr/>
                    <a:lstStyle/>
                    <a:p>
                      <a:endParaRPr lang="nl-NL" sz="1100" dirty="0"/>
                    </a:p>
                  </a:txBody>
                  <a:tcPr/>
                </a:tc>
                <a:tc>
                  <a:txBody>
                    <a:bodyPr/>
                    <a:lstStyle/>
                    <a:p>
                      <a:endParaRPr lang="nl-NL" sz="1100" dirty="0"/>
                    </a:p>
                  </a:txBody>
                  <a:tcPr/>
                </a:tc>
                <a:extLst>
                  <a:ext uri="{0D108BD9-81ED-4DB2-BD59-A6C34878D82A}">
                    <a16:rowId xmlns:a16="http://schemas.microsoft.com/office/drawing/2014/main" val="769684083"/>
                  </a:ext>
                </a:extLst>
              </a:tr>
              <a:tr h="650432">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100" b="1" dirty="0" err="1"/>
                        <a:t>Purpose</a:t>
                      </a:r>
                      <a:r>
                        <a:rPr lang="nl-NL" sz="1100" b="1" dirty="0"/>
                        <a:t> </a:t>
                      </a:r>
                      <a:r>
                        <a:rPr lang="nl-NL" sz="1100" b="1" dirty="0" err="1"/>
                        <a:t>limitation</a:t>
                      </a:r>
                      <a:endParaRPr lang="nl-NL" sz="1100" b="1" dirty="0"/>
                    </a:p>
                    <a:p>
                      <a:pPr algn="l"/>
                      <a:endParaRPr lang="nl-NL" sz="1100" dirty="0"/>
                    </a:p>
                  </a:txBody>
                  <a:tcPr anchor="ctr"/>
                </a:tc>
                <a:tc>
                  <a:txBody>
                    <a:bodyPr/>
                    <a:lstStyle/>
                    <a:p>
                      <a:r>
                        <a:rPr lang="nl-NL" sz="1100" dirty="0" err="1"/>
                        <a:t>Sandbox</a:t>
                      </a:r>
                      <a:endParaRPr lang="nl-NL" sz="1100"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100" dirty="0"/>
                        <a:t>Art 59-3 – </a:t>
                      </a:r>
                      <a:r>
                        <a:rPr lang="nl-NL" sz="1100" b="1" dirty="0" err="1"/>
                        <a:t>purpose</a:t>
                      </a:r>
                      <a:r>
                        <a:rPr lang="nl-NL" sz="1100" b="1" dirty="0"/>
                        <a:t> </a:t>
                      </a:r>
                      <a:r>
                        <a:rPr lang="nl-NL" sz="1100" b="1" dirty="0" err="1"/>
                        <a:t>limitation</a:t>
                      </a:r>
                      <a:r>
                        <a:rPr lang="nl-NL" sz="1100" b="1" dirty="0"/>
                        <a:t> </a:t>
                      </a:r>
                      <a:r>
                        <a:rPr lang="nl-NL" sz="1100" dirty="0"/>
                        <a:t>on processing personal data </a:t>
                      </a:r>
                      <a:r>
                        <a:rPr lang="nl-NL" sz="1100" dirty="0" err="1"/>
                        <a:t>for</a:t>
                      </a:r>
                      <a:r>
                        <a:rPr lang="nl-NL" sz="1100" dirty="0"/>
                        <a:t> AI </a:t>
                      </a:r>
                      <a:r>
                        <a:rPr lang="nl-NL" sz="1100" dirty="0" err="1"/>
                        <a:t>sandbox</a:t>
                      </a:r>
                      <a:r>
                        <a:rPr lang="nl-NL" sz="1100" dirty="0"/>
                        <a:t> </a:t>
                      </a:r>
                      <a:r>
                        <a:rPr lang="nl-NL" sz="1100" dirty="0" err="1"/>
                        <a:t>defined</a:t>
                      </a:r>
                      <a:r>
                        <a:rPr lang="nl-NL" sz="1100" dirty="0"/>
                        <a:t> </a:t>
                      </a:r>
                      <a:r>
                        <a:rPr lang="nl-NL" sz="1100" dirty="0" err="1"/>
                        <a:t>purpose</a:t>
                      </a:r>
                      <a:endParaRPr lang="nl-NL" sz="1100" dirty="0"/>
                    </a:p>
                    <a:p>
                      <a:endParaRPr lang="nl-NL" sz="1100" dirty="0"/>
                    </a:p>
                  </a:txBody>
                  <a:tcPr/>
                </a:tc>
                <a:tc>
                  <a:txBody>
                    <a:bodyPr/>
                    <a:lstStyle/>
                    <a:p>
                      <a:r>
                        <a:rPr lang="nl-NL" sz="1100" dirty="0"/>
                        <a:t>Make </a:t>
                      </a:r>
                      <a:r>
                        <a:rPr lang="nl-NL" sz="1100" dirty="0" err="1"/>
                        <a:t>sure</a:t>
                      </a:r>
                      <a:r>
                        <a:rPr lang="nl-NL" sz="1100" dirty="0"/>
                        <a:t> </a:t>
                      </a:r>
                      <a:r>
                        <a:rPr lang="nl-NL" sz="1100" dirty="0" err="1"/>
                        <a:t>to</a:t>
                      </a:r>
                      <a:r>
                        <a:rPr lang="nl-NL" sz="1100" dirty="0"/>
                        <a:t> document &amp; </a:t>
                      </a:r>
                      <a:r>
                        <a:rPr lang="nl-NL" sz="1100" dirty="0" err="1"/>
                        <a:t>verify</a:t>
                      </a:r>
                      <a:r>
                        <a:rPr lang="nl-NL" sz="1100" dirty="0"/>
                        <a:t>/monitor </a:t>
                      </a:r>
                      <a:r>
                        <a:rPr lang="nl-NL" sz="1100" dirty="0" err="1"/>
                        <a:t>purpose</a:t>
                      </a:r>
                      <a:r>
                        <a:rPr lang="nl-NL" sz="1100" dirty="0"/>
                        <a:t> </a:t>
                      </a:r>
                      <a:r>
                        <a:rPr lang="nl-NL" sz="1100" dirty="0" err="1"/>
                        <a:t>limitation</a:t>
                      </a:r>
                      <a:r>
                        <a:rPr lang="nl-NL" sz="1100" dirty="0"/>
                        <a:t> in </a:t>
                      </a:r>
                      <a:r>
                        <a:rPr lang="nl-NL" sz="1100" dirty="0" err="1"/>
                        <a:t>sandbox</a:t>
                      </a:r>
                      <a:r>
                        <a:rPr lang="nl-NL" sz="1100" dirty="0"/>
                        <a:t> processing of personal data &amp; do </a:t>
                      </a:r>
                      <a:r>
                        <a:rPr lang="nl-NL" sz="1100" dirty="0" err="1"/>
                        <a:t>not</a:t>
                      </a:r>
                      <a:r>
                        <a:rPr lang="nl-NL" sz="1100" dirty="0"/>
                        <a:t> </a:t>
                      </a:r>
                      <a:r>
                        <a:rPr lang="nl-NL" sz="1100" dirty="0" err="1"/>
                        <a:t>use</a:t>
                      </a:r>
                      <a:r>
                        <a:rPr lang="nl-NL" sz="1100" dirty="0"/>
                        <a:t> </a:t>
                      </a:r>
                      <a:r>
                        <a:rPr lang="nl-NL" sz="1100" dirty="0" err="1"/>
                        <a:t>outcome</a:t>
                      </a:r>
                      <a:r>
                        <a:rPr lang="nl-NL" sz="1100" dirty="0"/>
                        <a:t> </a:t>
                      </a:r>
                      <a:r>
                        <a:rPr lang="nl-NL" sz="1100" dirty="0" err="1"/>
                        <a:t>outside</a:t>
                      </a:r>
                      <a:r>
                        <a:rPr lang="nl-NL" sz="1100" dirty="0"/>
                        <a:t> of </a:t>
                      </a:r>
                      <a:r>
                        <a:rPr lang="nl-NL" sz="1100" dirty="0" err="1"/>
                        <a:t>sandbox</a:t>
                      </a:r>
                      <a:r>
                        <a:rPr lang="nl-NL" sz="1100" dirty="0"/>
                        <a:t> or transfer</a:t>
                      </a:r>
                    </a:p>
                  </a:txBody>
                  <a:tcPr/>
                </a:tc>
                <a:extLst>
                  <a:ext uri="{0D108BD9-81ED-4DB2-BD59-A6C34878D82A}">
                    <a16:rowId xmlns:a16="http://schemas.microsoft.com/office/drawing/2014/main" val="2060670586"/>
                  </a:ext>
                </a:extLst>
              </a:tr>
              <a:tr h="466977">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100" dirty="0" err="1"/>
                        <a:t>Determine</a:t>
                      </a:r>
                      <a:r>
                        <a:rPr lang="nl-NL" sz="1100" dirty="0"/>
                        <a:t> </a:t>
                      </a:r>
                      <a:r>
                        <a:rPr lang="nl-NL" sz="1100" dirty="0" err="1"/>
                        <a:t>the</a:t>
                      </a:r>
                      <a:r>
                        <a:rPr lang="nl-NL" sz="1100" dirty="0"/>
                        <a:t> right </a:t>
                      </a:r>
                      <a:r>
                        <a:rPr lang="nl-NL" sz="1100" dirty="0" err="1"/>
                        <a:t>Classification</a:t>
                      </a:r>
                      <a:endParaRPr lang="nl-NL" sz="1100" dirty="0"/>
                    </a:p>
                  </a:txBody>
                  <a:tcPr anchor="ctr"/>
                </a:tc>
                <a:tc>
                  <a:txBody>
                    <a:bodyPr/>
                    <a:lstStyle/>
                    <a:p>
                      <a:endParaRPr lang="nl-NL" sz="1100" dirty="0"/>
                    </a:p>
                  </a:txBody>
                  <a:tcPr/>
                </a:tc>
                <a:tc>
                  <a:txBody>
                    <a:bodyPr/>
                    <a:lstStyle/>
                    <a:p>
                      <a:endParaRPr lang="nl-NL" sz="1100" dirty="0"/>
                    </a:p>
                  </a:txBody>
                  <a:tcPr/>
                </a:tc>
                <a:tc>
                  <a:txBody>
                    <a:bodyPr/>
                    <a:lstStyle/>
                    <a:p>
                      <a:endParaRPr lang="nl-NL" sz="1100" dirty="0"/>
                    </a:p>
                  </a:txBody>
                  <a:tcPr/>
                </a:tc>
                <a:extLst>
                  <a:ext uri="{0D108BD9-81ED-4DB2-BD59-A6C34878D82A}">
                    <a16:rowId xmlns:a16="http://schemas.microsoft.com/office/drawing/2014/main" val="3900104335"/>
                  </a:ext>
                </a:extLst>
              </a:tr>
            </a:tbl>
          </a:graphicData>
        </a:graphic>
      </p:graphicFrame>
    </p:spTree>
    <p:extLst>
      <p:ext uri="{BB962C8B-B14F-4D97-AF65-F5344CB8AC3E}">
        <p14:creationId xmlns:p14="http://schemas.microsoft.com/office/powerpoint/2010/main" val="3458130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20AA9-9256-AE38-93FB-A78014BD845F}"/>
            </a:ext>
          </a:extLst>
        </p:cNvPr>
        <p:cNvGrpSpPr/>
        <p:nvPr/>
      </p:nvGrpSpPr>
      <p:grpSpPr>
        <a:xfrm>
          <a:off x="0" y="0"/>
          <a:ext cx="0" cy="0"/>
          <a:chOff x="0" y="0"/>
          <a:chExt cx="0" cy="0"/>
        </a:xfrm>
      </p:grpSpPr>
      <p:sp>
        <p:nvSpPr>
          <p:cNvPr id="154" name="Rectangle 153">
            <a:extLst>
              <a:ext uri="{FF2B5EF4-FFF2-40B4-BE49-F238E27FC236}">
                <a16:creationId xmlns:a16="http://schemas.microsoft.com/office/drawing/2014/main" id="{9E422610-6F78-247B-5F7F-0760CEB92BDD}"/>
              </a:ext>
            </a:extLst>
          </p:cNvPr>
          <p:cNvSpPr/>
          <p:nvPr/>
        </p:nvSpPr>
        <p:spPr>
          <a:xfrm>
            <a:off x="4329132" y="714948"/>
            <a:ext cx="3886200" cy="5266128"/>
          </a:xfrm>
          <a:prstGeom prst="rect">
            <a:avLst/>
          </a:prstGeom>
          <a:solidFill>
            <a:srgbClr val="DAEE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4" name="Slide Number Placeholder 3">
            <a:extLst>
              <a:ext uri="{FF2B5EF4-FFF2-40B4-BE49-F238E27FC236}">
                <a16:creationId xmlns:a16="http://schemas.microsoft.com/office/drawing/2014/main" id="{674664B8-EAFD-3C89-4846-31C585594647}"/>
              </a:ext>
            </a:extLst>
          </p:cNvPr>
          <p:cNvSpPr>
            <a:spLocks noGrp="1"/>
          </p:cNvSpPr>
          <p:nvPr>
            <p:ph type="sldNum" sz="quarter" idx="4"/>
          </p:nvPr>
        </p:nvSpPr>
        <p:spPr/>
        <p:txBody>
          <a:bodyPr/>
          <a:lstStyle/>
          <a:p>
            <a:fld id="{BB3B27A6-5504-4172-9607-AC3A8638B53A}" type="slidenum">
              <a:rPr lang="sr-Latn-RS" smtClean="0"/>
              <a:pPr/>
              <a:t>17</a:t>
            </a:fld>
            <a:endParaRPr lang="sr-Latn-RS"/>
          </a:p>
        </p:txBody>
      </p:sp>
      <p:sp>
        <p:nvSpPr>
          <p:cNvPr id="147" name="TextBox 146">
            <a:extLst>
              <a:ext uri="{FF2B5EF4-FFF2-40B4-BE49-F238E27FC236}">
                <a16:creationId xmlns:a16="http://schemas.microsoft.com/office/drawing/2014/main" id="{388DDDFA-21B3-96D9-8E06-D874645CEE45}"/>
              </a:ext>
            </a:extLst>
          </p:cNvPr>
          <p:cNvSpPr txBox="1"/>
          <p:nvPr/>
        </p:nvSpPr>
        <p:spPr>
          <a:xfrm>
            <a:off x="4516291" y="804889"/>
            <a:ext cx="3845859" cy="5478423"/>
          </a:xfrm>
          <a:prstGeom prst="rect">
            <a:avLst/>
          </a:prstGeom>
          <a:noFill/>
        </p:spPr>
        <p:txBody>
          <a:bodyPr wrap="square" rtlCol="0">
            <a:spAutoFit/>
          </a:bodyPr>
          <a:lstStyle/>
          <a:p>
            <a:r>
              <a:rPr lang="nl-NL" b="1" dirty="0">
                <a:solidFill>
                  <a:schemeClr val="accent1"/>
                </a:solidFill>
              </a:rPr>
              <a:t>DP </a:t>
            </a:r>
            <a:r>
              <a:rPr lang="nl-NL" b="1" dirty="0" err="1">
                <a:solidFill>
                  <a:schemeClr val="accent1"/>
                </a:solidFill>
              </a:rPr>
              <a:t>Capabilities</a:t>
            </a:r>
            <a:r>
              <a:rPr lang="nl-NL" b="1" dirty="0">
                <a:solidFill>
                  <a:schemeClr val="accent1"/>
                </a:solidFill>
              </a:rPr>
              <a:t>:</a:t>
            </a:r>
          </a:p>
          <a:p>
            <a:endParaRPr lang="nl-NL" sz="1000" b="1" dirty="0">
              <a:solidFill>
                <a:schemeClr val="accent1"/>
              </a:solidFill>
            </a:endParaRPr>
          </a:p>
          <a:p>
            <a:pPr marL="285750" indent="-285750">
              <a:buFontTx/>
              <a:buChar char="-"/>
            </a:pPr>
            <a:r>
              <a:rPr lang="nl-NL" sz="1400" dirty="0" err="1"/>
              <a:t>Role</a:t>
            </a:r>
            <a:r>
              <a:rPr lang="nl-NL" sz="1400" dirty="0"/>
              <a:t> </a:t>
            </a:r>
            <a:r>
              <a:rPr lang="nl-NL" sz="1400" dirty="0" err="1"/>
              <a:t>determination</a:t>
            </a:r>
            <a:r>
              <a:rPr lang="nl-NL" sz="1400" dirty="0"/>
              <a:t> (Controller/Processor/Sub-Processors/Joint-Controller/…)</a:t>
            </a:r>
          </a:p>
          <a:p>
            <a:pPr marL="285750" indent="-285750">
              <a:buFontTx/>
              <a:buChar char="-"/>
            </a:pPr>
            <a:endParaRPr lang="nl-NL" sz="900" dirty="0"/>
          </a:p>
          <a:p>
            <a:pPr marL="285750" indent="-285750">
              <a:buFontTx/>
              <a:buChar char="-"/>
            </a:pPr>
            <a:r>
              <a:rPr lang="nl-NL" sz="1400" dirty="0"/>
              <a:t>Record of processing </a:t>
            </a:r>
            <a:r>
              <a:rPr lang="nl-NL" sz="1400" dirty="0" err="1"/>
              <a:t>activities</a:t>
            </a:r>
            <a:endParaRPr lang="nl-NL" sz="1400" dirty="0"/>
          </a:p>
          <a:p>
            <a:pPr marL="285750" indent="-285750">
              <a:buFontTx/>
              <a:buChar char="-"/>
            </a:pPr>
            <a:endParaRPr lang="nl-NL" sz="900" dirty="0"/>
          </a:p>
          <a:p>
            <a:pPr marL="285750" indent="-285750">
              <a:buFontTx/>
              <a:buChar char="-"/>
            </a:pPr>
            <a:r>
              <a:rPr lang="nl-NL" sz="1400" dirty="0" err="1"/>
              <a:t>Executing</a:t>
            </a:r>
            <a:r>
              <a:rPr lang="nl-NL" sz="1400" dirty="0"/>
              <a:t> </a:t>
            </a:r>
            <a:r>
              <a:rPr lang="nl-NL" sz="1400" dirty="0" err="1"/>
              <a:t>Rights</a:t>
            </a:r>
            <a:r>
              <a:rPr lang="nl-NL" sz="1400" dirty="0"/>
              <a:t> of </a:t>
            </a:r>
            <a:r>
              <a:rPr lang="nl-NL" sz="1400" dirty="0" err="1"/>
              <a:t>the</a:t>
            </a:r>
            <a:r>
              <a:rPr lang="nl-NL" sz="1400" dirty="0"/>
              <a:t> data subject</a:t>
            </a:r>
          </a:p>
          <a:p>
            <a:pPr marL="285750" indent="-285750">
              <a:buFontTx/>
              <a:buChar char="-"/>
            </a:pPr>
            <a:endParaRPr lang="nl-NL" sz="900" dirty="0"/>
          </a:p>
          <a:p>
            <a:pPr marL="285750" indent="-285750">
              <a:buFontTx/>
              <a:buChar char="-"/>
            </a:pPr>
            <a:r>
              <a:rPr lang="nl-NL" sz="1400" dirty="0"/>
              <a:t>DP policy/statements</a:t>
            </a:r>
          </a:p>
          <a:p>
            <a:pPr marL="285750" indent="-285750">
              <a:buFontTx/>
              <a:buChar char="-"/>
            </a:pPr>
            <a:endParaRPr lang="nl-NL" sz="900" dirty="0"/>
          </a:p>
          <a:p>
            <a:pPr marL="285750" indent="-285750">
              <a:buFontTx/>
              <a:buChar char="-"/>
            </a:pPr>
            <a:r>
              <a:rPr lang="nl-NL" sz="1400" dirty="0" err="1"/>
              <a:t>Applying</a:t>
            </a:r>
            <a:r>
              <a:rPr lang="nl-NL" sz="1400" dirty="0"/>
              <a:t> </a:t>
            </a:r>
            <a:r>
              <a:rPr lang="nl-NL" sz="1400" dirty="0" err="1"/>
              <a:t>DpbD</a:t>
            </a:r>
            <a:r>
              <a:rPr lang="nl-NL" sz="1400" dirty="0"/>
              <a:t> &amp; </a:t>
            </a:r>
            <a:r>
              <a:rPr lang="nl-NL" sz="1400" dirty="0" err="1"/>
              <a:t>DPbd</a:t>
            </a:r>
            <a:endParaRPr lang="nl-NL" sz="1400" dirty="0"/>
          </a:p>
          <a:p>
            <a:pPr marL="285750" indent="-285750">
              <a:buFontTx/>
              <a:buChar char="-"/>
            </a:pPr>
            <a:endParaRPr lang="nl-NL" sz="900" dirty="0"/>
          </a:p>
          <a:p>
            <a:pPr marL="285750" indent="-285750">
              <a:buFontTx/>
              <a:buChar char="-"/>
            </a:pPr>
            <a:r>
              <a:rPr lang="nl-NL" sz="1400" dirty="0" err="1"/>
              <a:t>Defining</a:t>
            </a:r>
            <a:r>
              <a:rPr lang="nl-NL" sz="1400" dirty="0"/>
              <a:t> &amp; </a:t>
            </a:r>
            <a:r>
              <a:rPr lang="nl-NL" sz="1400" dirty="0" err="1"/>
              <a:t>applying</a:t>
            </a:r>
            <a:r>
              <a:rPr lang="nl-NL" sz="1400" dirty="0"/>
              <a:t> </a:t>
            </a:r>
            <a:r>
              <a:rPr lang="nl-NL" sz="1400" dirty="0" err="1"/>
              <a:t>Tom’s</a:t>
            </a:r>
            <a:endParaRPr lang="nl-NL" sz="1400" dirty="0"/>
          </a:p>
          <a:p>
            <a:pPr marL="285750" indent="-285750">
              <a:buFontTx/>
              <a:buChar char="-"/>
            </a:pPr>
            <a:endParaRPr lang="nl-NL" sz="900" dirty="0"/>
          </a:p>
          <a:p>
            <a:pPr marL="285750" indent="-285750">
              <a:buFontTx/>
              <a:buChar char="-"/>
            </a:pPr>
            <a:r>
              <a:rPr lang="nl-NL" sz="1400" dirty="0"/>
              <a:t>Managing Data </a:t>
            </a:r>
            <a:r>
              <a:rPr lang="nl-NL" sz="1400" dirty="0" err="1"/>
              <a:t>breaches</a:t>
            </a:r>
            <a:endParaRPr lang="nl-NL" sz="1400" dirty="0"/>
          </a:p>
          <a:p>
            <a:pPr marL="285750" indent="-285750">
              <a:buFontTx/>
              <a:buChar char="-"/>
            </a:pPr>
            <a:endParaRPr lang="nl-NL" sz="900" dirty="0"/>
          </a:p>
          <a:p>
            <a:pPr marL="285750" indent="-285750">
              <a:buFontTx/>
              <a:buChar char="-"/>
            </a:pPr>
            <a:r>
              <a:rPr lang="nl-NL" sz="1400" dirty="0" err="1"/>
              <a:t>Executing</a:t>
            </a:r>
            <a:r>
              <a:rPr lang="nl-NL" sz="1400" dirty="0"/>
              <a:t> (Pre-)</a:t>
            </a:r>
            <a:r>
              <a:rPr lang="nl-NL" sz="1400" dirty="0" err="1"/>
              <a:t>DPIA’s</a:t>
            </a:r>
            <a:endParaRPr lang="nl-NL" sz="1400" dirty="0"/>
          </a:p>
          <a:p>
            <a:pPr marL="285750" indent="-285750">
              <a:buFontTx/>
              <a:buChar char="-"/>
            </a:pPr>
            <a:endParaRPr lang="nl-NL" sz="900" dirty="0"/>
          </a:p>
          <a:p>
            <a:pPr marL="285750" indent="-285750">
              <a:buFontTx/>
              <a:buChar char="-"/>
            </a:pPr>
            <a:r>
              <a:rPr lang="nl-NL" sz="1400" dirty="0" err="1"/>
              <a:t>Assigning</a:t>
            </a:r>
            <a:r>
              <a:rPr lang="nl-NL" sz="1400" dirty="0"/>
              <a:t> a DPO &amp; </a:t>
            </a:r>
            <a:r>
              <a:rPr lang="nl-NL" sz="1400" dirty="0" err="1"/>
              <a:t>executing</a:t>
            </a:r>
            <a:r>
              <a:rPr lang="nl-NL" sz="1400" dirty="0"/>
              <a:t> DPO </a:t>
            </a:r>
            <a:r>
              <a:rPr lang="nl-NL" sz="1400" dirty="0" err="1"/>
              <a:t>tasks</a:t>
            </a:r>
            <a:endParaRPr lang="nl-NL" sz="1400" dirty="0"/>
          </a:p>
          <a:p>
            <a:pPr marL="285750" indent="-285750">
              <a:buFontTx/>
              <a:buChar char="-"/>
            </a:pPr>
            <a:endParaRPr lang="nl-NL" sz="900" dirty="0"/>
          </a:p>
          <a:p>
            <a:pPr marL="285750" indent="-285750">
              <a:buFontTx/>
              <a:buChar char="-"/>
            </a:pPr>
            <a:r>
              <a:rPr lang="nl-NL" sz="1400" dirty="0"/>
              <a:t>Managing Data Transfers</a:t>
            </a:r>
          </a:p>
          <a:p>
            <a:pPr marL="285750" indent="-285750">
              <a:buFontTx/>
              <a:buChar char="-"/>
            </a:pPr>
            <a:endParaRPr lang="nl-NL" sz="900" dirty="0"/>
          </a:p>
          <a:p>
            <a:pPr marL="285750" indent="-285750">
              <a:buFontTx/>
              <a:buChar char="-"/>
            </a:pPr>
            <a:r>
              <a:rPr lang="nl-NL" sz="1400" dirty="0"/>
              <a:t>Managing </a:t>
            </a:r>
            <a:r>
              <a:rPr lang="nl-NL" sz="1400" dirty="0" err="1"/>
              <a:t>DPA’s</a:t>
            </a:r>
            <a:endParaRPr lang="nl-NL" sz="1200" dirty="0"/>
          </a:p>
          <a:p>
            <a:pPr marL="285750" indent="-285750">
              <a:buFontTx/>
              <a:buChar char="-"/>
            </a:pPr>
            <a:endParaRPr lang="nl-NL" sz="900" dirty="0"/>
          </a:p>
          <a:p>
            <a:pPr marL="285750" indent="-285750">
              <a:buFontTx/>
              <a:buChar char="-"/>
            </a:pPr>
            <a:r>
              <a:rPr lang="nl-NL" sz="1400" i="1" dirty="0"/>
              <a:t>(DP </a:t>
            </a:r>
            <a:r>
              <a:rPr lang="nl-NL" sz="1400" i="1" dirty="0" err="1"/>
              <a:t>Authorities</a:t>
            </a:r>
            <a:r>
              <a:rPr lang="nl-NL" sz="1400" i="1" dirty="0"/>
              <a:t> </a:t>
            </a:r>
            <a:r>
              <a:rPr lang="nl-NL" sz="1400" i="1" dirty="0" err="1"/>
              <a:t>oversight</a:t>
            </a:r>
            <a:r>
              <a:rPr lang="nl-NL" sz="1400" i="1" dirty="0"/>
              <a:t>) </a:t>
            </a:r>
          </a:p>
          <a:p>
            <a:pPr marL="285750" indent="-285750">
              <a:buFontTx/>
              <a:buChar char="-"/>
            </a:pPr>
            <a:endParaRPr lang="nl-NL" dirty="0"/>
          </a:p>
        </p:txBody>
      </p:sp>
      <p:sp>
        <p:nvSpPr>
          <p:cNvPr id="152" name="TextBox 151">
            <a:extLst>
              <a:ext uri="{FF2B5EF4-FFF2-40B4-BE49-F238E27FC236}">
                <a16:creationId xmlns:a16="http://schemas.microsoft.com/office/drawing/2014/main" id="{9F4BA5AB-AD94-CEB7-2520-7E01B5C23D86}"/>
              </a:ext>
            </a:extLst>
          </p:cNvPr>
          <p:cNvSpPr txBox="1"/>
          <p:nvPr/>
        </p:nvSpPr>
        <p:spPr>
          <a:xfrm>
            <a:off x="2596251" y="159754"/>
            <a:ext cx="7124869" cy="400110"/>
          </a:xfrm>
          <a:prstGeom prst="rect">
            <a:avLst/>
          </a:prstGeom>
          <a:noFill/>
        </p:spPr>
        <p:txBody>
          <a:bodyPr wrap="square" rtlCol="0">
            <a:spAutoFit/>
          </a:bodyPr>
          <a:lstStyle/>
          <a:p>
            <a:pPr algn="ctr"/>
            <a:r>
              <a:rPr lang="nl-NL" sz="2000" b="1" dirty="0">
                <a:solidFill>
                  <a:schemeClr val="accent1"/>
                </a:solidFill>
              </a:rPr>
              <a:t>Data </a:t>
            </a:r>
            <a:r>
              <a:rPr lang="nl-NL" sz="2000" b="1" dirty="0" err="1">
                <a:solidFill>
                  <a:schemeClr val="accent1"/>
                </a:solidFill>
              </a:rPr>
              <a:t>protection</a:t>
            </a:r>
            <a:r>
              <a:rPr lang="nl-NL" sz="2000" b="1" dirty="0">
                <a:solidFill>
                  <a:schemeClr val="accent1"/>
                </a:solidFill>
              </a:rPr>
              <a:t> </a:t>
            </a:r>
            <a:r>
              <a:rPr lang="nl-NL" sz="2000" b="1" dirty="0" err="1">
                <a:solidFill>
                  <a:schemeClr val="accent6"/>
                </a:solidFill>
              </a:rPr>
              <a:t>capabilities</a:t>
            </a:r>
            <a:r>
              <a:rPr lang="nl-NL" sz="2000" b="1" dirty="0">
                <a:solidFill>
                  <a:schemeClr val="accent6"/>
                </a:solidFill>
              </a:rPr>
              <a:t> in </a:t>
            </a:r>
            <a:r>
              <a:rPr lang="nl-NL" sz="2000" b="1" dirty="0" err="1">
                <a:solidFill>
                  <a:schemeClr val="accent6"/>
                </a:solidFill>
              </a:rPr>
              <a:t>relation</a:t>
            </a:r>
            <a:r>
              <a:rPr lang="nl-NL" sz="2000" b="1" dirty="0">
                <a:solidFill>
                  <a:schemeClr val="accent6"/>
                </a:solidFill>
              </a:rPr>
              <a:t> </a:t>
            </a:r>
            <a:r>
              <a:rPr lang="nl-NL" sz="2000" b="1" dirty="0" err="1">
                <a:solidFill>
                  <a:schemeClr val="accent6"/>
                </a:solidFill>
              </a:rPr>
              <a:t>to</a:t>
            </a:r>
            <a:r>
              <a:rPr lang="nl-NL" sz="2000" b="1" dirty="0">
                <a:solidFill>
                  <a:schemeClr val="accent6"/>
                </a:solidFill>
              </a:rPr>
              <a:t> </a:t>
            </a:r>
            <a:r>
              <a:rPr lang="nl-NL" sz="2000" b="1" dirty="0" err="1">
                <a:solidFill>
                  <a:schemeClr val="accent6"/>
                </a:solidFill>
              </a:rPr>
              <a:t>the</a:t>
            </a:r>
            <a:r>
              <a:rPr lang="nl-NL" sz="2000" b="1" dirty="0">
                <a:solidFill>
                  <a:schemeClr val="accent6"/>
                </a:solidFill>
              </a:rPr>
              <a:t> AI act: :</a:t>
            </a:r>
          </a:p>
        </p:txBody>
      </p:sp>
    </p:spTree>
    <p:extLst>
      <p:ext uri="{BB962C8B-B14F-4D97-AF65-F5344CB8AC3E}">
        <p14:creationId xmlns:p14="http://schemas.microsoft.com/office/powerpoint/2010/main" val="1253322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13655-B171-5296-507D-6C2B11815E4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E56910-B5C9-D3D0-5341-9967221D0D70}"/>
              </a:ext>
            </a:extLst>
          </p:cNvPr>
          <p:cNvSpPr>
            <a:spLocks noGrp="1"/>
          </p:cNvSpPr>
          <p:nvPr>
            <p:ph type="sldNum" sz="quarter" idx="4"/>
          </p:nvPr>
        </p:nvSpPr>
        <p:spPr/>
        <p:txBody>
          <a:bodyPr/>
          <a:lstStyle/>
          <a:p>
            <a:fld id="{BB3B27A6-5504-4172-9607-AC3A8638B53A}" type="slidenum">
              <a:rPr lang="sr-Latn-RS" smtClean="0"/>
              <a:pPr/>
              <a:t>18</a:t>
            </a:fld>
            <a:endParaRPr lang="sr-Latn-RS"/>
          </a:p>
        </p:txBody>
      </p:sp>
      <p:sp>
        <p:nvSpPr>
          <p:cNvPr id="5" name="TextBox 4">
            <a:extLst>
              <a:ext uri="{FF2B5EF4-FFF2-40B4-BE49-F238E27FC236}">
                <a16:creationId xmlns:a16="http://schemas.microsoft.com/office/drawing/2014/main" id="{1DFD81E5-0621-D0A3-9A8B-E47D8CE8AF10}"/>
              </a:ext>
            </a:extLst>
          </p:cNvPr>
          <p:cNvSpPr txBox="1"/>
          <p:nvPr/>
        </p:nvSpPr>
        <p:spPr>
          <a:xfrm>
            <a:off x="3002834" y="265651"/>
            <a:ext cx="6676248" cy="400110"/>
          </a:xfrm>
          <a:prstGeom prst="rect">
            <a:avLst/>
          </a:prstGeom>
          <a:noFill/>
        </p:spPr>
        <p:txBody>
          <a:bodyPr wrap="square" rtlCol="0">
            <a:spAutoFit/>
          </a:bodyPr>
          <a:lstStyle/>
          <a:p>
            <a:pPr algn="ctr"/>
            <a:r>
              <a:rPr lang="nl-NL" sz="2000" b="1" dirty="0">
                <a:solidFill>
                  <a:schemeClr val="accent1"/>
                </a:solidFill>
              </a:rPr>
              <a:t>Data </a:t>
            </a:r>
            <a:r>
              <a:rPr lang="nl-NL" sz="2000" b="1" dirty="0" err="1">
                <a:solidFill>
                  <a:schemeClr val="accent1"/>
                </a:solidFill>
              </a:rPr>
              <a:t>protection</a:t>
            </a:r>
            <a:r>
              <a:rPr lang="nl-NL" sz="2000" b="1" dirty="0">
                <a:solidFill>
                  <a:schemeClr val="accent1"/>
                </a:solidFill>
              </a:rPr>
              <a:t> </a:t>
            </a:r>
            <a:r>
              <a:rPr lang="nl-NL" sz="2000" b="1" dirty="0" err="1">
                <a:solidFill>
                  <a:schemeClr val="accent6"/>
                </a:solidFill>
              </a:rPr>
              <a:t>capabilities</a:t>
            </a:r>
            <a:r>
              <a:rPr lang="nl-NL" sz="2000" b="1" dirty="0">
                <a:solidFill>
                  <a:schemeClr val="accent1"/>
                </a:solidFill>
              </a:rPr>
              <a:t> </a:t>
            </a:r>
            <a:r>
              <a:rPr lang="nl-NL" sz="2000" b="1" dirty="0" err="1">
                <a:solidFill>
                  <a:schemeClr val="accent1"/>
                </a:solidFill>
              </a:rPr>
              <a:t>for</a:t>
            </a:r>
            <a:r>
              <a:rPr lang="nl-NL" sz="2000" b="1" dirty="0">
                <a:solidFill>
                  <a:schemeClr val="accent1"/>
                </a:solidFill>
              </a:rPr>
              <a:t> </a:t>
            </a:r>
            <a:r>
              <a:rPr lang="nl-NL" sz="2000" b="1" dirty="0" err="1">
                <a:solidFill>
                  <a:schemeClr val="accent1"/>
                </a:solidFill>
              </a:rPr>
              <a:t>the</a:t>
            </a:r>
            <a:r>
              <a:rPr lang="nl-NL" sz="2000" b="1" dirty="0">
                <a:solidFill>
                  <a:schemeClr val="accent1"/>
                </a:solidFill>
              </a:rPr>
              <a:t> AI act </a:t>
            </a:r>
            <a:r>
              <a:rPr lang="nl-NL" sz="2000" b="1" dirty="0">
                <a:solidFill>
                  <a:schemeClr val="accent6"/>
                </a:solidFill>
              </a:rPr>
              <a:t>01</a:t>
            </a:r>
            <a:r>
              <a:rPr lang="nl-NL" sz="2000" b="1" dirty="0">
                <a:solidFill>
                  <a:schemeClr val="accent1"/>
                </a:solidFill>
              </a:rPr>
              <a:t>: </a:t>
            </a:r>
          </a:p>
        </p:txBody>
      </p:sp>
      <p:graphicFrame>
        <p:nvGraphicFramePr>
          <p:cNvPr id="7" name="Table 6">
            <a:extLst>
              <a:ext uri="{FF2B5EF4-FFF2-40B4-BE49-F238E27FC236}">
                <a16:creationId xmlns:a16="http://schemas.microsoft.com/office/drawing/2014/main" id="{2F1A3CD4-2D7A-B4ED-944C-9F86AC8B2B60}"/>
              </a:ext>
            </a:extLst>
          </p:cNvPr>
          <p:cNvGraphicFramePr>
            <a:graphicFrameLocks noGrp="1"/>
          </p:cNvGraphicFramePr>
          <p:nvPr>
            <p:extLst>
              <p:ext uri="{D42A27DB-BD31-4B8C-83A1-F6EECF244321}">
                <p14:modId xmlns:p14="http://schemas.microsoft.com/office/powerpoint/2010/main" val="1375059096"/>
              </p:ext>
            </p:extLst>
          </p:nvPr>
        </p:nvGraphicFramePr>
        <p:xfrm>
          <a:off x="438036" y="983909"/>
          <a:ext cx="11315928" cy="5132077"/>
        </p:xfrm>
        <a:graphic>
          <a:graphicData uri="http://schemas.openxmlformats.org/drawingml/2006/table">
            <a:tbl>
              <a:tblPr firstRow="1" bandRow="1">
                <a:tableStyleId>{5C22544A-7EE6-4342-B048-85BDC9FD1C3A}</a:tableStyleId>
              </a:tblPr>
              <a:tblGrid>
                <a:gridCol w="2766469">
                  <a:extLst>
                    <a:ext uri="{9D8B030D-6E8A-4147-A177-3AD203B41FA5}">
                      <a16:colId xmlns:a16="http://schemas.microsoft.com/office/drawing/2014/main" val="60036912"/>
                    </a:ext>
                  </a:extLst>
                </a:gridCol>
                <a:gridCol w="1112752">
                  <a:extLst>
                    <a:ext uri="{9D8B030D-6E8A-4147-A177-3AD203B41FA5}">
                      <a16:colId xmlns:a16="http://schemas.microsoft.com/office/drawing/2014/main" val="1625772149"/>
                    </a:ext>
                  </a:extLst>
                </a:gridCol>
                <a:gridCol w="4896402">
                  <a:extLst>
                    <a:ext uri="{9D8B030D-6E8A-4147-A177-3AD203B41FA5}">
                      <a16:colId xmlns:a16="http://schemas.microsoft.com/office/drawing/2014/main" val="4008107424"/>
                    </a:ext>
                  </a:extLst>
                </a:gridCol>
                <a:gridCol w="2540305">
                  <a:extLst>
                    <a:ext uri="{9D8B030D-6E8A-4147-A177-3AD203B41FA5}">
                      <a16:colId xmlns:a16="http://schemas.microsoft.com/office/drawing/2014/main" val="2261732524"/>
                    </a:ext>
                  </a:extLst>
                </a:gridCol>
              </a:tblGrid>
              <a:tr h="707486">
                <a:tc>
                  <a:txBody>
                    <a:bodyPr/>
                    <a:lstStyle/>
                    <a:p>
                      <a:r>
                        <a:rPr lang="nl-NL" dirty="0"/>
                        <a:t>DP </a:t>
                      </a:r>
                      <a:r>
                        <a:rPr lang="nl-NL" dirty="0" err="1"/>
                        <a:t>Capability</a:t>
                      </a:r>
                      <a:endParaRPr lang="nl-NL" dirty="0"/>
                    </a:p>
                  </a:txBody>
                  <a:tcPr/>
                </a:tc>
                <a:tc>
                  <a:txBody>
                    <a:bodyPr/>
                    <a:lstStyle/>
                    <a:p>
                      <a:r>
                        <a:rPr lang="nl-NL" dirty="0"/>
                        <a:t>AI Act Topic</a:t>
                      </a:r>
                    </a:p>
                  </a:txBody>
                  <a:tcPr/>
                </a:tc>
                <a:tc>
                  <a:txBody>
                    <a:bodyPr/>
                    <a:lstStyle/>
                    <a:p>
                      <a:r>
                        <a:rPr lang="nl-NL" dirty="0"/>
                        <a:t>AI-Act </a:t>
                      </a:r>
                      <a:r>
                        <a:rPr lang="nl-NL" dirty="0" err="1"/>
                        <a:t>Requirement</a:t>
                      </a:r>
                      <a:r>
                        <a:rPr lang="nl-NL" dirty="0"/>
                        <a:t>/</a:t>
                      </a:r>
                      <a:r>
                        <a:rPr lang="nl-NL" dirty="0" err="1"/>
                        <a:t>Capability</a:t>
                      </a:r>
                      <a:endParaRPr lang="nl-NL" dirty="0"/>
                    </a:p>
                  </a:txBody>
                  <a:tcPr/>
                </a:tc>
                <a:tc>
                  <a:txBody>
                    <a:bodyPr/>
                    <a:lstStyle/>
                    <a:p>
                      <a:r>
                        <a:rPr lang="nl-NL" dirty="0" err="1"/>
                        <a:t>Comments</a:t>
                      </a:r>
                      <a:endParaRPr lang="nl-NL" dirty="0"/>
                    </a:p>
                  </a:txBody>
                  <a:tcPr/>
                </a:tc>
                <a:extLst>
                  <a:ext uri="{0D108BD9-81ED-4DB2-BD59-A6C34878D82A}">
                    <a16:rowId xmlns:a16="http://schemas.microsoft.com/office/drawing/2014/main" val="2264698769"/>
                  </a:ext>
                </a:extLst>
              </a:tr>
              <a:tr h="77486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000" b="1" dirty="0" err="1"/>
                        <a:t>Role</a:t>
                      </a:r>
                      <a:r>
                        <a:rPr lang="nl-NL" sz="1000" b="1" dirty="0"/>
                        <a:t> </a:t>
                      </a:r>
                      <a:r>
                        <a:rPr lang="nl-NL" sz="1000" b="1" dirty="0" err="1"/>
                        <a:t>determination</a:t>
                      </a:r>
                      <a:r>
                        <a:rPr lang="nl-NL" sz="1000" b="1" dirty="0"/>
                        <a:t> (Controller/Processor/ Sub-Processors/Joint-Controller/…)</a:t>
                      </a:r>
                    </a:p>
                    <a:p>
                      <a:endParaRPr lang="nl-NL" sz="1000" dirty="0"/>
                    </a:p>
                  </a:txBody>
                  <a:tcPr/>
                </a:tc>
                <a:tc>
                  <a:txBody>
                    <a:bodyPr/>
                    <a:lstStyle/>
                    <a:p>
                      <a:r>
                        <a:rPr lang="nl-NL" sz="1000" dirty="0"/>
                        <a:t>Training data</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000" dirty="0"/>
                        <a:t>Recital 10 – AI act does </a:t>
                      </a:r>
                      <a:r>
                        <a:rPr lang="nl-NL" sz="1000" dirty="0" err="1"/>
                        <a:t>not</a:t>
                      </a:r>
                      <a:r>
                        <a:rPr lang="nl-NL" sz="1000" dirty="0"/>
                        <a:t> affect </a:t>
                      </a:r>
                      <a:r>
                        <a:rPr lang="nl-NL" sz="1000" dirty="0" err="1"/>
                        <a:t>obligations</a:t>
                      </a:r>
                      <a:r>
                        <a:rPr lang="nl-NL" sz="1000" dirty="0"/>
                        <a:t> of GDPR </a:t>
                      </a:r>
                      <a:r>
                        <a:rPr lang="nl-NL" sz="1000" dirty="0" err="1"/>
                        <a:t>and</a:t>
                      </a:r>
                      <a:r>
                        <a:rPr lang="nl-NL" sz="1000" dirty="0"/>
                        <a:t> </a:t>
                      </a:r>
                      <a:r>
                        <a:rPr lang="nl-NL" sz="1000" b="1" dirty="0" err="1"/>
                        <a:t>maintains</a:t>
                      </a:r>
                      <a:r>
                        <a:rPr lang="nl-NL" sz="1000" b="1" dirty="0"/>
                        <a:t> GDPR </a:t>
                      </a:r>
                      <a:r>
                        <a:rPr lang="nl-NL" sz="1000" b="1" dirty="0" err="1"/>
                        <a:t>roles</a:t>
                      </a:r>
                      <a:endParaRPr lang="nl-NL" sz="1000" b="1" dirty="0"/>
                    </a:p>
                    <a:p>
                      <a:endParaRPr lang="nl-NL" sz="1000" dirty="0"/>
                    </a:p>
                  </a:txBody>
                  <a:tcPr/>
                </a:tc>
                <a:tc>
                  <a:txBody>
                    <a:bodyPr/>
                    <a:lstStyle/>
                    <a:p>
                      <a:r>
                        <a:rPr lang="nl-NL" sz="1000" dirty="0"/>
                        <a:t>Document </a:t>
                      </a:r>
                      <a:r>
                        <a:rPr lang="nl-NL" sz="1000" dirty="0" err="1"/>
                        <a:t>All</a:t>
                      </a:r>
                      <a:r>
                        <a:rPr lang="nl-NL" sz="1000" dirty="0"/>
                        <a:t> GDPR </a:t>
                      </a:r>
                      <a:r>
                        <a:rPr lang="nl-NL" sz="1000" dirty="0" err="1"/>
                        <a:t>roles</a:t>
                      </a:r>
                      <a:r>
                        <a:rPr lang="nl-NL" sz="1000" dirty="0"/>
                        <a:t> in AI </a:t>
                      </a:r>
                      <a:r>
                        <a:rPr lang="nl-NL" sz="1000" dirty="0" err="1"/>
                        <a:t>initiatives</a:t>
                      </a:r>
                      <a:endParaRPr lang="nl-NL" sz="1000" dirty="0"/>
                    </a:p>
                  </a:txBody>
                  <a:tcPr/>
                </a:tc>
                <a:extLst>
                  <a:ext uri="{0D108BD9-81ED-4DB2-BD59-A6C34878D82A}">
                    <a16:rowId xmlns:a16="http://schemas.microsoft.com/office/drawing/2014/main" val="4202149217"/>
                  </a:ext>
                </a:extLst>
              </a:tr>
              <a:tr h="409892">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000" dirty="0"/>
                        <a:t>Record of processing </a:t>
                      </a:r>
                      <a:r>
                        <a:rPr lang="nl-NL" sz="1000" dirty="0" err="1"/>
                        <a:t>activities</a:t>
                      </a:r>
                      <a:endParaRPr lang="nl-NL" sz="1000" dirty="0"/>
                    </a:p>
                  </a:txBody>
                  <a:tcPr/>
                </a:tc>
                <a:tc>
                  <a:txBody>
                    <a:bodyPr/>
                    <a:lstStyle/>
                    <a:p>
                      <a:endParaRPr lang="nl-NL" sz="1000" dirty="0"/>
                    </a:p>
                  </a:txBody>
                  <a:tcPr/>
                </a:tc>
                <a:tc>
                  <a:txBody>
                    <a:bodyPr/>
                    <a:lstStyle/>
                    <a:p>
                      <a:endParaRPr lang="nl-NL" sz="1000" dirty="0"/>
                    </a:p>
                  </a:txBody>
                  <a:tcPr/>
                </a:tc>
                <a:tc>
                  <a:txBody>
                    <a:bodyPr/>
                    <a:lstStyle/>
                    <a:p>
                      <a:endParaRPr lang="nl-NL" sz="1000"/>
                    </a:p>
                  </a:txBody>
                  <a:tcPr/>
                </a:tc>
                <a:extLst>
                  <a:ext uri="{0D108BD9-81ED-4DB2-BD59-A6C34878D82A}">
                    <a16:rowId xmlns:a16="http://schemas.microsoft.com/office/drawing/2014/main" val="437313146"/>
                  </a:ext>
                </a:extLst>
              </a:tr>
              <a:tr h="606416">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000" b="1" dirty="0" err="1"/>
                        <a:t>Executing</a:t>
                      </a:r>
                      <a:r>
                        <a:rPr lang="nl-NL" sz="1000" b="1" dirty="0"/>
                        <a:t> </a:t>
                      </a:r>
                      <a:r>
                        <a:rPr lang="nl-NL" sz="1000" b="1" dirty="0" err="1"/>
                        <a:t>Rights</a:t>
                      </a:r>
                      <a:r>
                        <a:rPr lang="nl-NL" sz="1000" b="1" dirty="0"/>
                        <a:t> of </a:t>
                      </a:r>
                      <a:r>
                        <a:rPr lang="nl-NL" sz="1000" b="1" dirty="0" err="1"/>
                        <a:t>the</a:t>
                      </a:r>
                      <a:r>
                        <a:rPr lang="nl-NL" sz="1000" b="1" dirty="0"/>
                        <a:t> data subject</a:t>
                      </a:r>
                    </a:p>
                  </a:txBody>
                  <a:tcPr/>
                </a:tc>
                <a:tc>
                  <a:txBody>
                    <a:bodyPr/>
                    <a:lstStyle/>
                    <a:p>
                      <a:r>
                        <a:rPr lang="nl-NL" sz="1000" dirty="0" err="1"/>
                        <a:t>Relation</a:t>
                      </a:r>
                      <a:r>
                        <a:rPr lang="nl-NL" sz="1000" dirty="0"/>
                        <a:t> </a:t>
                      </a:r>
                      <a:r>
                        <a:rPr lang="nl-NL" sz="1000" dirty="0" err="1"/>
                        <a:t>to</a:t>
                      </a:r>
                      <a:r>
                        <a:rPr lang="nl-NL" sz="1000" dirty="0"/>
                        <a:t> GDPR</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000" dirty="0"/>
                        <a:t>Recital 10 – AI act does </a:t>
                      </a:r>
                      <a:r>
                        <a:rPr lang="nl-NL" sz="1000" dirty="0" err="1"/>
                        <a:t>not</a:t>
                      </a:r>
                      <a:r>
                        <a:rPr lang="nl-NL" sz="1000" dirty="0"/>
                        <a:t> affect </a:t>
                      </a:r>
                      <a:r>
                        <a:rPr lang="nl-NL" sz="1000" dirty="0" err="1"/>
                        <a:t>obligations</a:t>
                      </a:r>
                      <a:r>
                        <a:rPr lang="nl-NL" sz="1000" dirty="0"/>
                        <a:t> of GDPR </a:t>
                      </a:r>
                      <a:r>
                        <a:rPr lang="nl-NL" sz="1000" dirty="0" err="1"/>
                        <a:t>and</a:t>
                      </a:r>
                      <a:r>
                        <a:rPr lang="nl-NL" sz="1000" dirty="0"/>
                        <a:t> </a:t>
                      </a:r>
                      <a:r>
                        <a:rPr lang="nl-NL" sz="1000" b="1" dirty="0" err="1"/>
                        <a:t>maintains</a:t>
                      </a:r>
                      <a:r>
                        <a:rPr lang="nl-NL" sz="1000" b="1" dirty="0"/>
                        <a:t> Data subject </a:t>
                      </a:r>
                      <a:r>
                        <a:rPr lang="nl-NL" sz="1000" b="1" dirty="0" err="1"/>
                        <a:t>rights</a:t>
                      </a:r>
                      <a:endParaRPr lang="nl-NL" sz="1000" b="1" dirty="0"/>
                    </a:p>
                    <a:p>
                      <a:endParaRPr lang="nl-NL" sz="1000" dirty="0"/>
                    </a:p>
                  </a:txBody>
                  <a:tcPr/>
                </a:tc>
                <a:tc>
                  <a:txBody>
                    <a:bodyPr/>
                    <a:lstStyle/>
                    <a:p>
                      <a:r>
                        <a:rPr lang="nl-NL" sz="1000" dirty="0"/>
                        <a:t>Make </a:t>
                      </a:r>
                      <a:r>
                        <a:rPr lang="nl-NL" sz="1000" dirty="0" err="1"/>
                        <a:t>sure</a:t>
                      </a:r>
                      <a:r>
                        <a:rPr lang="nl-NL" sz="1000" dirty="0"/>
                        <a:t> DP </a:t>
                      </a:r>
                      <a:r>
                        <a:rPr lang="nl-NL" sz="1000" dirty="0" err="1"/>
                        <a:t>rights</a:t>
                      </a:r>
                      <a:r>
                        <a:rPr lang="nl-NL" sz="1000" dirty="0"/>
                        <a:t> </a:t>
                      </a:r>
                      <a:r>
                        <a:rPr lang="nl-NL" sz="1000" dirty="0" err="1"/>
                        <a:t>for</a:t>
                      </a:r>
                      <a:r>
                        <a:rPr lang="nl-NL" sz="1000" dirty="0"/>
                        <a:t> AI </a:t>
                      </a:r>
                      <a:r>
                        <a:rPr lang="nl-NL" sz="1000" dirty="0" err="1"/>
                        <a:t>systemsincl</a:t>
                      </a:r>
                      <a:r>
                        <a:rPr lang="nl-NL" sz="1000" dirty="0"/>
                        <a:t>. </a:t>
                      </a:r>
                      <a:r>
                        <a:rPr lang="nl-NL" sz="1000" dirty="0" err="1"/>
                        <a:t>their</a:t>
                      </a:r>
                      <a:r>
                        <a:rPr lang="nl-NL" sz="1000" dirty="0"/>
                        <a:t> training &amp; </a:t>
                      </a:r>
                      <a:r>
                        <a:rPr lang="nl-NL" sz="1000" dirty="0" err="1"/>
                        <a:t>outcome</a:t>
                      </a:r>
                      <a:r>
                        <a:rPr lang="nl-NL" sz="1000" dirty="0"/>
                        <a:t> </a:t>
                      </a:r>
                      <a:r>
                        <a:rPr lang="nl-NL" sz="1000" dirty="0" err="1"/>
                        <a:t>can</a:t>
                      </a:r>
                      <a:r>
                        <a:rPr lang="nl-NL" sz="1000" dirty="0"/>
                        <a:t> </a:t>
                      </a:r>
                      <a:r>
                        <a:rPr lang="nl-NL" sz="1000" dirty="0" err="1"/>
                        <a:t>be</a:t>
                      </a:r>
                      <a:r>
                        <a:rPr lang="nl-NL" sz="1000" dirty="0"/>
                        <a:t> </a:t>
                      </a:r>
                      <a:r>
                        <a:rPr lang="nl-NL" sz="1000" dirty="0" err="1"/>
                        <a:t>executed</a:t>
                      </a:r>
                      <a:r>
                        <a:rPr lang="nl-NL" sz="1000" dirty="0"/>
                        <a:t> </a:t>
                      </a:r>
                    </a:p>
                  </a:txBody>
                  <a:tcPr/>
                </a:tc>
                <a:extLst>
                  <a:ext uri="{0D108BD9-81ED-4DB2-BD59-A6C34878D82A}">
                    <a16:rowId xmlns:a16="http://schemas.microsoft.com/office/drawing/2014/main" val="1811504701"/>
                  </a:ext>
                </a:extLst>
              </a:tr>
              <a:tr h="409892">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000" dirty="0"/>
                        <a:t>DP policy/statements</a:t>
                      </a:r>
                    </a:p>
                  </a:txBody>
                  <a:tcPr/>
                </a:tc>
                <a:tc>
                  <a:txBody>
                    <a:bodyPr/>
                    <a:lstStyle/>
                    <a:p>
                      <a:endParaRPr lang="nl-NL" sz="1000" dirty="0"/>
                    </a:p>
                  </a:txBody>
                  <a:tcPr/>
                </a:tc>
                <a:tc>
                  <a:txBody>
                    <a:bodyPr/>
                    <a:lstStyle/>
                    <a:p>
                      <a:endParaRPr lang="nl-NL" sz="1000" dirty="0"/>
                    </a:p>
                  </a:txBody>
                  <a:tcPr/>
                </a:tc>
                <a:tc>
                  <a:txBody>
                    <a:bodyPr/>
                    <a:lstStyle/>
                    <a:p>
                      <a:endParaRPr lang="nl-NL" sz="1000"/>
                    </a:p>
                  </a:txBody>
                  <a:tcPr/>
                </a:tc>
                <a:extLst>
                  <a:ext uri="{0D108BD9-81ED-4DB2-BD59-A6C34878D82A}">
                    <a16:rowId xmlns:a16="http://schemas.microsoft.com/office/drawing/2014/main" val="769985086"/>
                  </a:ext>
                </a:extLst>
              </a:tr>
              <a:tr h="1785559">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000" b="1" dirty="0" err="1"/>
                        <a:t>Applying</a:t>
                      </a:r>
                      <a:r>
                        <a:rPr lang="nl-NL" sz="1000" b="1" dirty="0"/>
                        <a:t> </a:t>
                      </a:r>
                      <a:r>
                        <a:rPr lang="nl-NL" sz="1000" b="1" dirty="0" err="1"/>
                        <a:t>DpbD</a:t>
                      </a:r>
                      <a:r>
                        <a:rPr lang="nl-NL" sz="1000" b="1" dirty="0"/>
                        <a:t> &amp; </a:t>
                      </a:r>
                      <a:r>
                        <a:rPr lang="nl-NL" sz="1000" b="1" dirty="0" err="1"/>
                        <a:t>DPbd</a:t>
                      </a:r>
                      <a:endParaRPr lang="nl-NL" sz="1000" b="1" dirty="0"/>
                    </a:p>
                  </a:txBody>
                  <a:tcPr/>
                </a:tc>
                <a:tc>
                  <a:txBody>
                    <a:bodyPr/>
                    <a:lstStyle/>
                    <a:p>
                      <a:r>
                        <a:rPr lang="nl-NL" sz="1000" dirty="0" err="1"/>
                        <a:t>Principles</a:t>
                      </a:r>
                      <a:r>
                        <a:rPr lang="nl-NL" sz="1000" dirty="0"/>
                        <a:t> </a:t>
                      </a:r>
                      <a:r>
                        <a:rPr lang="nl-NL" sz="1000" dirty="0" err="1"/>
                        <a:t>for</a:t>
                      </a:r>
                      <a:r>
                        <a:rPr lang="nl-NL" sz="1000" dirty="0"/>
                        <a:t> Training data</a:t>
                      </a:r>
                    </a:p>
                  </a:txBody>
                  <a:tcPr/>
                </a:tc>
                <a:tc>
                  <a:txBody>
                    <a:bodyPr/>
                    <a:lstStyle/>
                    <a:p>
                      <a:r>
                        <a:rPr lang="nl-NL" sz="1000" dirty="0"/>
                        <a:t>Recital 69 (in </a:t>
                      </a:r>
                      <a:r>
                        <a:rPr lang="nl-NL" sz="1000" dirty="0" err="1"/>
                        <a:t>relation</a:t>
                      </a:r>
                      <a:r>
                        <a:rPr lang="nl-NL" sz="1000" dirty="0"/>
                        <a:t> </a:t>
                      </a:r>
                      <a:r>
                        <a:rPr lang="nl-NL" sz="1000" dirty="0" err="1"/>
                        <a:t>to</a:t>
                      </a:r>
                      <a:r>
                        <a:rPr lang="nl-NL" sz="1000" dirty="0"/>
                        <a:t> Art. 10 on training data</a:t>
                      </a:r>
                      <a:r>
                        <a:rPr lang="nl-NL" sz="1000" kern="1200" dirty="0">
                          <a:solidFill>
                            <a:schemeClr val="dk1"/>
                          </a:solidFill>
                          <a:latin typeface="+mn-lt"/>
                          <a:ea typeface="+mn-ea"/>
                          <a:cs typeface="+mn-cs"/>
                        </a:rPr>
                        <a:t>): </a:t>
                      </a:r>
                    </a:p>
                    <a:p>
                      <a:endParaRPr lang="nl-NL" sz="1000" kern="1200" dirty="0">
                        <a:solidFill>
                          <a:schemeClr val="dk1"/>
                        </a:solidFill>
                        <a:latin typeface="+mn-lt"/>
                        <a:ea typeface="+mn-ea"/>
                        <a:cs typeface="+mn-cs"/>
                      </a:endParaRPr>
                    </a:p>
                    <a:p>
                      <a:r>
                        <a:rPr lang="en-GB" sz="1000" kern="1200" dirty="0">
                          <a:solidFill>
                            <a:schemeClr val="dk1"/>
                          </a:solidFill>
                          <a:latin typeface="+mn-lt"/>
                          <a:ea typeface="+mn-ea"/>
                          <a:cs typeface="+mn-cs"/>
                        </a:rPr>
                        <a:t>The right to privacy and to protection of personal data must be guaranteed throughout the entire lifecycle of the AI system. In this regard, </a:t>
                      </a:r>
                      <a:r>
                        <a:rPr lang="en-GB" sz="1000" b="1" kern="1200" dirty="0">
                          <a:solidFill>
                            <a:schemeClr val="dk1"/>
                          </a:solidFill>
                          <a:latin typeface="+mn-lt"/>
                          <a:ea typeface="+mn-ea"/>
                          <a:cs typeface="+mn-cs"/>
                        </a:rPr>
                        <a:t>the principles of </a:t>
                      </a:r>
                      <a:r>
                        <a:rPr lang="en-GB" sz="1000" kern="1200" dirty="0">
                          <a:solidFill>
                            <a:schemeClr val="dk1"/>
                          </a:solidFill>
                          <a:latin typeface="+mn-lt"/>
                          <a:ea typeface="+mn-ea"/>
                          <a:cs typeface="+mn-cs"/>
                        </a:rPr>
                        <a:t>data minimisation and </a:t>
                      </a:r>
                      <a:r>
                        <a:rPr lang="en-GB" sz="1000" b="1" kern="1200" dirty="0">
                          <a:solidFill>
                            <a:schemeClr val="dk1"/>
                          </a:solidFill>
                          <a:latin typeface="+mn-lt"/>
                          <a:ea typeface="+mn-ea"/>
                          <a:cs typeface="+mn-cs"/>
                        </a:rPr>
                        <a:t>data protection by design and by default</a:t>
                      </a:r>
                      <a:r>
                        <a:rPr lang="en-GB" sz="1000" kern="1200" dirty="0">
                          <a:solidFill>
                            <a:schemeClr val="dk1"/>
                          </a:solidFill>
                          <a:latin typeface="+mn-lt"/>
                          <a:ea typeface="+mn-ea"/>
                          <a:cs typeface="+mn-cs"/>
                        </a:rPr>
                        <a:t>, as set out in Union data protection law, </a:t>
                      </a:r>
                      <a:r>
                        <a:rPr lang="en-GB" sz="1000" b="1" kern="1200" dirty="0">
                          <a:solidFill>
                            <a:schemeClr val="dk1"/>
                          </a:solidFill>
                          <a:latin typeface="+mn-lt"/>
                          <a:ea typeface="+mn-ea"/>
                          <a:cs typeface="+mn-cs"/>
                        </a:rPr>
                        <a:t>are applicable when personal data are processed. </a:t>
                      </a:r>
                      <a:r>
                        <a:rPr lang="en-GB" sz="1000" kern="1200" dirty="0">
                          <a:solidFill>
                            <a:schemeClr val="dk1"/>
                          </a:solidFill>
                          <a:latin typeface="+mn-lt"/>
                          <a:ea typeface="+mn-ea"/>
                          <a:cs typeface="+mn-cs"/>
                        </a:rPr>
                        <a:t>Measures … may include not only anonymisation and encryption, but also the use of technology that permits algorithms to be brought to the data and allows training of AI systems without the transmission between parties or copying of the raw or structured data themselves, …</a:t>
                      </a:r>
                      <a:endParaRPr lang="nl-NL" sz="1000" kern="1200" dirty="0">
                        <a:solidFill>
                          <a:schemeClr val="dk1"/>
                        </a:solidFill>
                        <a:latin typeface="+mn-lt"/>
                        <a:ea typeface="+mn-ea"/>
                        <a:cs typeface="+mn-cs"/>
                      </a:endParaRPr>
                    </a:p>
                  </a:txBody>
                  <a:tcPr/>
                </a:tc>
                <a:tc>
                  <a:txBody>
                    <a:bodyPr/>
                    <a:lstStyle/>
                    <a:p>
                      <a:endParaRPr lang="nl-NL" sz="1000"/>
                    </a:p>
                  </a:txBody>
                  <a:tcPr/>
                </a:tc>
                <a:extLst>
                  <a:ext uri="{0D108BD9-81ED-4DB2-BD59-A6C34878D82A}">
                    <a16:rowId xmlns:a16="http://schemas.microsoft.com/office/drawing/2014/main" val="3004293347"/>
                  </a:ext>
                </a:extLst>
              </a:tr>
              <a:tr h="437967">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000" b="1" dirty="0" err="1"/>
                        <a:t>Defining</a:t>
                      </a:r>
                      <a:r>
                        <a:rPr lang="nl-NL" sz="1000" b="1" dirty="0"/>
                        <a:t> &amp; </a:t>
                      </a:r>
                      <a:r>
                        <a:rPr lang="nl-NL" sz="1000" b="1" dirty="0" err="1"/>
                        <a:t>applying</a:t>
                      </a:r>
                      <a:r>
                        <a:rPr lang="nl-NL" sz="1000" b="1" dirty="0"/>
                        <a:t> </a:t>
                      </a:r>
                      <a:r>
                        <a:rPr lang="nl-NL" sz="1000" b="1" dirty="0" err="1"/>
                        <a:t>Tom’s</a:t>
                      </a:r>
                      <a:endParaRPr lang="nl-NL" sz="1000" b="1"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000" dirty="0" err="1"/>
                        <a:t>Sandbox</a:t>
                      </a:r>
                      <a:endParaRPr lang="nl-NL" sz="1000"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000" dirty="0"/>
                        <a:t>Art 59-1 (d) (g) - </a:t>
                      </a:r>
                      <a:r>
                        <a:rPr lang="nl-NL" sz="1000" b="1" dirty="0" err="1"/>
                        <a:t>applying</a:t>
                      </a:r>
                      <a:r>
                        <a:rPr lang="nl-NL" sz="1000" b="1" dirty="0"/>
                        <a:t> access </a:t>
                      </a:r>
                      <a:r>
                        <a:rPr lang="nl-NL" sz="1000" b="1" dirty="0" err="1"/>
                        <a:t>mgt</a:t>
                      </a:r>
                      <a:r>
                        <a:rPr lang="nl-NL" sz="1000" b="1" dirty="0"/>
                        <a:t>. &amp; </a:t>
                      </a:r>
                      <a:r>
                        <a:rPr lang="nl-NL" sz="1000" b="1" dirty="0" err="1"/>
                        <a:t>Tom’s</a:t>
                      </a:r>
                      <a:r>
                        <a:rPr lang="nl-NL" sz="1000" b="1" dirty="0"/>
                        <a:t> </a:t>
                      </a:r>
                      <a:r>
                        <a:rPr lang="nl-NL" sz="1000" dirty="0"/>
                        <a:t>in AI </a:t>
                      </a:r>
                      <a:r>
                        <a:rPr lang="nl-NL" sz="1000" dirty="0" err="1"/>
                        <a:t>sandboxes</a:t>
                      </a:r>
                      <a:endParaRPr lang="nl-NL" sz="1000" dirty="0"/>
                    </a:p>
                  </a:txBody>
                  <a:tcPr/>
                </a:tc>
                <a:tc>
                  <a:txBody>
                    <a:bodyPr/>
                    <a:lstStyle/>
                    <a:p>
                      <a:r>
                        <a:rPr lang="nl-NL" sz="1000" dirty="0" err="1"/>
                        <a:t>Apply</a:t>
                      </a:r>
                      <a:r>
                        <a:rPr lang="nl-NL" sz="1000" dirty="0"/>
                        <a:t> </a:t>
                      </a:r>
                      <a:r>
                        <a:rPr lang="nl-NL" sz="1000" dirty="0" err="1"/>
                        <a:t>the</a:t>
                      </a:r>
                      <a:r>
                        <a:rPr lang="nl-NL" sz="1000" dirty="0"/>
                        <a:t> </a:t>
                      </a:r>
                      <a:r>
                        <a:rPr lang="nl-NL" sz="1000" dirty="0" err="1"/>
                        <a:t>same</a:t>
                      </a:r>
                      <a:r>
                        <a:rPr lang="nl-NL" sz="1000" dirty="0"/>
                        <a:t> </a:t>
                      </a:r>
                      <a:r>
                        <a:rPr lang="nl-NL" sz="1000" dirty="0" err="1"/>
                        <a:t>Tom’s</a:t>
                      </a:r>
                      <a:r>
                        <a:rPr lang="nl-NL" sz="1000" dirty="0"/>
                        <a:t> in AI </a:t>
                      </a:r>
                      <a:r>
                        <a:rPr lang="nl-NL" sz="1000" dirty="0" err="1"/>
                        <a:t>models</a:t>
                      </a:r>
                      <a:r>
                        <a:rPr lang="nl-NL" sz="1000" dirty="0"/>
                        <a:t> </a:t>
                      </a:r>
                      <a:r>
                        <a:rPr lang="nl-NL" sz="1000" dirty="0" err="1"/>
                        <a:t>and</a:t>
                      </a:r>
                      <a:r>
                        <a:rPr lang="nl-NL" sz="1000" dirty="0"/>
                        <a:t> </a:t>
                      </a:r>
                      <a:r>
                        <a:rPr lang="nl-NL" sz="1000" dirty="0" err="1"/>
                        <a:t>especially</a:t>
                      </a:r>
                      <a:r>
                        <a:rPr lang="nl-NL" sz="1000" dirty="0"/>
                        <a:t> in </a:t>
                      </a:r>
                      <a:r>
                        <a:rPr lang="nl-NL" sz="1000" dirty="0" err="1"/>
                        <a:t>sandboxes</a:t>
                      </a:r>
                      <a:endParaRPr lang="nl-NL" sz="1000" dirty="0"/>
                    </a:p>
                  </a:txBody>
                  <a:tcPr/>
                </a:tc>
                <a:extLst>
                  <a:ext uri="{0D108BD9-81ED-4DB2-BD59-A6C34878D82A}">
                    <a16:rowId xmlns:a16="http://schemas.microsoft.com/office/drawing/2014/main" val="2609849931"/>
                  </a:ext>
                </a:extLst>
              </a:tr>
            </a:tbl>
          </a:graphicData>
        </a:graphic>
      </p:graphicFrame>
    </p:spTree>
    <p:extLst>
      <p:ext uri="{BB962C8B-B14F-4D97-AF65-F5344CB8AC3E}">
        <p14:creationId xmlns:p14="http://schemas.microsoft.com/office/powerpoint/2010/main" val="384911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A6C70-D87F-046D-926E-DFD44501EB4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6F7432-0F59-C692-2D02-6F6A8551BC21}"/>
              </a:ext>
            </a:extLst>
          </p:cNvPr>
          <p:cNvSpPr>
            <a:spLocks noGrp="1"/>
          </p:cNvSpPr>
          <p:nvPr>
            <p:ph type="sldNum" sz="quarter" idx="4"/>
          </p:nvPr>
        </p:nvSpPr>
        <p:spPr/>
        <p:txBody>
          <a:bodyPr/>
          <a:lstStyle/>
          <a:p>
            <a:fld id="{BB3B27A6-5504-4172-9607-AC3A8638B53A}" type="slidenum">
              <a:rPr lang="sr-Latn-RS" smtClean="0"/>
              <a:pPr/>
              <a:t>19</a:t>
            </a:fld>
            <a:endParaRPr lang="sr-Latn-RS"/>
          </a:p>
        </p:txBody>
      </p:sp>
      <p:graphicFrame>
        <p:nvGraphicFramePr>
          <p:cNvPr id="7" name="Table 6">
            <a:extLst>
              <a:ext uri="{FF2B5EF4-FFF2-40B4-BE49-F238E27FC236}">
                <a16:creationId xmlns:a16="http://schemas.microsoft.com/office/drawing/2014/main" id="{BD387EF2-F15F-8597-D55F-9437F3D50EEA}"/>
              </a:ext>
            </a:extLst>
          </p:cNvPr>
          <p:cNvGraphicFramePr>
            <a:graphicFrameLocks noGrp="1"/>
          </p:cNvGraphicFramePr>
          <p:nvPr>
            <p:extLst>
              <p:ext uri="{D42A27DB-BD31-4B8C-83A1-F6EECF244321}">
                <p14:modId xmlns:p14="http://schemas.microsoft.com/office/powerpoint/2010/main" val="4030613907"/>
              </p:ext>
            </p:extLst>
          </p:nvPr>
        </p:nvGraphicFramePr>
        <p:xfrm>
          <a:off x="356135" y="1125889"/>
          <a:ext cx="11267802" cy="4785360"/>
        </p:xfrm>
        <a:graphic>
          <a:graphicData uri="http://schemas.openxmlformats.org/drawingml/2006/table">
            <a:tbl>
              <a:tblPr firstRow="1" bandRow="1">
                <a:tableStyleId>{5C22544A-7EE6-4342-B048-85BDC9FD1C3A}</a:tableStyleId>
              </a:tblPr>
              <a:tblGrid>
                <a:gridCol w="2718343">
                  <a:extLst>
                    <a:ext uri="{9D8B030D-6E8A-4147-A177-3AD203B41FA5}">
                      <a16:colId xmlns:a16="http://schemas.microsoft.com/office/drawing/2014/main" val="60036912"/>
                    </a:ext>
                  </a:extLst>
                </a:gridCol>
                <a:gridCol w="1112752">
                  <a:extLst>
                    <a:ext uri="{9D8B030D-6E8A-4147-A177-3AD203B41FA5}">
                      <a16:colId xmlns:a16="http://schemas.microsoft.com/office/drawing/2014/main" val="1625772149"/>
                    </a:ext>
                  </a:extLst>
                </a:gridCol>
                <a:gridCol w="4896402">
                  <a:extLst>
                    <a:ext uri="{9D8B030D-6E8A-4147-A177-3AD203B41FA5}">
                      <a16:colId xmlns:a16="http://schemas.microsoft.com/office/drawing/2014/main" val="4008107424"/>
                    </a:ext>
                  </a:extLst>
                </a:gridCol>
                <a:gridCol w="2540305">
                  <a:extLst>
                    <a:ext uri="{9D8B030D-6E8A-4147-A177-3AD203B41FA5}">
                      <a16:colId xmlns:a16="http://schemas.microsoft.com/office/drawing/2014/main" val="2261732524"/>
                    </a:ext>
                  </a:extLst>
                </a:gridCol>
              </a:tblGrid>
              <a:tr h="392497">
                <a:tc>
                  <a:txBody>
                    <a:bodyPr/>
                    <a:lstStyle/>
                    <a:p>
                      <a:r>
                        <a:rPr lang="nl-NL" dirty="0"/>
                        <a:t>DP </a:t>
                      </a:r>
                      <a:r>
                        <a:rPr lang="nl-NL" dirty="0" err="1"/>
                        <a:t>Capability</a:t>
                      </a:r>
                      <a:endParaRPr lang="nl-NL" dirty="0"/>
                    </a:p>
                  </a:txBody>
                  <a:tcPr/>
                </a:tc>
                <a:tc>
                  <a:txBody>
                    <a:bodyPr/>
                    <a:lstStyle/>
                    <a:p>
                      <a:r>
                        <a:rPr lang="nl-NL" dirty="0"/>
                        <a:t>AI Act Topic</a:t>
                      </a:r>
                    </a:p>
                  </a:txBody>
                  <a:tcPr/>
                </a:tc>
                <a:tc>
                  <a:txBody>
                    <a:bodyPr/>
                    <a:lstStyle/>
                    <a:p>
                      <a:r>
                        <a:rPr lang="nl-NL" dirty="0"/>
                        <a:t>AI-Act </a:t>
                      </a:r>
                      <a:r>
                        <a:rPr lang="nl-NL" dirty="0" err="1"/>
                        <a:t>Requirement</a:t>
                      </a:r>
                      <a:r>
                        <a:rPr lang="nl-NL" dirty="0"/>
                        <a:t>/</a:t>
                      </a:r>
                      <a:r>
                        <a:rPr lang="nl-NL" dirty="0" err="1"/>
                        <a:t>Capability</a:t>
                      </a:r>
                      <a:endParaRPr lang="nl-NL" dirty="0"/>
                    </a:p>
                  </a:txBody>
                  <a:tcPr/>
                </a:tc>
                <a:tc>
                  <a:txBody>
                    <a:bodyPr/>
                    <a:lstStyle/>
                    <a:p>
                      <a:r>
                        <a:rPr lang="nl-NL" dirty="0" err="1"/>
                        <a:t>Comments</a:t>
                      </a:r>
                      <a:endParaRPr lang="nl-NL" dirty="0"/>
                    </a:p>
                  </a:txBody>
                  <a:tcPr/>
                </a:tc>
                <a:extLst>
                  <a:ext uri="{0D108BD9-81ED-4DB2-BD59-A6C34878D82A}">
                    <a16:rowId xmlns:a16="http://schemas.microsoft.com/office/drawing/2014/main" val="2264698769"/>
                  </a:ext>
                </a:extLst>
              </a:tr>
              <a:tr h="37084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000" b="1" dirty="0"/>
                        <a:t>Managing Data </a:t>
                      </a:r>
                      <a:r>
                        <a:rPr lang="nl-NL" sz="1000" b="1" dirty="0" err="1"/>
                        <a:t>breaches</a:t>
                      </a:r>
                      <a:endParaRPr lang="nl-NL" sz="1000" b="1" dirty="0"/>
                    </a:p>
                  </a:txBody>
                  <a:tcPr/>
                </a:tc>
                <a:tc>
                  <a:txBody>
                    <a:bodyPr/>
                    <a:lstStyle/>
                    <a:p>
                      <a:r>
                        <a:rPr lang="nl-NL" sz="1000" kern="1200" dirty="0" err="1">
                          <a:solidFill>
                            <a:schemeClr val="dk1"/>
                          </a:solidFill>
                          <a:latin typeface="+mn-lt"/>
                          <a:ea typeface="+mn-ea"/>
                          <a:cs typeface="+mn-cs"/>
                        </a:rPr>
                        <a:t>Incidents</a:t>
                      </a:r>
                      <a:endParaRPr lang="nl-NL" sz="1000" kern="1200" dirty="0">
                        <a:solidFill>
                          <a:schemeClr val="dk1"/>
                        </a:solidFill>
                        <a:latin typeface="+mn-lt"/>
                        <a:ea typeface="+mn-ea"/>
                        <a:cs typeface="+mn-cs"/>
                      </a:endParaRPr>
                    </a:p>
                  </a:txBody>
                  <a:tcPr/>
                </a:tc>
                <a:tc>
                  <a:txBody>
                    <a:bodyPr/>
                    <a:lstStyle/>
                    <a:p>
                      <a:r>
                        <a:rPr lang="nl-NL" sz="1000" kern="1200" dirty="0">
                          <a:solidFill>
                            <a:schemeClr val="dk1"/>
                          </a:solidFill>
                          <a:latin typeface="+mn-lt"/>
                          <a:ea typeface="+mn-ea"/>
                          <a:cs typeface="+mn-cs"/>
                        </a:rPr>
                        <a:t>Art 17-1 (i) </a:t>
                      </a:r>
                      <a:r>
                        <a:rPr lang="en-GB" sz="1000" kern="1200" dirty="0">
                          <a:solidFill>
                            <a:schemeClr val="dk1"/>
                          </a:solidFill>
                          <a:latin typeface="+mn-lt"/>
                          <a:ea typeface="+mn-ea"/>
                          <a:cs typeface="+mn-cs"/>
                        </a:rPr>
                        <a:t>(</a:t>
                      </a:r>
                      <a:r>
                        <a:rPr lang="en-GB" sz="1000" kern="1200" dirty="0" err="1">
                          <a:solidFill>
                            <a:schemeClr val="dk1"/>
                          </a:solidFill>
                          <a:latin typeface="+mn-lt"/>
                          <a:ea typeface="+mn-ea"/>
                          <a:cs typeface="+mn-cs"/>
                        </a:rPr>
                        <a:t>i</a:t>
                      </a:r>
                      <a:r>
                        <a:rPr lang="en-GB" sz="1000" kern="1200" dirty="0">
                          <a:solidFill>
                            <a:schemeClr val="dk1"/>
                          </a:solidFill>
                          <a:latin typeface="+mn-lt"/>
                          <a:ea typeface="+mn-ea"/>
                          <a:cs typeface="+mn-cs"/>
                        </a:rPr>
                        <a:t>) procedures related to the reporting of a serious incident in accordance with </a:t>
                      </a:r>
                      <a:r>
                        <a:rPr lang="en-GB" sz="1000" kern="1200" dirty="0">
                          <a:solidFill>
                            <a:schemeClr val="dk1"/>
                          </a:solidFill>
                          <a:latin typeface="+mn-lt"/>
                          <a:ea typeface="+mn-ea"/>
                          <a:cs typeface="+mn-cs"/>
                          <a:hlinkClick r:id="rId3">
                            <a:extLst>
                              <a:ext uri="{A12FA001-AC4F-418D-AE19-62706E023703}">
                                <ahyp:hlinkClr xmlns:ahyp="http://schemas.microsoft.com/office/drawing/2018/hyperlinkcolor" val="tx"/>
                              </a:ext>
                            </a:extLst>
                          </a:hlinkClick>
                        </a:rPr>
                        <a:t>Article 73</a:t>
                      </a:r>
                      <a:r>
                        <a:rPr lang="en-GB" sz="1000" kern="1200" dirty="0">
                          <a:solidFill>
                            <a:schemeClr val="dk1"/>
                          </a:solidFill>
                          <a:latin typeface="+mn-lt"/>
                          <a:ea typeface="+mn-ea"/>
                          <a:cs typeface="+mn-cs"/>
                        </a:rPr>
                        <a:t>;</a:t>
                      </a:r>
                    </a:p>
                    <a:p>
                      <a:endParaRPr lang="en-GB" sz="1000" kern="1200" dirty="0">
                        <a:solidFill>
                          <a:schemeClr val="dk1"/>
                        </a:solidFill>
                        <a:latin typeface="+mn-lt"/>
                        <a:ea typeface="+mn-ea"/>
                        <a:cs typeface="+mn-cs"/>
                      </a:endParaRPr>
                    </a:p>
                    <a:p>
                      <a:pPr marL="0" marR="0" lvl="0" indent="0" algn="l" defTabSz="457189"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latin typeface="+mn-lt"/>
                          <a:ea typeface="+mn-ea"/>
                          <a:cs typeface="+mn-cs"/>
                        </a:rPr>
                        <a:t>Art 73 Reporting of Serious Incident</a:t>
                      </a:r>
                    </a:p>
                    <a:p>
                      <a:endParaRPr lang="nl-NL" sz="1000" kern="1200" dirty="0">
                        <a:solidFill>
                          <a:schemeClr val="dk1"/>
                        </a:solidFill>
                        <a:latin typeface="+mn-lt"/>
                        <a:ea typeface="+mn-ea"/>
                        <a:cs typeface="+mn-cs"/>
                      </a:endParaRPr>
                    </a:p>
                  </a:txBody>
                  <a:tcPr/>
                </a:tc>
                <a:tc>
                  <a:txBody>
                    <a:bodyPr/>
                    <a:lstStyle/>
                    <a:p>
                      <a:r>
                        <a:rPr lang="nl-NL" sz="1000" dirty="0"/>
                        <a:t>In case of </a:t>
                      </a:r>
                      <a:r>
                        <a:rPr lang="nl-NL" sz="1000" dirty="0" err="1"/>
                        <a:t>incidents</a:t>
                      </a:r>
                      <a:r>
                        <a:rPr lang="nl-NL" sz="1000" dirty="0"/>
                        <a:t> </a:t>
                      </a:r>
                      <a:r>
                        <a:rPr lang="nl-NL" sz="1000" dirty="0" err="1"/>
                        <a:t>regarding</a:t>
                      </a:r>
                      <a:r>
                        <a:rPr lang="nl-NL" sz="1000" dirty="0"/>
                        <a:t> AI systems – </a:t>
                      </a:r>
                      <a:r>
                        <a:rPr lang="nl-NL" sz="1000" dirty="0" err="1"/>
                        <a:t>consider</a:t>
                      </a:r>
                      <a:r>
                        <a:rPr lang="nl-NL" sz="1000" dirty="0"/>
                        <a:t> </a:t>
                      </a:r>
                      <a:r>
                        <a:rPr lang="nl-NL" sz="1000" dirty="0" err="1"/>
                        <a:t>both</a:t>
                      </a:r>
                      <a:r>
                        <a:rPr lang="nl-NL" sz="1000" dirty="0"/>
                        <a:t> </a:t>
                      </a:r>
                      <a:r>
                        <a:rPr lang="nl-NL" sz="1000" dirty="0" err="1"/>
                        <a:t>the</a:t>
                      </a:r>
                      <a:r>
                        <a:rPr lang="nl-NL" sz="1000" dirty="0"/>
                        <a:t> relevant AI </a:t>
                      </a:r>
                      <a:r>
                        <a:rPr lang="nl-NL" sz="1000" dirty="0" err="1"/>
                        <a:t>and</a:t>
                      </a:r>
                      <a:r>
                        <a:rPr lang="nl-NL" sz="1000" dirty="0"/>
                        <a:t> DP regulators</a:t>
                      </a:r>
                    </a:p>
                  </a:txBody>
                  <a:tcPr/>
                </a:tc>
                <a:extLst>
                  <a:ext uri="{0D108BD9-81ED-4DB2-BD59-A6C34878D82A}">
                    <a16:rowId xmlns:a16="http://schemas.microsoft.com/office/drawing/2014/main" val="3643909073"/>
                  </a:ext>
                </a:extLst>
              </a:tr>
              <a:tr h="37084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000" b="1" dirty="0" err="1"/>
                        <a:t>Executing</a:t>
                      </a:r>
                      <a:r>
                        <a:rPr lang="nl-NL" sz="1000" b="1" dirty="0"/>
                        <a:t> (Pre-)</a:t>
                      </a:r>
                      <a:r>
                        <a:rPr lang="nl-NL" sz="1000" b="1" dirty="0" err="1"/>
                        <a:t>DPIA’s</a:t>
                      </a:r>
                      <a:endParaRPr lang="nl-NL" sz="1000" b="1"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000" dirty="0" err="1"/>
                        <a:t>Sandbox</a:t>
                      </a:r>
                      <a:r>
                        <a:rPr lang="nl-NL" sz="1000" dirty="0"/>
                        <a:t>, Employees &amp; </a:t>
                      </a:r>
                      <a:r>
                        <a:rPr lang="nl-NL" sz="1000" dirty="0" err="1"/>
                        <a:t>FRIA’s</a:t>
                      </a:r>
                      <a:endParaRPr lang="nl-NL" sz="1000"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000" dirty="0"/>
                        <a:t>Art 59-1 (c)- </a:t>
                      </a:r>
                      <a:r>
                        <a:rPr lang="nl-NL" sz="1000" dirty="0" err="1"/>
                        <a:t>Sandbox</a:t>
                      </a:r>
                      <a:r>
                        <a:rPr lang="nl-NL" sz="1000" dirty="0"/>
                        <a:t> </a:t>
                      </a:r>
                      <a:r>
                        <a:rPr lang="nl-NL" sz="1000" b="1" dirty="0"/>
                        <a:t>monitoring </a:t>
                      </a:r>
                      <a:r>
                        <a:rPr lang="nl-NL" sz="1000" b="1" dirty="0" err="1"/>
                        <a:t>for</a:t>
                      </a:r>
                      <a:r>
                        <a:rPr lang="nl-NL" sz="1000" b="1" dirty="0"/>
                        <a:t> high </a:t>
                      </a:r>
                      <a:r>
                        <a:rPr lang="nl-NL" sz="1000" b="1" dirty="0" err="1"/>
                        <a:t>risks</a:t>
                      </a:r>
                      <a:r>
                        <a:rPr lang="nl-NL" sz="1000" b="1" dirty="0"/>
                        <a:t>  </a:t>
                      </a:r>
                      <a:r>
                        <a:rPr lang="nl-NL" sz="1000" dirty="0"/>
                        <a:t>of data subjects</a:t>
                      </a:r>
                    </a:p>
                    <a:p>
                      <a:pPr marL="0" marR="0" lvl="0" indent="0" algn="l" defTabSz="457189" rtl="0" eaLnBrk="1" fontAlgn="auto" latinLnBrk="0" hangingPunct="1">
                        <a:lnSpc>
                          <a:spcPct val="100000"/>
                        </a:lnSpc>
                        <a:spcBef>
                          <a:spcPts val="0"/>
                        </a:spcBef>
                        <a:spcAft>
                          <a:spcPts val="0"/>
                        </a:spcAft>
                        <a:buClrTx/>
                        <a:buSzTx/>
                        <a:buFontTx/>
                        <a:buNone/>
                        <a:tabLst/>
                        <a:defRPr/>
                      </a:pPr>
                      <a:endParaRPr lang="nl-NL" sz="1000" dirty="0"/>
                    </a:p>
                    <a:p>
                      <a:pPr marL="0" marR="0" lvl="0" indent="0" algn="l" defTabSz="457189"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latin typeface="+mn-lt"/>
                          <a:ea typeface="+mn-ea"/>
                          <a:cs typeface="+mn-cs"/>
                        </a:rPr>
                        <a:t>Art. 57-3: AI Regulatory Sandboxes:  The </a:t>
                      </a:r>
                      <a:r>
                        <a:rPr lang="en-GB" sz="1000" b="1" kern="1200" dirty="0">
                          <a:solidFill>
                            <a:schemeClr val="dk1"/>
                          </a:solidFill>
                          <a:latin typeface="+mn-lt"/>
                          <a:ea typeface="+mn-ea"/>
                          <a:cs typeface="+mn-cs"/>
                        </a:rPr>
                        <a:t>European Data Protection Supervisor </a:t>
                      </a:r>
                      <a:r>
                        <a:rPr lang="en-GB" sz="1000" kern="1200" dirty="0">
                          <a:solidFill>
                            <a:schemeClr val="dk1"/>
                          </a:solidFill>
                          <a:latin typeface="+mn-lt"/>
                          <a:ea typeface="+mn-ea"/>
                          <a:cs typeface="+mn-cs"/>
                        </a:rPr>
                        <a:t>may also </a:t>
                      </a:r>
                      <a:r>
                        <a:rPr lang="en-GB" sz="1000" b="1" kern="1200" dirty="0">
                          <a:solidFill>
                            <a:schemeClr val="dk1"/>
                          </a:solidFill>
                          <a:latin typeface="+mn-lt"/>
                          <a:ea typeface="+mn-ea"/>
                          <a:cs typeface="+mn-cs"/>
                        </a:rPr>
                        <a:t>establish an AI regulatory sandbox for Union institutions, bodies, offices and agencies,</a:t>
                      </a:r>
                      <a:r>
                        <a:rPr lang="en-GB" sz="1000" kern="1200" dirty="0">
                          <a:solidFill>
                            <a:schemeClr val="dk1"/>
                          </a:solidFill>
                          <a:latin typeface="+mn-lt"/>
                          <a:ea typeface="+mn-ea"/>
                          <a:cs typeface="+mn-cs"/>
                        </a:rPr>
                        <a:t> and may </a:t>
                      </a:r>
                      <a:r>
                        <a:rPr lang="en-GB" sz="1000" b="1" kern="1200" dirty="0">
                          <a:solidFill>
                            <a:schemeClr val="dk1"/>
                          </a:solidFill>
                          <a:latin typeface="+mn-lt"/>
                          <a:ea typeface="+mn-ea"/>
                          <a:cs typeface="+mn-cs"/>
                        </a:rPr>
                        <a:t>exercise the roles </a:t>
                      </a:r>
                      <a:r>
                        <a:rPr lang="en-GB" sz="1000" kern="1200" dirty="0">
                          <a:solidFill>
                            <a:schemeClr val="dk1"/>
                          </a:solidFill>
                          <a:latin typeface="+mn-lt"/>
                          <a:ea typeface="+mn-ea"/>
                          <a:cs typeface="+mn-cs"/>
                        </a:rPr>
                        <a:t>and the tasks of </a:t>
                      </a:r>
                      <a:r>
                        <a:rPr lang="en-GB" sz="1000" b="1" kern="1200" dirty="0">
                          <a:solidFill>
                            <a:schemeClr val="dk1"/>
                          </a:solidFill>
                          <a:latin typeface="+mn-lt"/>
                          <a:ea typeface="+mn-ea"/>
                          <a:cs typeface="+mn-cs"/>
                        </a:rPr>
                        <a:t>national competent authorities </a:t>
                      </a:r>
                      <a:r>
                        <a:rPr lang="en-GB" sz="1000" kern="1200" dirty="0">
                          <a:solidFill>
                            <a:schemeClr val="dk1"/>
                          </a:solidFill>
                          <a:latin typeface="+mn-lt"/>
                          <a:ea typeface="+mn-ea"/>
                          <a:cs typeface="+mn-cs"/>
                        </a:rPr>
                        <a:t>in accordance with this Chapter.</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latin typeface="+mn-lt"/>
                        <a:ea typeface="+mn-ea"/>
                        <a:cs typeface="+mn-cs"/>
                      </a:endParaRPr>
                    </a:p>
                    <a:p>
                      <a:pPr marL="0" marR="0" lvl="0" indent="0" algn="l" defTabSz="457189"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latin typeface="+mn-lt"/>
                          <a:ea typeface="+mn-ea"/>
                          <a:cs typeface="+mn-cs"/>
                        </a:rPr>
                        <a:t>Recital 57 on </a:t>
                      </a:r>
                      <a:r>
                        <a:rPr lang="en-GB" sz="1000" b="1" kern="1200" dirty="0">
                          <a:solidFill>
                            <a:schemeClr val="dk1"/>
                          </a:solidFill>
                          <a:latin typeface="+mn-lt"/>
                          <a:ea typeface="+mn-ea"/>
                          <a:cs typeface="+mn-cs"/>
                        </a:rPr>
                        <a:t>employees</a:t>
                      </a:r>
                      <a:r>
                        <a:rPr lang="en-GB" sz="1000" kern="1200" dirty="0">
                          <a:solidFill>
                            <a:schemeClr val="dk1"/>
                          </a:solidFill>
                          <a:latin typeface="+mn-lt"/>
                          <a:ea typeface="+mn-ea"/>
                          <a:cs typeface="+mn-cs"/>
                        </a:rPr>
                        <a:t> linked to </a:t>
                      </a:r>
                      <a:r>
                        <a:rPr lang="en-GB" sz="1000" b="1" kern="1200" dirty="0">
                          <a:solidFill>
                            <a:schemeClr val="dk1"/>
                          </a:solidFill>
                          <a:latin typeface="+mn-lt"/>
                          <a:ea typeface="+mn-ea"/>
                          <a:cs typeface="+mn-cs"/>
                        </a:rPr>
                        <a:t>high-risk use cases</a:t>
                      </a:r>
                      <a:r>
                        <a:rPr lang="en-GB" sz="1000" kern="1200" dirty="0">
                          <a:solidFill>
                            <a:schemeClr val="dk1"/>
                          </a:solidFill>
                          <a:latin typeface="+mn-lt"/>
                          <a:ea typeface="+mn-ea"/>
                          <a:cs typeface="+mn-cs"/>
                        </a:rPr>
                        <a:t>:  AI systems used to monitor the performance and behaviour of such persons “Employees” may also undermine their </a:t>
                      </a:r>
                      <a:r>
                        <a:rPr lang="en-GB" sz="1000" b="1" kern="1200" dirty="0">
                          <a:solidFill>
                            <a:schemeClr val="dk1"/>
                          </a:solidFill>
                          <a:latin typeface="+mn-lt"/>
                          <a:ea typeface="+mn-ea"/>
                          <a:cs typeface="+mn-cs"/>
                        </a:rPr>
                        <a:t>fundamental rights to data protection and privacy</a:t>
                      </a:r>
                      <a:r>
                        <a:rPr lang="en-GB" sz="1000" kern="1200" dirty="0">
                          <a:solidFill>
                            <a:schemeClr val="dk1"/>
                          </a:solidFill>
                          <a:latin typeface="+mn-lt"/>
                          <a:ea typeface="+mn-ea"/>
                          <a:cs typeface="+mn-cs"/>
                        </a:rPr>
                        <a:t>.</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latin typeface="+mn-lt"/>
                        <a:ea typeface="+mn-ea"/>
                        <a:cs typeface="+mn-cs"/>
                      </a:endParaRPr>
                    </a:p>
                    <a:p>
                      <a:pPr marL="0" lvl="0" indent="-285739"/>
                      <a:r>
                        <a:rPr lang="en-GB" sz="1000" kern="1200" dirty="0">
                          <a:solidFill>
                            <a:schemeClr val="dk1"/>
                          </a:solidFill>
                          <a:latin typeface="+mn-lt"/>
                          <a:ea typeface="+mn-ea"/>
                          <a:cs typeface="+mn-cs"/>
                        </a:rPr>
                        <a:t>Article 27: </a:t>
                      </a:r>
                      <a:r>
                        <a:rPr lang="en-GB" sz="1000" b="1" kern="1200" dirty="0">
                          <a:solidFill>
                            <a:schemeClr val="dk1"/>
                          </a:solidFill>
                          <a:latin typeface="+mn-lt"/>
                          <a:ea typeface="+mn-ea"/>
                          <a:cs typeface="+mn-cs"/>
                        </a:rPr>
                        <a:t>Fundamental rights impact assessment (FRIA) </a:t>
                      </a:r>
                      <a:r>
                        <a:rPr lang="en-GB" sz="1000" kern="1200" dirty="0">
                          <a:solidFill>
                            <a:schemeClr val="dk1"/>
                          </a:solidFill>
                          <a:latin typeface="+mn-lt"/>
                          <a:ea typeface="+mn-ea"/>
                          <a:cs typeface="+mn-cs"/>
                        </a:rPr>
                        <a:t>: </a:t>
                      </a:r>
                    </a:p>
                    <a:p>
                      <a:pPr marL="0" lvl="0" indent="-285739"/>
                      <a:r>
                        <a:rPr lang="en-GB" sz="1000" kern="1200" dirty="0">
                          <a:solidFill>
                            <a:schemeClr val="dk1"/>
                          </a:solidFill>
                          <a:latin typeface="+mn-lt"/>
                          <a:ea typeface="+mn-ea"/>
                          <a:cs typeface="+mn-cs"/>
                        </a:rPr>
                        <a:t>(a) </a:t>
                      </a:r>
                      <a:r>
                        <a:rPr lang="en-GB" sz="1000" b="1" kern="1200" dirty="0">
                          <a:solidFill>
                            <a:schemeClr val="dk1"/>
                          </a:solidFill>
                          <a:latin typeface="+mn-lt"/>
                          <a:ea typeface="+mn-ea"/>
                          <a:cs typeface="+mn-cs"/>
                        </a:rPr>
                        <a:t>assess the categories of natural persons </a:t>
                      </a:r>
                      <a:r>
                        <a:rPr lang="en-GB" sz="1000" kern="1200" dirty="0">
                          <a:solidFill>
                            <a:schemeClr val="dk1"/>
                          </a:solidFill>
                          <a:latin typeface="+mn-lt"/>
                          <a:ea typeface="+mn-ea"/>
                          <a:cs typeface="+mn-cs"/>
                        </a:rPr>
                        <a:t>and groups likely to be affected by its use in the </a:t>
                      </a:r>
                      <a:r>
                        <a:rPr lang="en-GB" sz="1000" b="1" kern="1200" dirty="0">
                          <a:solidFill>
                            <a:schemeClr val="dk1"/>
                          </a:solidFill>
                          <a:latin typeface="+mn-lt"/>
                          <a:ea typeface="+mn-ea"/>
                          <a:cs typeface="+mn-cs"/>
                        </a:rPr>
                        <a:t>specific context </a:t>
                      </a:r>
                    </a:p>
                    <a:p>
                      <a:pPr marL="0" lvl="0" indent="-285739"/>
                      <a:r>
                        <a:rPr lang="en-GB" sz="1000" kern="1200" dirty="0">
                          <a:solidFill>
                            <a:schemeClr val="dk1"/>
                          </a:solidFill>
                          <a:latin typeface="+mn-lt"/>
                          <a:ea typeface="+mn-ea"/>
                          <a:cs typeface="+mn-cs"/>
                        </a:rPr>
                        <a:t>(b) assess the specific </a:t>
                      </a:r>
                      <a:r>
                        <a:rPr lang="en-GB" sz="1000" b="1" kern="1200" dirty="0">
                          <a:solidFill>
                            <a:schemeClr val="dk1"/>
                          </a:solidFill>
                          <a:latin typeface="+mn-lt"/>
                          <a:ea typeface="+mn-ea"/>
                          <a:cs typeface="+mn-cs"/>
                        </a:rPr>
                        <a:t>risks of harm </a:t>
                      </a:r>
                      <a:r>
                        <a:rPr lang="en-GB" sz="1000" kern="1200" dirty="0">
                          <a:solidFill>
                            <a:schemeClr val="dk1"/>
                          </a:solidFill>
                          <a:latin typeface="+mn-lt"/>
                          <a:ea typeface="+mn-ea"/>
                          <a:cs typeface="+mn-cs"/>
                        </a:rPr>
                        <a:t>likely to have an impact on the categories of </a:t>
                      </a:r>
                      <a:r>
                        <a:rPr lang="en-GB" sz="1000" b="1" kern="1200" dirty="0">
                          <a:solidFill>
                            <a:schemeClr val="dk1"/>
                          </a:solidFill>
                          <a:latin typeface="+mn-lt"/>
                          <a:ea typeface="+mn-ea"/>
                          <a:cs typeface="+mn-cs"/>
                        </a:rPr>
                        <a:t>natural persons or groups of persons identified </a:t>
                      </a:r>
                    </a:p>
                    <a:p>
                      <a:pPr marL="0" lvl="0" indent="-285739"/>
                      <a:r>
                        <a:rPr lang="en-GB" sz="1000" kern="1200" dirty="0">
                          <a:solidFill>
                            <a:schemeClr val="dk1"/>
                          </a:solidFill>
                          <a:latin typeface="+mn-lt"/>
                          <a:ea typeface="+mn-ea"/>
                          <a:cs typeface="+mn-cs"/>
                        </a:rPr>
                        <a:t>(c) If any of the obligations …is already met through the </a:t>
                      </a:r>
                      <a:r>
                        <a:rPr lang="en-GB" sz="1000" b="1" kern="1200" dirty="0">
                          <a:solidFill>
                            <a:schemeClr val="dk1"/>
                          </a:solidFill>
                          <a:latin typeface="+mn-lt"/>
                          <a:ea typeface="+mn-ea"/>
                          <a:cs typeface="+mn-cs"/>
                        </a:rPr>
                        <a:t>data protection impact assessment </a:t>
                      </a:r>
                      <a:r>
                        <a:rPr lang="en-GB" sz="1000" kern="1200" dirty="0">
                          <a:solidFill>
                            <a:schemeClr val="dk1"/>
                          </a:solidFill>
                          <a:latin typeface="+mn-lt"/>
                          <a:ea typeface="+mn-ea"/>
                          <a:cs typeface="+mn-cs"/>
                        </a:rPr>
                        <a:t>…the fundamental rights impact assessment shall complement that data protection impact assessment.</a:t>
                      </a:r>
                    </a:p>
                    <a:p>
                      <a:pPr marL="0" lvl="0" indent="-285739"/>
                      <a:endParaRPr lang="en-GB" sz="1000" kern="1200" dirty="0">
                        <a:solidFill>
                          <a:schemeClr val="dk1"/>
                        </a:solidFill>
                        <a:latin typeface="+mn-lt"/>
                        <a:ea typeface="+mn-ea"/>
                        <a:cs typeface="+mn-cs"/>
                      </a:endParaRPr>
                    </a:p>
                    <a:p>
                      <a:pPr marL="0" marR="0" lvl="0" indent="0" algn="l" defTabSz="457189" rtl="0" eaLnBrk="1" fontAlgn="auto" latinLnBrk="0" hangingPunct="1">
                        <a:lnSpc>
                          <a:spcPct val="100000"/>
                        </a:lnSpc>
                        <a:spcBef>
                          <a:spcPts val="0"/>
                        </a:spcBef>
                        <a:spcAft>
                          <a:spcPts val="0"/>
                        </a:spcAft>
                        <a:buClrTx/>
                        <a:buSzTx/>
                        <a:buFontTx/>
                        <a:buNone/>
                        <a:tabLst/>
                        <a:defRPr/>
                      </a:pPr>
                      <a:endParaRPr lang="nl-NL" sz="1000" dirty="0"/>
                    </a:p>
                  </a:txBody>
                  <a:tcPr/>
                </a:tc>
                <a:tc>
                  <a:txBody>
                    <a:bodyPr/>
                    <a:lstStyle/>
                    <a:p>
                      <a:r>
                        <a:rPr lang="nl-NL" sz="1000" dirty="0" err="1"/>
                        <a:t>Reuse</a:t>
                      </a:r>
                      <a:r>
                        <a:rPr lang="nl-NL" sz="1000" dirty="0"/>
                        <a:t> </a:t>
                      </a:r>
                      <a:r>
                        <a:rPr lang="nl-NL" sz="1000" dirty="0" err="1"/>
                        <a:t>evaluation</a:t>
                      </a:r>
                      <a:r>
                        <a:rPr lang="nl-NL" sz="1000" dirty="0"/>
                        <a:t> &amp; </a:t>
                      </a:r>
                      <a:r>
                        <a:rPr lang="nl-NL" sz="1000" dirty="0" err="1"/>
                        <a:t>add</a:t>
                      </a:r>
                      <a:r>
                        <a:rPr lang="nl-NL" sz="1000" dirty="0"/>
                        <a:t> monitoring of high </a:t>
                      </a:r>
                      <a:r>
                        <a:rPr lang="nl-NL" sz="1000" dirty="0" err="1"/>
                        <a:t>risks</a:t>
                      </a:r>
                      <a:r>
                        <a:rPr lang="nl-NL" sz="1000" dirty="0"/>
                        <a:t> </a:t>
                      </a:r>
                      <a:r>
                        <a:rPr lang="nl-NL" sz="1000" dirty="0" err="1"/>
                        <a:t>for</a:t>
                      </a:r>
                      <a:r>
                        <a:rPr lang="nl-NL" sz="1000" dirty="0"/>
                        <a:t> </a:t>
                      </a:r>
                      <a:r>
                        <a:rPr lang="nl-NL" sz="1000" dirty="0" err="1"/>
                        <a:t>DS’s</a:t>
                      </a:r>
                      <a:r>
                        <a:rPr lang="nl-NL" sz="1000" dirty="0"/>
                        <a:t> in AI </a:t>
                      </a:r>
                      <a:r>
                        <a:rPr lang="nl-NL" sz="1000" dirty="0" err="1"/>
                        <a:t>sandboxes</a:t>
                      </a:r>
                      <a:endParaRPr lang="nl-NL" sz="1000" dirty="0"/>
                    </a:p>
                    <a:p>
                      <a:endParaRPr lang="nl-NL" sz="1000" dirty="0"/>
                    </a:p>
                    <a:p>
                      <a:r>
                        <a:rPr lang="nl-NL" sz="1000" dirty="0" err="1"/>
                        <a:t>Use</a:t>
                      </a:r>
                      <a:r>
                        <a:rPr lang="nl-NL" sz="1000" dirty="0"/>
                        <a:t> </a:t>
                      </a:r>
                      <a:r>
                        <a:rPr lang="nl-NL" sz="1000" dirty="0" err="1"/>
                        <a:t>Regulatory</a:t>
                      </a:r>
                      <a:r>
                        <a:rPr lang="nl-NL" sz="1000" dirty="0"/>
                        <a:t> </a:t>
                      </a:r>
                      <a:r>
                        <a:rPr lang="nl-NL" sz="1000" dirty="0" err="1"/>
                        <a:t>sandboxes</a:t>
                      </a:r>
                      <a:r>
                        <a:rPr lang="nl-NL" sz="1000" dirty="0"/>
                        <a:t> (AI) </a:t>
                      </a:r>
                      <a:r>
                        <a:rPr lang="nl-NL" sz="1000" dirty="0" err="1"/>
                        <a:t>to</a:t>
                      </a:r>
                      <a:r>
                        <a:rPr lang="nl-NL" sz="1000" dirty="0"/>
                        <a:t> </a:t>
                      </a:r>
                      <a:r>
                        <a:rPr lang="nl-NL" sz="1000" dirty="0" err="1"/>
                        <a:t>identify</a:t>
                      </a:r>
                      <a:r>
                        <a:rPr lang="nl-NL" sz="1000" dirty="0"/>
                        <a:t> </a:t>
                      </a:r>
                      <a:r>
                        <a:rPr lang="nl-NL" sz="1000" dirty="0" err="1"/>
                        <a:t>risks</a:t>
                      </a:r>
                      <a:r>
                        <a:rPr lang="nl-NL" sz="1000" dirty="0"/>
                        <a:t> (as part of a DPIA </a:t>
                      </a:r>
                      <a:r>
                        <a:rPr lang="nl-NL" sz="1000" dirty="0" err="1"/>
                        <a:t>and</a:t>
                      </a:r>
                      <a:r>
                        <a:rPr lang="nl-NL" sz="1000" dirty="0"/>
                        <a:t>/or FRIA)</a:t>
                      </a:r>
                    </a:p>
                  </a:txBody>
                  <a:tcPr/>
                </a:tc>
                <a:extLst>
                  <a:ext uri="{0D108BD9-81ED-4DB2-BD59-A6C34878D82A}">
                    <a16:rowId xmlns:a16="http://schemas.microsoft.com/office/drawing/2014/main" val="1114834759"/>
                  </a:ext>
                </a:extLst>
              </a:tr>
            </a:tbl>
          </a:graphicData>
        </a:graphic>
      </p:graphicFrame>
      <p:sp>
        <p:nvSpPr>
          <p:cNvPr id="2" name="TextBox 1">
            <a:extLst>
              <a:ext uri="{FF2B5EF4-FFF2-40B4-BE49-F238E27FC236}">
                <a16:creationId xmlns:a16="http://schemas.microsoft.com/office/drawing/2014/main" id="{A0E1D3B7-6222-DF2E-F8A7-FF1E78736C62}"/>
              </a:ext>
            </a:extLst>
          </p:cNvPr>
          <p:cNvSpPr txBox="1"/>
          <p:nvPr/>
        </p:nvSpPr>
        <p:spPr>
          <a:xfrm>
            <a:off x="3002834" y="265651"/>
            <a:ext cx="6676248" cy="400110"/>
          </a:xfrm>
          <a:prstGeom prst="rect">
            <a:avLst/>
          </a:prstGeom>
          <a:noFill/>
        </p:spPr>
        <p:txBody>
          <a:bodyPr wrap="square" rtlCol="0">
            <a:spAutoFit/>
          </a:bodyPr>
          <a:lstStyle/>
          <a:p>
            <a:pPr algn="ctr"/>
            <a:r>
              <a:rPr lang="nl-NL" sz="2000" b="1" dirty="0">
                <a:solidFill>
                  <a:schemeClr val="accent1"/>
                </a:solidFill>
              </a:rPr>
              <a:t>Data </a:t>
            </a:r>
            <a:r>
              <a:rPr lang="nl-NL" sz="2000" b="1" dirty="0" err="1">
                <a:solidFill>
                  <a:schemeClr val="accent1"/>
                </a:solidFill>
              </a:rPr>
              <a:t>protection</a:t>
            </a:r>
            <a:r>
              <a:rPr lang="nl-NL" sz="2000" b="1" dirty="0">
                <a:solidFill>
                  <a:schemeClr val="accent1"/>
                </a:solidFill>
              </a:rPr>
              <a:t> </a:t>
            </a:r>
            <a:r>
              <a:rPr lang="nl-NL" sz="2000" b="1" dirty="0" err="1">
                <a:solidFill>
                  <a:schemeClr val="accent6"/>
                </a:solidFill>
              </a:rPr>
              <a:t>capabilities</a:t>
            </a:r>
            <a:r>
              <a:rPr lang="nl-NL" sz="2000" b="1" dirty="0">
                <a:solidFill>
                  <a:schemeClr val="accent1"/>
                </a:solidFill>
              </a:rPr>
              <a:t> </a:t>
            </a:r>
            <a:r>
              <a:rPr lang="nl-NL" sz="2000" b="1" dirty="0" err="1">
                <a:solidFill>
                  <a:schemeClr val="accent1"/>
                </a:solidFill>
              </a:rPr>
              <a:t>for</a:t>
            </a:r>
            <a:r>
              <a:rPr lang="nl-NL" sz="2000" b="1" dirty="0">
                <a:solidFill>
                  <a:schemeClr val="accent1"/>
                </a:solidFill>
              </a:rPr>
              <a:t> </a:t>
            </a:r>
            <a:r>
              <a:rPr lang="nl-NL" sz="2000" b="1" dirty="0" err="1">
                <a:solidFill>
                  <a:schemeClr val="accent1"/>
                </a:solidFill>
              </a:rPr>
              <a:t>the</a:t>
            </a:r>
            <a:r>
              <a:rPr lang="nl-NL" sz="2000" b="1" dirty="0">
                <a:solidFill>
                  <a:schemeClr val="accent1"/>
                </a:solidFill>
              </a:rPr>
              <a:t> AI act </a:t>
            </a:r>
            <a:r>
              <a:rPr lang="nl-NL" sz="2000" b="1" dirty="0">
                <a:solidFill>
                  <a:schemeClr val="accent6"/>
                </a:solidFill>
              </a:rPr>
              <a:t>02</a:t>
            </a:r>
            <a:r>
              <a:rPr lang="nl-NL" sz="2000" b="1" dirty="0">
                <a:solidFill>
                  <a:schemeClr val="accent1"/>
                </a:solidFill>
              </a:rPr>
              <a:t>:</a:t>
            </a:r>
          </a:p>
        </p:txBody>
      </p:sp>
    </p:spTree>
    <p:extLst>
      <p:ext uri="{BB962C8B-B14F-4D97-AF65-F5344CB8AC3E}">
        <p14:creationId xmlns:p14="http://schemas.microsoft.com/office/powerpoint/2010/main" val="713549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8783" y="411261"/>
            <a:ext cx="8243888" cy="577850"/>
          </a:xfrm>
        </p:spPr>
        <p:txBody>
          <a:bodyPr/>
          <a:lstStyle/>
          <a:p>
            <a:r>
              <a:rPr lang="en-US">
                <a:solidFill>
                  <a:schemeClr val="accent6"/>
                </a:solidFill>
              </a:rPr>
              <a:t>data trust associates </a:t>
            </a:r>
            <a:r>
              <a:rPr lang="en-US"/>
              <a:t>intro</a:t>
            </a:r>
          </a:p>
        </p:txBody>
      </p:sp>
      <p:grpSp>
        <p:nvGrpSpPr>
          <p:cNvPr id="149" name="Group 148"/>
          <p:cNvGrpSpPr/>
          <p:nvPr/>
        </p:nvGrpSpPr>
        <p:grpSpPr>
          <a:xfrm>
            <a:off x="6141153" y="-1662545"/>
            <a:ext cx="7774733" cy="7840640"/>
            <a:chOff x="5524655" y="1266906"/>
            <a:chExt cx="4328417" cy="4762963"/>
          </a:xfrm>
        </p:grpSpPr>
        <p:sp>
          <p:nvSpPr>
            <p:cNvPr id="51" name="Freeform 5"/>
            <p:cNvSpPr>
              <a:spLocks/>
            </p:cNvSpPr>
            <p:nvPr/>
          </p:nvSpPr>
          <p:spPr bwMode="auto">
            <a:xfrm>
              <a:off x="5524655" y="5041490"/>
              <a:ext cx="368512" cy="643298"/>
            </a:xfrm>
            <a:custGeom>
              <a:avLst/>
              <a:gdLst>
                <a:gd name="T0" fmla="*/ 14 w 143"/>
                <a:gd name="T1" fmla="*/ 239 h 249"/>
                <a:gd name="T2" fmla="*/ 0 w 143"/>
                <a:gd name="T3" fmla="*/ 239 h 249"/>
                <a:gd name="T4" fmla="*/ 13 w 143"/>
                <a:gd name="T5" fmla="*/ 194 h 249"/>
                <a:gd name="T6" fmla="*/ 15 w 143"/>
                <a:gd name="T7" fmla="*/ 179 h 249"/>
                <a:gd name="T8" fmla="*/ 20 w 143"/>
                <a:gd name="T9" fmla="*/ 178 h 249"/>
                <a:gd name="T10" fmla="*/ 14 w 143"/>
                <a:gd name="T11" fmla="*/ 176 h 249"/>
                <a:gd name="T12" fmla="*/ 6 w 143"/>
                <a:gd name="T13" fmla="*/ 178 h 249"/>
                <a:gd name="T14" fmla="*/ 12 w 143"/>
                <a:gd name="T15" fmla="*/ 166 h 249"/>
                <a:gd name="T16" fmla="*/ 14 w 143"/>
                <a:gd name="T17" fmla="*/ 157 h 249"/>
                <a:gd name="T18" fmla="*/ 2 w 143"/>
                <a:gd name="T19" fmla="*/ 147 h 249"/>
                <a:gd name="T20" fmla="*/ 7 w 143"/>
                <a:gd name="T21" fmla="*/ 128 h 249"/>
                <a:gd name="T22" fmla="*/ 18 w 143"/>
                <a:gd name="T23" fmla="*/ 117 h 249"/>
                <a:gd name="T24" fmla="*/ 29 w 143"/>
                <a:gd name="T25" fmla="*/ 102 h 249"/>
                <a:gd name="T26" fmla="*/ 34 w 143"/>
                <a:gd name="T27" fmla="*/ 81 h 249"/>
                <a:gd name="T28" fmla="*/ 44 w 143"/>
                <a:gd name="T29" fmla="*/ 59 h 249"/>
                <a:gd name="T30" fmla="*/ 52 w 143"/>
                <a:gd name="T31" fmla="*/ 12 h 249"/>
                <a:gd name="T32" fmla="*/ 55 w 143"/>
                <a:gd name="T33" fmla="*/ 4 h 249"/>
                <a:gd name="T34" fmla="*/ 72 w 143"/>
                <a:gd name="T35" fmla="*/ 0 h 249"/>
                <a:gd name="T36" fmla="*/ 79 w 143"/>
                <a:gd name="T37" fmla="*/ 8 h 249"/>
                <a:gd name="T38" fmla="*/ 87 w 143"/>
                <a:gd name="T39" fmla="*/ 10 h 249"/>
                <a:gd name="T40" fmla="*/ 97 w 143"/>
                <a:gd name="T41" fmla="*/ 11 h 249"/>
                <a:gd name="T42" fmla="*/ 108 w 143"/>
                <a:gd name="T43" fmla="*/ 8 h 249"/>
                <a:gd name="T44" fmla="*/ 131 w 143"/>
                <a:gd name="T45" fmla="*/ 14 h 249"/>
                <a:gd name="T46" fmla="*/ 143 w 143"/>
                <a:gd name="T47" fmla="*/ 29 h 249"/>
                <a:gd name="T48" fmla="*/ 126 w 143"/>
                <a:gd name="T49" fmla="*/ 42 h 249"/>
                <a:gd name="T50" fmla="*/ 113 w 143"/>
                <a:gd name="T51" fmla="*/ 47 h 249"/>
                <a:gd name="T52" fmla="*/ 108 w 143"/>
                <a:gd name="T53" fmla="*/ 50 h 249"/>
                <a:gd name="T54" fmla="*/ 108 w 143"/>
                <a:gd name="T55" fmla="*/ 64 h 249"/>
                <a:gd name="T56" fmla="*/ 102 w 143"/>
                <a:gd name="T57" fmla="*/ 86 h 249"/>
                <a:gd name="T58" fmla="*/ 102 w 143"/>
                <a:gd name="T59" fmla="*/ 99 h 249"/>
                <a:gd name="T60" fmla="*/ 104 w 143"/>
                <a:gd name="T61" fmla="*/ 106 h 249"/>
                <a:gd name="T62" fmla="*/ 100 w 143"/>
                <a:gd name="T63" fmla="*/ 110 h 249"/>
                <a:gd name="T64" fmla="*/ 100 w 143"/>
                <a:gd name="T65" fmla="*/ 116 h 249"/>
                <a:gd name="T66" fmla="*/ 98 w 143"/>
                <a:gd name="T67" fmla="*/ 119 h 249"/>
                <a:gd name="T68" fmla="*/ 83 w 143"/>
                <a:gd name="T69" fmla="*/ 121 h 249"/>
                <a:gd name="T70" fmla="*/ 79 w 143"/>
                <a:gd name="T71" fmla="*/ 121 h 249"/>
                <a:gd name="T72" fmla="*/ 78 w 143"/>
                <a:gd name="T73" fmla="*/ 126 h 249"/>
                <a:gd name="T74" fmla="*/ 79 w 143"/>
                <a:gd name="T75" fmla="*/ 132 h 249"/>
                <a:gd name="T76" fmla="*/ 85 w 143"/>
                <a:gd name="T77" fmla="*/ 142 h 249"/>
                <a:gd name="T78" fmla="*/ 80 w 143"/>
                <a:gd name="T79" fmla="*/ 164 h 249"/>
                <a:gd name="T80" fmla="*/ 75 w 143"/>
                <a:gd name="T81" fmla="*/ 182 h 249"/>
                <a:gd name="T82" fmla="*/ 77 w 143"/>
                <a:gd name="T83" fmla="*/ 185 h 249"/>
                <a:gd name="T84" fmla="*/ 76 w 143"/>
                <a:gd name="T85" fmla="*/ 192 h 249"/>
                <a:gd name="T86" fmla="*/ 71 w 143"/>
                <a:gd name="T87" fmla="*/ 197 h 249"/>
                <a:gd name="T88" fmla="*/ 61 w 143"/>
                <a:gd name="T89" fmla="*/ 212 h 249"/>
                <a:gd name="T90" fmla="*/ 60 w 143"/>
                <a:gd name="T91" fmla="*/ 227 h 249"/>
                <a:gd name="T92" fmla="*/ 61 w 143"/>
                <a:gd name="T93" fmla="*/ 242 h 249"/>
                <a:gd name="T94" fmla="*/ 39 w 143"/>
                <a:gd name="T95"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249">
                  <a:moveTo>
                    <a:pt x="39" y="249"/>
                  </a:moveTo>
                  <a:cubicBezTo>
                    <a:pt x="34" y="249"/>
                    <a:pt x="29" y="248"/>
                    <a:pt x="25" y="244"/>
                  </a:cubicBezTo>
                  <a:cubicBezTo>
                    <a:pt x="21" y="241"/>
                    <a:pt x="17" y="239"/>
                    <a:pt x="14" y="239"/>
                  </a:cubicBezTo>
                  <a:cubicBezTo>
                    <a:pt x="13" y="239"/>
                    <a:pt x="11" y="240"/>
                    <a:pt x="10" y="241"/>
                  </a:cubicBezTo>
                  <a:cubicBezTo>
                    <a:pt x="9" y="241"/>
                    <a:pt x="8" y="242"/>
                    <a:pt x="7" y="242"/>
                  </a:cubicBezTo>
                  <a:cubicBezTo>
                    <a:pt x="4" y="242"/>
                    <a:pt x="1" y="242"/>
                    <a:pt x="0" y="239"/>
                  </a:cubicBezTo>
                  <a:cubicBezTo>
                    <a:pt x="0" y="238"/>
                    <a:pt x="0" y="236"/>
                    <a:pt x="2" y="234"/>
                  </a:cubicBezTo>
                  <a:cubicBezTo>
                    <a:pt x="5" y="230"/>
                    <a:pt x="11" y="215"/>
                    <a:pt x="11" y="209"/>
                  </a:cubicBezTo>
                  <a:cubicBezTo>
                    <a:pt x="11" y="205"/>
                    <a:pt x="12" y="199"/>
                    <a:pt x="13" y="194"/>
                  </a:cubicBezTo>
                  <a:cubicBezTo>
                    <a:pt x="14" y="190"/>
                    <a:pt x="15" y="186"/>
                    <a:pt x="14" y="185"/>
                  </a:cubicBezTo>
                  <a:cubicBezTo>
                    <a:pt x="14" y="185"/>
                    <a:pt x="14" y="185"/>
                    <a:pt x="14" y="185"/>
                  </a:cubicBezTo>
                  <a:cubicBezTo>
                    <a:pt x="14" y="183"/>
                    <a:pt x="13" y="181"/>
                    <a:pt x="15" y="179"/>
                  </a:cubicBezTo>
                  <a:cubicBezTo>
                    <a:pt x="15" y="179"/>
                    <a:pt x="16" y="178"/>
                    <a:pt x="17" y="178"/>
                  </a:cubicBezTo>
                  <a:cubicBezTo>
                    <a:pt x="18" y="178"/>
                    <a:pt x="18" y="178"/>
                    <a:pt x="18" y="178"/>
                  </a:cubicBezTo>
                  <a:cubicBezTo>
                    <a:pt x="19" y="178"/>
                    <a:pt x="20" y="178"/>
                    <a:pt x="20" y="178"/>
                  </a:cubicBezTo>
                  <a:cubicBezTo>
                    <a:pt x="20" y="178"/>
                    <a:pt x="20" y="178"/>
                    <a:pt x="20" y="178"/>
                  </a:cubicBezTo>
                  <a:cubicBezTo>
                    <a:pt x="18" y="177"/>
                    <a:pt x="17" y="176"/>
                    <a:pt x="16" y="176"/>
                  </a:cubicBezTo>
                  <a:cubicBezTo>
                    <a:pt x="15" y="176"/>
                    <a:pt x="14" y="176"/>
                    <a:pt x="14" y="176"/>
                  </a:cubicBezTo>
                  <a:cubicBezTo>
                    <a:pt x="13" y="177"/>
                    <a:pt x="13" y="177"/>
                    <a:pt x="13" y="177"/>
                  </a:cubicBezTo>
                  <a:cubicBezTo>
                    <a:pt x="11" y="178"/>
                    <a:pt x="9" y="179"/>
                    <a:pt x="7" y="179"/>
                  </a:cubicBezTo>
                  <a:cubicBezTo>
                    <a:pt x="6" y="179"/>
                    <a:pt x="6" y="178"/>
                    <a:pt x="6" y="178"/>
                  </a:cubicBezTo>
                  <a:cubicBezTo>
                    <a:pt x="5" y="178"/>
                    <a:pt x="5" y="177"/>
                    <a:pt x="5" y="176"/>
                  </a:cubicBezTo>
                  <a:cubicBezTo>
                    <a:pt x="5" y="172"/>
                    <a:pt x="8" y="169"/>
                    <a:pt x="12" y="166"/>
                  </a:cubicBezTo>
                  <a:cubicBezTo>
                    <a:pt x="12" y="166"/>
                    <a:pt x="12" y="166"/>
                    <a:pt x="12" y="166"/>
                  </a:cubicBezTo>
                  <a:cubicBezTo>
                    <a:pt x="14" y="164"/>
                    <a:pt x="17" y="162"/>
                    <a:pt x="17" y="161"/>
                  </a:cubicBezTo>
                  <a:cubicBezTo>
                    <a:pt x="17" y="161"/>
                    <a:pt x="17" y="160"/>
                    <a:pt x="16" y="159"/>
                  </a:cubicBezTo>
                  <a:cubicBezTo>
                    <a:pt x="15" y="158"/>
                    <a:pt x="14" y="158"/>
                    <a:pt x="14" y="157"/>
                  </a:cubicBezTo>
                  <a:cubicBezTo>
                    <a:pt x="12" y="156"/>
                    <a:pt x="12" y="156"/>
                    <a:pt x="7" y="155"/>
                  </a:cubicBezTo>
                  <a:cubicBezTo>
                    <a:pt x="3" y="154"/>
                    <a:pt x="1" y="154"/>
                    <a:pt x="0" y="152"/>
                  </a:cubicBezTo>
                  <a:cubicBezTo>
                    <a:pt x="0" y="151"/>
                    <a:pt x="1" y="149"/>
                    <a:pt x="2" y="147"/>
                  </a:cubicBezTo>
                  <a:cubicBezTo>
                    <a:pt x="3" y="146"/>
                    <a:pt x="3" y="146"/>
                    <a:pt x="3" y="146"/>
                  </a:cubicBezTo>
                  <a:cubicBezTo>
                    <a:pt x="6" y="143"/>
                    <a:pt x="7" y="142"/>
                    <a:pt x="6" y="140"/>
                  </a:cubicBezTo>
                  <a:cubicBezTo>
                    <a:pt x="4" y="133"/>
                    <a:pt x="4" y="129"/>
                    <a:pt x="7" y="128"/>
                  </a:cubicBezTo>
                  <a:cubicBezTo>
                    <a:pt x="8" y="127"/>
                    <a:pt x="9" y="127"/>
                    <a:pt x="10" y="127"/>
                  </a:cubicBezTo>
                  <a:cubicBezTo>
                    <a:pt x="13" y="126"/>
                    <a:pt x="14" y="126"/>
                    <a:pt x="14" y="124"/>
                  </a:cubicBezTo>
                  <a:cubicBezTo>
                    <a:pt x="15" y="121"/>
                    <a:pt x="17" y="119"/>
                    <a:pt x="18" y="117"/>
                  </a:cubicBezTo>
                  <a:cubicBezTo>
                    <a:pt x="18" y="117"/>
                    <a:pt x="19" y="116"/>
                    <a:pt x="19" y="116"/>
                  </a:cubicBezTo>
                  <a:cubicBezTo>
                    <a:pt x="19" y="116"/>
                    <a:pt x="19" y="115"/>
                    <a:pt x="20" y="114"/>
                  </a:cubicBezTo>
                  <a:cubicBezTo>
                    <a:pt x="23" y="108"/>
                    <a:pt x="27" y="103"/>
                    <a:pt x="29" y="102"/>
                  </a:cubicBezTo>
                  <a:cubicBezTo>
                    <a:pt x="30" y="101"/>
                    <a:pt x="31" y="99"/>
                    <a:pt x="31" y="96"/>
                  </a:cubicBezTo>
                  <a:cubicBezTo>
                    <a:pt x="31" y="96"/>
                    <a:pt x="30" y="95"/>
                    <a:pt x="30" y="95"/>
                  </a:cubicBezTo>
                  <a:cubicBezTo>
                    <a:pt x="30" y="91"/>
                    <a:pt x="29" y="84"/>
                    <a:pt x="34" y="81"/>
                  </a:cubicBezTo>
                  <a:cubicBezTo>
                    <a:pt x="38" y="78"/>
                    <a:pt x="46" y="71"/>
                    <a:pt x="45" y="67"/>
                  </a:cubicBezTo>
                  <a:cubicBezTo>
                    <a:pt x="45" y="65"/>
                    <a:pt x="44" y="65"/>
                    <a:pt x="44" y="64"/>
                  </a:cubicBezTo>
                  <a:cubicBezTo>
                    <a:pt x="43" y="63"/>
                    <a:pt x="42" y="62"/>
                    <a:pt x="44" y="59"/>
                  </a:cubicBezTo>
                  <a:cubicBezTo>
                    <a:pt x="47" y="55"/>
                    <a:pt x="49" y="47"/>
                    <a:pt x="49" y="37"/>
                  </a:cubicBezTo>
                  <a:cubicBezTo>
                    <a:pt x="49" y="26"/>
                    <a:pt x="49" y="21"/>
                    <a:pt x="51" y="16"/>
                  </a:cubicBezTo>
                  <a:cubicBezTo>
                    <a:pt x="51" y="15"/>
                    <a:pt x="51" y="14"/>
                    <a:pt x="52" y="12"/>
                  </a:cubicBezTo>
                  <a:cubicBezTo>
                    <a:pt x="52" y="9"/>
                    <a:pt x="53" y="6"/>
                    <a:pt x="54" y="5"/>
                  </a:cubicBezTo>
                  <a:cubicBezTo>
                    <a:pt x="54" y="4"/>
                    <a:pt x="54" y="4"/>
                    <a:pt x="54" y="4"/>
                  </a:cubicBezTo>
                  <a:cubicBezTo>
                    <a:pt x="55" y="4"/>
                    <a:pt x="55" y="4"/>
                    <a:pt x="55" y="4"/>
                  </a:cubicBezTo>
                  <a:cubicBezTo>
                    <a:pt x="58" y="4"/>
                    <a:pt x="62" y="4"/>
                    <a:pt x="64" y="3"/>
                  </a:cubicBezTo>
                  <a:cubicBezTo>
                    <a:pt x="65" y="3"/>
                    <a:pt x="66" y="2"/>
                    <a:pt x="67" y="2"/>
                  </a:cubicBezTo>
                  <a:cubicBezTo>
                    <a:pt x="68" y="1"/>
                    <a:pt x="70" y="0"/>
                    <a:pt x="72" y="0"/>
                  </a:cubicBezTo>
                  <a:cubicBezTo>
                    <a:pt x="73" y="0"/>
                    <a:pt x="74" y="0"/>
                    <a:pt x="74" y="0"/>
                  </a:cubicBezTo>
                  <a:cubicBezTo>
                    <a:pt x="77" y="1"/>
                    <a:pt x="78" y="4"/>
                    <a:pt x="79" y="6"/>
                  </a:cubicBezTo>
                  <a:cubicBezTo>
                    <a:pt x="79" y="7"/>
                    <a:pt x="79" y="8"/>
                    <a:pt x="79" y="8"/>
                  </a:cubicBezTo>
                  <a:cubicBezTo>
                    <a:pt x="80" y="10"/>
                    <a:pt x="82" y="11"/>
                    <a:pt x="83" y="11"/>
                  </a:cubicBezTo>
                  <a:cubicBezTo>
                    <a:pt x="84" y="11"/>
                    <a:pt x="84" y="11"/>
                    <a:pt x="85" y="11"/>
                  </a:cubicBezTo>
                  <a:cubicBezTo>
                    <a:pt x="85" y="11"/>
                    <a:pt x="86" y="11"/>
                    <a:pt x="87" y="10"/>
                  </a:cubicBezTo>
                  <a:cubicBezTo>
                    <a:pt x="89" y="10"/>
                    <a:pt x="91" y="9"/>
                    <a:pt x="93" y="9"/>
                  </a:cubicBezTo>
                  <a:cubicBezTo>
                    <a:pt x="93" y="9"/>
                    <a:pt x="94" y="9"/>
                    <a:pt x="94" y="10"/>
                  </a:cubicBezTo>
                  <a:cubicBezTo>
                    <a:pt x="95" y="10"/>
                    <a:pt x="96" y="10"/>
                    <a:pt x="97" y="11"/>
                  </a:cubicBezTo>
                  <a:cubicBezTo>
                    <a:pt x="98" y="11"/>
                    <a:pt x="99" y="11"/>
                    <a:pt x="100" y="11"/>
                  </a:cubicBezTo>
                  <a:cubicBezTo>
                    <a:pt x="102" y="11"/>
                    <a:pt x="104" y="10"/>
                    <a:pt x="106" y="9"/>
                  </a:cubicBezTo>
                  <a:cubicBezTo>
                    <a:pt x="106" y="9"/>
                    <a:pt x="107" y="8"/>
                    <a:pt x="108" y="8"/>
                  </a:cubicBezTo>
                  <a:cubicBezTo>
                    <a:pt x="110" y="7"/>
                    <a:pt x="113" y="5"/>
                    <a:pt x="115" y="5"/>
                  </a:cubicBezTo>
                  <a:cubicBezTo>
                    <a:pt x="116" y="5"/>
                    <a:pt x="116" y="5"/>
                    <a:pt x="117" y="5"/>
                  </a:cubicBezTo>
                  <a:cubicBezTo>
                    <a:pt x="123" y="5"/>
                    <a:pt x="127" y="10"/>
                    <a:pt x="131" y="14"/>
                  </a:cubicBezTo>
                  <a:cubicBezTo>
                    <a:pt x="131" y="14"/>
                    <a:pt x="131" y="14"/>
                    <a:pt x="131" y="14"/>
                  </a:cubicBezTo>
                  <a:cubicBezTo>
                    <a:pt x="132" y="15"/>
                    <a:pt x="133" y="16"/>
                    <a:pt x="134" y="16"/>
                  </a:cubicBezTo>
                  <a:cubicBezTo>
                    <a:pt x="138" y="20"/>
                    <a:pt x="143" y="24"/>
                    <a:pt x="143" y="29"/>
                  </a:cubicBezTo>
                  <a:cubicBezTo>
                    <a:pt x="142" y="35"/>
                    <a:pt x="138" y="36"/>
                    <a:pt x="134" y="37"/>
                  </a:cubicBezTo>
                  <a:cubicBezTo>
                    <a:pt x="131" y="37"/>
                    <a:pt x="129" y="38"/>
                    <a:pt x="127" y="39"/>
                  </a:cubicBezTo>
                  <a:cubicBezTo>
                    <a:pt x="127" y="40"/>
                    <a:pt x="126" y="41"/>
                    <a:pt x="126" y="42"/>
                  </a:cubicBezTo>
                  <a:cubicBezTo>
                    <a:pt x="125" y="44"/>
                    <a:pt x="124" y="46"/>
                    <a:pt x="121" y="47"/>
                  </a:cubicBezTo>
                  <a:cubicBezTo>
                    <a:pt x="120" y="47"/>
                    <a:pt x="119" y="48"/>
                    <a:pt x="117" y="48"/>
                  </a:cubicBezTo>
                  <a:cubicBezTo>
                    <a:pt x="116" y="48"/>
                    <a:pt x="115" y="48"/>
                    <a:pt x="113" y="47"/>
                  </a:cubicBezTo>
                  <a:cubicBezTo>
                    <a:pt x="113" y="47"/>
                    <a:pt x="112" y="47"/>
                    <a:pt x="111" y="47"/>
                  </a:cubicBezTo>
                  <a:cubicBezTo>
                    <a:pt x="111" y="47"/>
                    <a:pt x="111" y="47"/>
                    <a:pt x="111" y="47"/>
                  </a:cubicBezTo>
                  <a:cubicBezTo>
                    <a:pt x="109" y="47"/>
                    <a:pt x="108" y="47"/>
                    <a:pt x="108" y="50"/>
                  </a:cubicBezTo>
                  <a:cubicBezTo>
                    <a:pt x="108" y="53"/>
                    <a:pt x="108" y="56"/>
                    <a:pt x="108" y="60"/>
                  </a:cubicBezTo>
                  <a:cubicBezTo>
                    <a:pt x="108" y="61"/>
                    <a:pt x="108" y="62"/>
                    <a:pt x="108" y="63"/>
                  </a:cubicBezTo>
                  <a:cubicBezTo>
                    <a:pt x="108" y="64"/>
                    <a:pt x="108" y="64"/>
                    <a:pt x="108" y="64"/>
                  </a:cubicBezTo>
                  <a:cubicBezTo>
                    <a:pt x="108" y="67"/>
                    <a:pt x="108" y="71"/>
                    <a:pt x="107" y="74"/>
                  </a:cubicBezTo>
                  <a:cubicBezTo>
                    <a:pt x="107" y="77"/>
                    <a:pt x="106" y="79"/>
                    <a:pt x="105" y="80"/>
                  </a:cubicBezTo>
                  <a:cubicBezTo>
                    <a:pt x="104" y="82"/>
                    <a:pt x="103" y="84"/>
                    <a:pt x="102" y="86"/>
                  </a:cubicBezTo>
                  <a:cubicBezTo>
                    <a:pt x="102" y="87"/>
                    <a:pt x="102" y="87"/>
                    <a:pt x="102" y="88"/>
                  </a:cubicBezTo>
                  <a:cubicBezTo>
                    <a:pt x="102" y="89"/>
                    <a:pt x="102" y="90"/>
                    <a:pt x="102" y="91"/>
                  </a:cubicBezTo>
                  <a:cubicBezTo>
                    <a:pt x="102" y="93"/>
                    <a:pt x="102" y="96"/>
                    <a:pt x="102" y="99"/>
                  </a:cubicBezTo>
                  <a:cubicBezTo>
                    <a:pt x="102" y="99"/>
                    <a:pt x="103" y="99"/>
                    <a:pt x="103" y="100"/>
                  </a:cubicBezTo>
                  <a:cubicBezTo>
                    <a:pt x="103" y="100"/>
                    <a:pt x="104" y="100"/>
                    <a:pt x="104" y="101"/>
                  </a:cubicBezTo>
                  <a:cubicBezTo>
                    <a:pt x="105" y="103"/>
                    <a:pt x="104" y="104"/>
                    <a:pt x="104" y="106"/>
                  </a:cubicBezTo>
                  <a:cubicBezTo>
                    <a:pt x="103" y="107"/>
                    <a:pt x="103" y="107"/>
                    <a:pt x="102" y="108"/>
                  </a:cubicBezTo>
                  <a:cubicBezTo>
                    <a:pt x="101" y="109"/>
                    <a:pt x="101" y="109"/>
                    <a:pt x="101" y="109"/>
                  </a:cubicBezTo>
                  <a:cubicBezTo>
                    <a:pt x="100" y="110"/>
                    <a:pt x="100" y="110"/>
                    <a:pt x="100" y="110"/>
                  </a:cubicBezTo>
                  <a:cubicBezTo>
                    <a:pt x="100" y="111"/>
                    <a:pt x="100" y="112"/>
                    <a:pt x="100" y="113"/>
                  </a:cubicBezTo>
                  <a:cubicBezTo>
                    <a:pt x="100" y="113"/>
                    <a:pt x="100" y="114"/>
                    <a:pt x="100" y="114"/>
                  </a:cubicBezTo>
                  <a:cubicBezTo>
                    <a:pt x="99" y="115"/>
                    <a:pt x="99" y="115"/>
                    <a:pt x="100" y="116"/>
                  </a:cubicBezTo>
                  <a:cubicBezTo>
                    <a:pt x="100" y="117"/>
                    <a:pt x="100" y="117"/>
                    <a:pt x="99" y="118"/>
                  </a:cubicBezTo>
                  <a:cubicBezTo>
                    <a:pt x="99" y="119"/>
                    <a:pt x="99" y="119"/>
                    <a:pt x="99" y="119"/>
                  </a:cubicBezTo>
                  <a:cubicBezTo>
                    <a:pt x="98" y="119"/>
                    <a:pt x="98" y="119"/>
                    <a:pt x="98" y="119"/>
                  </a:cubicBezTo>
                  <a:cubicBezTo>
                    <a:pt x="95" y="120"/>
                    <a:pt x="91" y="120"/>
                    <a:pt x="88" y="120"/>
                  </a:cubicBezTo>
                  <a:cubicBezTo>
                    <a:pt x="86" y="120"/>
                    <a:pt x="84" y="120"/>
                    <a:pt x="83" y="121"/>
                  </a:cubicBezTo>
                  <a:cubicBezTo>
                    <a:pt x="83" y="121"/>
                    <a:pt x="83" y="121"/>
                    <a:pt x="83" y="121"/>
                  </a:cubicBezTo>
                  <a:cubicBezTo>
                    <a:pt x="83" y="121"/>
                    <a:pt x="82" y="122"/>
                    <a:pt x="81" y="122"/>
                  </a:cubicBezTo>
                  <a:cubicBezTo>
                    <a:pt x="80" y="122"/>
                    <a:pt x="80" y="122"/>
                    <a:pt x="79" y="121"/>
                  </a:cubicBezTo>
                  <a:cubicBezTo>
                    <a:pt x="79" y="121"/>
                    <a:pt x="79" y="121"/>
                    <a:pt x="79" y="121"/>
                  </a:cubicBezTo>
                  <a:cubicBezTo>
                    <a:pt x="79" y="122"/>
                    <a:pt x="79" y="122"/>
                    <a:pt x="79" y="123"/>
                  </a:cubicBezTo>
                  <a:cubicBezTo>
                    <a:pt x="79" y="123"/>
                    <a:pt x="79" y="124"/>
                    <a:pt x="79" y="124"/>
                  </a:cubicBezTo>
                  <a:cubicBezTo>
                    <a:pt x="79" y="125"/>
                    <a:pt x="79" y="125"/>
                    <a:pt x="78" y="126"/>
                  </a:cubicBezTo>
                  <a:cubicBezTo>
                    <a:pt x="78" y="127"/>
                    <a:pt x="78" y="127"/>
                    <a:pt x="78" y="128"/>
                  </a:cubicBezTo>
                  <a:cubicBezTo>
                    <a:pt x="78" y="129"/>
                    <a:pt x="78" y="129"/>
                    <a:pt x="79" y="130"/>
                  </a:cubicBezTo>
                  <a:cubicBezTo>
                    <a:pt x="79" y="131"/>
                    <a:pt x="79" y="131"/>
                    <a:pt x="79" y="132"/>
                  </a:cubicBezTo>
                  <a:cubicBezTo>
                    <a:pt x="80" y="134"/>
                    <a:pt x="80" y="135"/>
                    <a:pt x="81" y="136"/>
                  </a:cubicBezTo>
                  <a:cubicBezTo>
                    <a:pt x="82" y="137"/>
                    <a:pt x="83" y="139"/>
                    <a:pt x="84" y="140"/>
                  </a:cubicBezTo>
                  <a:cubicBezTo>
                    <a:pt x="85" y="141"/>
                    <a:pt x="85" y="141"/>
                    <a:pt x="85" y="142"/>
                  </a:cubicBezTo>
                  <a:cubicBezTo>
                    <a:pt x="86" y="143"/>
                    <a:pt x="86" y="143"/>
                    <a:pt x="87" y="144"/>
                  </a:cubicBezTo>
                  <a:cubicBezTo>
                    <a:pt x="88" y="146"/>
                    <a:pt x="87" y="150"/>
                    <a:pt x="86" y="152"/>
                  </a:cubicBezTo>
                  <a:cubicBezTo>
                    <a:pt x="85" y="156"/>
                    <a:pt x="83" y="160"/>
                    <a:pt x="80" y="164"/>
                  </a:cubicBezTo>
                  <a:cubicBezTo>
                    <a:pt x="77" y="167"/>
                    <a:pt x="74" y="171"/>
                    <a:pt x="72" y="174"/>
                  </a:cubicBezTo>
                  <a:cubicBezTo>
                    <a:pt x="71" y="176"/>
                    <a:pt x="71" y="177"/>
                    <a:pt x="71" y="180"/>
                  </a:cubicBezTo>
                  <a:cubicBezTo>
                    <a:pt x="71" y="181"/>
                    <a:pt x="72" y="182"/>
                    <a:pt x="75" y="182"/>
                  </a:cubicBezTo>
                  <a:cubicBezTo>
                    <a:pt x="75" y="182"/>
                    <a:pt x="75" y="182"/>
                    <a:pt x="75" y="182"/>
                  </a:cubicBezTo>
                  <a:cubicBezTo>
                    <a:pt x="76" y="183"/>
                    <a:pt x="76" y="183"/>
                    <a:pt x="76" y="183"/>
                  </a:cubicBezTo>
                  <a:cubicBezTo>
                    <a:pt x="76" y="184"/>
                    <a:pt x="76" y="184"/>
                    <a:pt x="77" y="185"/>
                  </a:cubicBezTo>
                  <a:cubicBezTo>
                    <a:pt x="78" y="185"/>
                    <a:pt x="80" y="186"/>
                    <a:pt x="79" y="189"/>
                  </a:cubicBezTo>
                  <a:cubicBezTo>
                    <a:pt x="79" y="190"/>
                    <a:pt x="78" y="191"/>
                    <a:pt x="77" y="192"/>
                  </a:cubicBezTo>
                  <a:cubicBezTo>
                    <a:pt x="77" y="192"/>
                    <a:pt x="76" y="192"/>
                    <a:pt x="76" y="192"/>
                  </a:cubicBezTo>
                  <a:cubicBezTo>
                    <a:pt x="75" y="193"/>
                    <a:pt x="75" y="193"/>
                    <a:pt x="75" y="193"/>
                  </a:cubicBezTo>
                  <a:cubicBezTo>
                    <a:pt x="75" y="194"/>
                    <a:pt x="74" y="194"/>
                    <a:pt x="73" y="195"/>
                  </a:cubicBezTo>
                  <a:cubicBezTo>
                    <a:pt x="73" y="196"/>
                    <a:pt x="72" y="196"/>
                    <a:pt x="71" y="197"/>
                  </a:cubicBezTo>
                  <a:cubicBezTo>
                    <a:pt x="70" y="197"/>
                    <a:pt x="69" y="198"/>
                    <a:pt x="68" y="199"/>
                  </a:cubicBezTo>
                  <a:cubicBezTo>
                    <a:pt x="66" y="201"/>
                    <a:pt x="65" y="203"/>
                    <a:pt x="65" y="205"/>
                  </a:cubicBezTo>
                  <a:cubicBezTo>
                    <a:pt x="64" y="207"/>
                    <a:pt x="63" y="210"/>
                    <a:pt x="61" y="212"/>
                  </a:cubicBezTo>
                  <a:cubicBezTo>
                    <a:pt x="60" y="215"/>
                    <a:pt x="60" y="216"/>
                    <a:pt x="60" y="219"/>
                  </a:cubicBezTo>
                  <a:cubicBezTo>
                    <a:pt x="60" y="220"/>
                    <a:pt x="60" y="221"/>
                    <a:pt x="60" y="223"/>
                  </a:cubicBezTo>
                  <a:cubicBezTo>
                    <a:pt x="60" y="224"/>
                    <a:pt x="60" y="225"/>
                    <a:pt x="60" y="227"/>
                  </a:cubicBezTo>
                  <a:cubicBezTo>
                    <a:pt x="60" y="228"/>
                    <a:pt x="60" y="228"/>
                    <a:pt x="60" y="228"/>
                  </a:cubicBezTo>
                  <a:cubicBezTo>
                    <a:pt x="60" y="230"/>
                    <a:pt x="60" y="232"/>
                    <a:pt x="60" y="234"/>
                  </a:cubicBezTo>
                  <a:cubicBezTo>
                    <a:pt x="61" y="236"/>
                    <a:pt x="61" y="239"/>
                    <a:pt x="61" y="242"/>
                  </a:cubicBezTo>
                  <a:cubicBezTo>
                    <a:pt x="61" y="243"/>
                    <a:pt x="61" y="243"/>
                    <a:pt x="61" y="243"/>
                  </a:cubicBezTo>
                  <a:cubicBezTo>
                    <a:pt x="60" y="243"/>
                    <a:pt x="60" y="243"/>
                    <a:pt x="60" y="243"/>
                  </a:cubicBezTo>
                  <a:cubicBezTo>
                    <a:pt x="54" y="246"/>
                    <a:pt x="46" y="249"/>
                    <a:pt x="39" y="249"/>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6"/>
            <p:cNvSpPr>
              <a:spLocks/>
            </p:cNvSpPr>
            <p:nvPr/>
          </p:nvSpPr>
          <p:spPr bwMode="auto">
            <a:xfrm>
              <a:off x="7068997" y="4856169"/>
              <a:ext cx="55383" cy="46863"/>
            </a:xfrm>
            <a:custGeom>
              <a:avLst/>
              <a:gdLst>
                <a:gd name="T0" fmla="*/ 5 w 21"/>
                <a:gd name="T1" fmla="*/ 16 h 18"/>
                <a:gd name="T2" fmla="*/ 1 w 21"/>
                <a:gd name="T3" fmla="*/ 10 h 18"/>
                <a:gd name="T4" fmla="*/ 9 w 21"/>
                <a:gd name="T5" fmla="*/ 1 h 18"/>
                <a:gd name="T6" fmla="*/ 11 w 21"/>
                <a:gd name="T7" fmla="*/ 0 h 18"/>
                <a:gd name="T8" fmla="*/ 11 w 21"/>
                <a:gd name="T9" fmla="*/ 0 h 18"/>
                <a:gd name="T10" fmla="*/ 12 w 21"/>
                <a:gd name="T11" fmla="*/ 0 h 18"/>
                <a:gd name="T12" fmla="*/ 12 w 21"/>
                <a:gd name="T13" fmla="*/ 0 h 18"/>
                <a:gd name="T14" fmla="*/ 12 w 21"/>
                <a:gd name="T15" fmla="*/ 0 h 18"/>
                <a:gd name="T16" fmla="*/ 12 w 21"/>
                <a:gd name="T17" fmla="*/ 0 h 18"/>
                <a:gd name="T18" fmla="*/ 15 w 21"/>
                <a:gd name="T19" fmla="*/ 2 h 18"/>
                <a:gd name="T20" fmla="*/ 16 w 21"/>
                <a:gd name="T21" fmla="*/ 3 h 18"/>
                <a:gd name="T22" fmla="*/ 19 w 21"/>
                <a:gd name="T23" fmla="*/ 7 h 18"/>
                <a:gd name="T24" fmla="*/ 20 w 21"/>
                <a:gd name="T25" fmla="*/ 9 h 18"/>
                <a:gd name="T26" fmla="*/ 20 w 21"/>
                <a:gd name="T27" fmla="*/ 11 h 18"/>
                <a:gd name="T28" fmla="*/ 21 w 21"/>
                <a:gd name="T29" fmla="*/ 12 h 18"/>
                <a:gd name="T30" fmla="*/ 20 w 21"/>
                <a:gd name="T31" fmla="*/ 13 h 18"/>
                <a:gd name="T32" fmla="*/ 7 w 21"/>
                <a:gd name="T33" fmla="*/ 17 h 18"/>
                <a:gd name="T34" fmla="*/ 7 w 21"/>
                <a:gd name="T35" fmla="*/ 18 h 18"/>
                <a:gd name="T36" fmla="*/ 5 w 21"/>
                <a:gd name="T3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8">
                  <a:moveTo>
                    <a:pt x="5" y="16"/>
                  </a:moveTo>
                  <a:cubicBezTo>
                    <a:pt x="3" y="14"/>
                    <a:pt x="2" y="12"/>
                    <a:pt x="1" y="10"/>
                  </a:cubicBezTo>
                  <a:cubicBezTo>
                    <a:pt x="0" y="5"/>
                    <a:pt x="5" y="3"/>
                    <a:pt x="9" y="1"/>
                  </a:cubicBezTo>
                  <a:cubicBezTo>
                    <a:pt x="9" y="1"/>
                    <a:pt x="10" y="0"/>
                    <a:pt x="11" y="0"/>
                  </a:cubicBezTo>
                  <a:cubicBezTo>
                    <a:pt x="11" y="0"/>
                    <a:pt x="11" y="0"/>
                    <a:pt x="11" y="0"/>
                  </a:cubicBezTo>
                  <a:cubicBezTo>
                    <a:pt x="12" y="0"/>
                    <a:pt x="12" y="0"/>
                    <a:pt x="12" y="0"/>
                  </a:cubicBezTo>
                  <a:cubicBezTo>
                    <a:pt x="12" y="0"/>
                    <a:pt x="12" y="0"/>
                    <a:pt x="12" y="0"/>
                  </a:cubicBezTo>
                  <a:cubicBezTo>
                    <a:pt x="12" y="0"/>
                    <a:pt x="12" y="0"/>
                    <a:pt x="12" y="0"/>
                  </a:cubicBezTo>
                  <a:cubicBezTo>
                    <a:pt x="12" y="0"/>
                    <a:pt x="12" y="0"/>
                    <a:pt x="12" y="0"/>
                  </a:cubicBezTo>
                  <a:cubicBezTo>
                    <a:pt x="13" y="1"/>
                    <a:pt x="14" y="2"/>
                    <a:pt x="15" y="2"/>
                  </a:cubicBezTo>
                  <a:cubicBezTo>
                    <a:pt x="16" y="3"/>
                    <a:pt x="16" y="3"/>
                    <a:pt x="16" y="3"/>
                  </a:cubicBezTo>
                  <a:cubicBezTo>
                    <a:pt x="18" y="4"/>
                    <a:pt x="18" y="6"/>
                    <a:pt x="19" y="7"/>
                  </a:cubicBezTo>
                  <a:cubicBezTo>
                    <a:pt x="19" y="8"/>
                    <a:pt x="19" y="8"/>
                    <a:pt x="20" y="9"/>
                  </a:cubicBezTo>
                  <a:cubicBezTo>
                    <a:pt x="20" y="10"/>
                    <a:pt x="20" y="10"/>
                    <a:pt x="20" y="11"/>
                  </a:cubicBezTo>
                  <a:cubicBezTo>
                    <a:pt x="21" y="12"/>
                    <a:pt x="21" y="12"/>
                    <a:pt x="21" y="12"/>
                  </a:cubicBezTo>
                  <a:cubicBezTo>
                    <a:pt x="20" y="13"/>
                    <a:pt x="20" y="13"/>
                    <a:pt x="20" y="13"/>
                  </a:cubicBezTo>
                  <a:cubicBezTo>
                    <a:pt x="17" y="13"/>
                    <a:pt x="12" y="15"/>
                    <a:pt x="7" y="17"/>
                  </a:cubicBezTo>
                  <a:cubicBezTo>
                    <a:pt x="7" y="18"/>
                    <a:pt x="7" y="18"/>
                    <a:pt x="7" y="18"/>
                  </a:cubicBezTo>
                  <a:lnTo>
                    <a:pt x="5" y="16"/>
                  </a:ln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7"/>
            <p:cNvSpPr>
              <a:spLocks/>
            </p:cNvSpPr>
            <p:nvPr/>
          </p:nvSpPr>
          <p:spPr bwMode="auto">
            <a:xfrm>
              <a:off x="6864505" y="3889092"/>
              <a:ext cx="287567" cy="251355"/>
            </a:xfrm>
            <a:custGeom>
              <a:avLst/>
              <a:gdLst>
                <a:gd name="T0" fmla="*/ 88 w 111"/>
                <a:gd name="T1" fmla="*/ 95 h 97"/>
                <a:gd name="T2" fmla="*/ 76 w 111"/>
                <a:gd name="T3" fmla="*/ 91 h 97"/>
                <a:gd name="T4" fmla="*/ 64 w 111"/>
                <a:gd name="T5" fmla="*/ 71 h 97"/>
                <a:gd name="T6" fmla="*/ 61 w 111"/>
                <a:gd name="T7" fmla="*/ 70 h 97"/>
                <a:gd name="T8" fmla="*/ 59 w 111"/>
                <a:gd name="T9" fmla="*/ 69 h 97"/>
                <a:gd name="T10" fmla="*/ 55 w 111"/>
                <a:gd name="T11" fmla="*/ 69 h 97"/>
                <a:gd name="T12" fmla="*/ 51 w 111"/>
                <a:gd name="T13" fmla="*/ 70 h 97"/>
                <a:gd name="T14" fmla="*/ 47 w 111"/>
                <a:gd name="T15" fmla="*/ 70 h 97"/>
                <a:gd name="T16" fmla="*/ 43 w 111"/>
                <a:gd name="T17" fmla="*/ 71 h 97"/>
                <a:gd name="T18" fmla="*/ 39 w 111"/>
                <a:gd name="T19" fmla="*/ 60 h 97"/>
                <a:gd name="T20" fmla="*/ 36 w 111"/>
                <a:gd name="T21" fmla="*/ 55 h 97"/>
                <a:gd name="T22" fmla="*/ 35 w 111"/>
                <a:gd name="T23" fmla="*/ 49 h 97"/>
                <a:gd name="T24" fmla="*/ 28 w 111"/>
                <a:gd name="T25" fmla="*/ 44 h 97"/>
                <a:gd name="T26" fmla="*/ 25 w 111"/>
                <a:gd name="T27" fmla="*/ 43 h 97"/>
                <a:gd name="T28" fmla="*/ 25 w 111"/>
                <a:gd name="T29" fmla="*/ 41 h 97"/>
                <a:gd name="T30" fmla="*/ 22 w 111"/>
                <a:gd name="T31" fmla="*/ 36 h 97"/>
                <a:gd name="T32" fmla="*/ 18 w 111"/>
                <a:gd name="T33" fmla="*/ 33 h 97"/>
                <a:gd name="T34" fmla="*/ 16 w 111"/>
                <a:gd name="T35" fmla="*/ 33 h 97"/>
                <a:gd name="T36" fmla="*/ 14 w 111"/>
                <a:gd name="T37" fmla="*/ 34 h 97"/>
                <a:gd name="T38" fmla="*/ 7 w 111"/>
                <a:gd name="T39" fmla="*/ 26 h 97"/>
                <a:gd name="T40" fmla="*/ 1 w 111"/>
                <a:gd name="T41" fmla="*/ 17 h 97"/>
                <a:gd name="T42" fmla="*/ 0 w 111"/>
                <a:gd name="T43" fmla="*/ 15 h 97"/>
                <a:gd name="T44" fmla="*/ 22 w 111"/>
                <a:gd name="T45" fmla="*/ 7 h 97"/>
                <a:gd name="T46" fmla="*/ 32 w 111"/>
                <a:gd name="T47" fmla="*/ 4 h 97"/>
                <a:gd name="T48" fmla="*/ 35 w 111"/>
                <a:gd name="T49" fmla="*/ 8 h 97"/>
                <a:gd name="T50" fmla="*/ 43 w 111"/>
                <a:gd name="T51" fmla="*/ 15 h 97"/>
                <a:gd name="T52" fmla="*/ 51 w 111"/>
                <a:gd name="T53" fmla="*/ 11 h 97"/>
                <a:gd name="T54" fmla="*/ 62 w 111"/>
                <a:gd name="T55" fmla="*/ 3 h 97"/>
                <a:gd name="T56" fmla="*/ 71 w 111"/>
                <a:gd name="T57" fmla="*/ 0 h 97"/>
                <a:gd name="T58" fmla="*/ 88 w 111"/>
                <a:gd name="T59" fmla="*/ 5 h 97"/>
                <a:gd name="T60" fmla="*/ 107 w 111"/>
                <a:gd name="T61" fmla="*/ 23 h 97"/>
                <a:gd name="T62" fmla="*/ 108 w 111"/>
                <a:gd name="T63" fmla="*/ 34 h 97"/>
                <a:gd name="T64" fmla="*/ 111 w 111"/>
                <a:gd name="T65" fmla="*/ 38 h 97"/>
                <a:gd name="T66" fmla="*/ 111 w 111"/>
                <a:gd name="T67" fmla="*/ 43 h 97"/>
                <a:gd name="T68" fmla="*/ 108 w 111"/>
                <a:gd name="T69" fmla="*/ 56 h 97"/>
                <a:gd name="T70" fmla="*/ 107 w 111"/>
                <a:gd name="T71" fmla="*/ 57 h 97"/>
                <a:gd name="T72" fmla="*/ 93 w 111"/>
                <a:gd name="T73" fmla="*/ 95 h 97"/>
                <a:gd name="T74" fmla="*/ 92 w 111"/>
                <a:gd name="T75" fmla="*/ 9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1" h="97">
                  <a:moveTo>
                    <a:pt x="92" y="96"/>
                  </a:moveTo>
                  <a:cubicBezTo>
                    <a:pt x="90" y="96"/>
                    <a:pt x="89" y="96"/>
                    <a:pt x="88" y="95"/>
                  </a:cubicBezTo>
                  <a:cubicBezTo>
                    <a:pt x="86" y="94"/>
                    <a:pt x="85" y="94"/>
                    <a:pt x="83" y="94"/>
                  </a:cubicBezTo>
                  <a:cubicBezTo>
                    <a:pt x="81" y="93"/>
                    <a:pt x="79" y="92"/>
                    <a:pt x="76" y="91"/>
                  </a:cubicBezTo>
                  <a:cubicBezTo>
                    <a:pt x="72" y="89"/>
                    <a:pt x="70" y="86"/>
                    <a:pt x="68" y="82"/>
                  </a:cubicBezTo>
                  <a:cubicBezTo>
                    <a:pt x="67" y="78"/>
                    <a:pt x="66" y="75"/>
                    <a:pt x="64" y="71"/>
                  </a:cubicBezTo>
                  <a:cubicBezTo>
                    <a:pt x="64" y="71"/>
                    <a:pt x="64" y="71"/>
                    <a:pt x="64" y="71"/>
                  </a:cubicBezTo>
                  <a:cubicBezTo>
                    <a:pt x="63" y="71"/>
                    <a:pt x="62" y="71"/>
                    <a:pt x="61" y="70"/>
                  </a:cubicBezTo>
                  <a:cubicBezTo>
                    <a:pt x="61" y="70"/>
                    <a:pt x="61" y="69"/>
                    <a:pt x="60" y="69"/>
                  </a:cubicBezTo>
                  <a:cubicBezTo>
                    <a:pt x="60" y="69"/>
                    <a:pt x="59" y="69"/>
                    <a:pt x="59" y="69"/>
                  </a:cubicBezTo>
                  <a:cubicBezTo>
                    <a:pt x="58" y="69"/>
                    <a:pt x="57" y="69"/>
                    <a:pt x="56" y="69"/>
                  </a:cubicBezTo>
                  <a:cubicBezTo>
                    <a:pt x="55" y="69"/>
                    <a:pt x="55" y="69"/>
                    <a:pt x="55" y="69"/>
                  </a:cubicBezTo>
                  <a:cubicBezTo>
                    <a:pt x="54" y="70"/>
                    <a:pt x="53" y="70"/>
                    <a:pt x="52" y="70"/>
                  </a:cubicBezTo>
                  <a:cubicBezTo>
                    <a:pt x="51" y="70"/>
                    <a:pt x="51" y="70"/>
                    <a:pt x="51" y="70"/>
                  </a:cubicBezTo>
                  <a:cubicBezTo>
                    <a:pt x="50" y="70"/>
                    <a:pt x="50" y="70"/>
                    <a:pt x="49" y="70"/>
                  </a:cubicBezTo>
                  <a:cubicBezTo>
                    <a:pt x="49" y="70"/>
                    <a:pt x="48" y="70"/>
                    <a:pt x="47" y="70"/>
                  </a:cubicBezTo>
                  <a:cubicBezTo>
                    <a:pt x="46" y="70"/>
                    <a:pt x="45" y="71"/>
                    <a:pt x="44" y="71"/>
                  </a:cubicBezTo>
                  <a:cubicBezTo>
                    <a:pt x="44" y="71"/>
                    <a:pt x="44" y="71"/>
                    <a:pt x="43" y="71"/>
                  </a:cubicBezTo>
                  <a:cubicBezTo>
                    <a:pt x="41" y="70"/>
                    <a:pt x="40" y="67"/>
                    <a:pt x="40" y="66"/>
                  </a:cubicBezTo>
                  <a:cubicBezTo>
                    <a:pt x="40" y="64"/>
                    <a:pt x="39" y="62"/>
                    <a:pt x="39" y="60"/>
                  </a:cubicBezTo>
                  <a:cubicBezTo>
                    <a:pt x="38" y="59"/>
                    <a:pt x="38" y="58"/>
                    <a:pt x="37" y="56"/>
                  </a:cubicBezTo>
                  <a:cubicBezTo>
                    <a:pt x="37" y="56"/>
                    <a:pt x="36" y="55"/>
                    <a:pt x="36" y="55"/>
                  </a:cubicBezTo>
                  <a:cubicBezTo>
                    <a:pt x="35" y="53"/>
                    <a:pt x="35" y="52"/>
                    <a:pt x="35" y="51"/>
                  </a:cubicBezTo>
                  <a:cubicBezTo>
                    <a:pt x="35" y="50"/>
                    <a:pt x="35" y="49"/>
                    <a:pt x="35" y="49"/>
                  </a:cubicBezTo>
                  <a:cubicBezTo>
                    <a:pt x="35" y="47"/>
                    <a:pt x="34" y="46"/>
                    <a:pt x="32" y="45"/>
                  </a:cubicBezTo>
                  <a:cubicBezTo>
                    <a:pt x="31" y="44"/>
                    <a:pt x="29" y="44"/>
                    <a:pt x="28" y="44"/>
                  </a:cubicBezTo>
                  <a:cubicBezTo>
                    <a:pt x="27" y="44"/>
                    <a:pt x="27" y="44"/>
                    <a:pt x="26" y="44"/>
                  </a:cubicBezTo>
                  <a:cubicBezTo>
                    <a:pt x="25" y="43"/>
                    <a:pt x="25" y="43"/>
                    <a:pt x="25" y="43"/>
                  </a:cubicBezTo>
                  <a:cubicBezTo>
                    <a:pt x="25" y="43"/>
                    <a:pt x="25" y="43"/>
                    <a:pt x="25" y="43"/>
                  </a:cubicBezTo>
                  <a:cubicBezTo>
                    <a:pt x="25" y="42"/>
                    <a:pt x="25" y="41"/>
                    <a:pt x="25" y="41"/>
                  </a:cubicBezTo>
                  <a:cubicBezTo>
                    <a:pt x="25" y="40"/>
                    <a:pt x="24" y="39"/>
                    <a:pt x="24" y="39"/>
                  </a:cubicBezTo>
                  <a:cubicBezTo>
                    <a:pt x="23" y="38"/>
                    <a:pt x="23" y="37"/>
                    <a:pt x="22" y="36"/>
                  </a:cubicBezTo>
                  <a:cubicBezTo>
                    <a:pt x="21" y="36"/>
                    <a:pt x="21" y="36"/>
                    <a:pt x="21" y="35"/>
                  </a:cubicBezTo>
                  <a:cubicBezTo>
                    <a:pt x="20" y="34"/>
                    <a:pt x="19" y="33"/>
                    <a:pt x="18" y="33"/>
                  </a:cubicBezTo>
                  <a:cubicBezTo>
                    <a:pt x="18" y="33"/>
                    <a:pt x="17" y="33"/>
                    <a:pt x="17" y="33"/>
                  </a:cubicBezTo>
                  <a:cubicBezTo>
                    <a:pt x="17" y="33"/>
                    <a:pt x="17" y="33"/>
                    <a:pt x="16" y="33"/>
                  </a:cubicBezTo>
                  <a:cubicBezTo>
                    <a:pt x="15" y="34"/>
                    <a:pt x="15" y="34"/>
                    <a:pt x="14" y="34"/>
                  </a:cubicBezTo>
                  <a:cubicBezTo>
                    <a:pt x="14" y="34"/>
                    <a:pt x="14" y="34"/>
                    <a:pt x="14" y="34"/>
                  </a:cubicBezTo>
                  <a:cubicBezTo>
                    <a:pt x="10" y="33"/>
                    <a:pt x="8" y="29"/>
                    <a:pt x="7" y="27"/>
                  </a:cubicBezTo>
                  <a:cubicBezTo>
                    <a:pt x="7" y="26"/>
                    <a:pt x="7" y="26"/>
                    <a:pt x="7" y="26"/>
                  </a:cubicBezTo>
                  <a:cubicBezTo>
                    <a:pt x="6" y="24"/>
                    <a:pt x="5" y="22"/>
                    <a:pt x="3" y="20"/>
                  </a:cubicBezTo>
                  <a:cubicBezTo>
                    <a:pt x="3" y="19"/>
                    <a:pt x="2" y="18"/>
                    <a:pt x="1" y="17"/>
                  </a:cubicBezTo>
                  <a:cubicBezTo>
                    <a:pt x="1" y="17"/>
                    <a:pt x="1" y="16"/>
                    <a:pt x="0" y="16"/>
                  </a:cubicBezTo>
                  <a:cubicBezTo>
                    <a:pt x="0" y="15"/>
                    <a:pt x="0" y="15"/>
                    <a:pt x="0" y="15"/>
                  </a:cubicBezTo>
                  <a:cubicBezTo>
                    <a:pt x="1" y="14"/>
                    <a:pt x="1" y="14"/>
                    <a:pt x="1" y="14"/>
                  </a:cubicBezTo>
                  <a:cubicBezTo>
                    <a:pt x="9" y="10"/>
                    <a:pt x="15" y="8"/>
                    <a:pt x="22" y="7"/>
                  </a:cubicBezTo>
                  <a:cubicBezTo>
                    <a:pt x="26" y="6"/>
                    <a:pt x="29" y="6"/>
                    <a:pt x="31" y="5"/>
                  </a:cubicBezTo>
                  <a:cubicBezTo>
                    <a:pt x="32" y="4"/>
                    <a:pt x="32" y="4"/>
                    <a:pt x="32" y="4"/>
                  </a:cubicBezTo>
                  <a:cubicBezTo>
                    <a:pt x="33" y="5"/>
                    <a:pt x="33" y="5"/>
                    <a:pt x="33" y="5"/>
                  </a:cubicBezTo>
                  <a:cubicBezTo>
                    <a:pt x="34" y="6"/>
                    <a:pt x="34" y="7"/>
                    <a:pt x="35" y="8"/>
                  </a:cubicBezTo>
                  <a:cubicBezTo>
                    <a:pt x="36" y="9"/>
                    <a:pt x="37" y="10"/>
                    <a:pt x="37" y="10"/>
                  </a:cubicBezTo>
                  <a:cubicBezTo>
                    <a:pt x="39" y="12"/>
                    <a:pt x="41" y="15"/>
                    <a:pt x="43" y="15"/>
                  </a:cubicBezTo>
                  <a:cubicBezTo>
                    <a:pt x="43" y="15"/>
                    <a:pt x="44" y="15"/>
                    <a:pt x="44" y="15"/>
                  </a:cubicBezTo>
                  <a:cubicBezTo>
                    <a:pt x="46" y="15"/>
                    <a:pt x="49" y="13"/>
                    <a:pt x="51" y="11"/>
                  </a:cubicBezTo>
                  <a:cubicBezTo>
                    <a:pt x="51" y="10"/>
                    <a:pt x="52" y="9"/>
                    <a:pt x="52" y="9"/>
                  </a:cubicBezTo>
                  <a:cubicBezTo>
                    <a:pt x="55" y="6"/>
                    <a:pt x="58" y="5"/>
                    <a:pt x="62" y="3"/>
                  </a:cubicBezTo>
                  <a:cubicBezTo>
                    <a:pt x="63" y="2"/>
                    <a:pt x="63" y="2"/>
                    <a:pt x="63" y="2"/>
                  </a:cubicBezTo>
                  <a:cubicBezTo>
                    <a:pt x="66" y="1"/>
                    <a:pt x="69" y="0"/>
                    <a:pt x="71" y="0"/>
                  </a:cubicBezTo>
                  <a:cubicBezTo>
                    <a:pt x="72" y="0"/>
                    <a:pt x="74" y="0"/>
                    <a:pt x="75" y="1"/>
                  </a:cubicBezTo>
                  <a:cubicBezTo>
                    <a:pt x="80" y="2"/>
                    <a:pt x="84" y="4"/>
                    <a:pt x="88" y="5"/>
                  </a:cubicBezTo>
                  <a:cubicBezTo>
                    <a:pt x="92" y="7"/>
                    <a:pt x="96" y="10"/>
                    <a:pt x="99" y="12"/>
                  </a:cubicBezTo>
                  <a:cubicBezTo>
                    <a:pt x="102" y="15"/>
                    <a:pt x="106" y="18"/>
                    <a:pt x="107" y="23"/>
                  </a:cubicBezTo>
                  <a:cubicBezTo>
                    <a:pt x="107" y="24"/>
                    <a:pt x="107" y="26"/>
                    <a:pt x="107" y="28"/>
                  </a:cubicBezTo>
                  <a:cubicBezTo>
                    <a:pt x="107" y="30"/>
                    <a:pt x="107" y="32"/>
                    <a:pt x="108" y="34"/>
                  </a:cubicBezTo>
                  <a:cubicBezTo>
                    <a:pt x="109" y="35"/>
                    <a:pt x="110" y="36"/>
                    <a:pt x="111" y="37"/>
                  </a:cubicBezTo>
                  <a:cubicBezTo>
                    <a:pt x="111" y="38"/>
                    <a:pt x="111" y="38"/>
                    <a:pt x="111" y="38"/>
                  </a:cubicBezTo>
                  <a:cubicBezTo>
                    <a:pt x="111" y="39"/>
                    <a:pt x="111" y="39"/>
                    <a:pt x="111" y="39"/>
                  </a:cubicBezTo>
                  <a:cubicBezTo>
                    <a:pt x="111" y="40"/>
                    <a:pt x="111" y="42"/>
                    <a:pt x="111" y="43"/>
                  </a:cubicBezTo>
                  <a:cubicBezTo>
                    <a:pt x="111" y="46"/>
                    <a:pt x="111" y="48"/>
                    <a:pt x="110" y="51"/>
                  </a:cubicBezTo>
                  <a:cubicBezTo>
                    <a:pt x="109" y="53"/>
                    <a:pt x="109" y="54"/>
                    <a:pt x="108" y="56"/>
                  </a:cubicBezTo>
                  <a:cubicBezTo>
                    <a:pt x="108" y="57"/>
                    <a:pt x="108" y="57"/>
                    <a:pt x="108" y="57"/>
                  </a:cubicBezTo>
                  <a:cubicBezTo>
                    <a:pt x="107" y="57"/>
                    <a:pt x="107" y="57"/>
                    <a:pt x="107" y="57"/>
                  </a:cubicBezTo>
                  <a:cubicBezTo>
                    <a:pt x="105" y="58"/>
                    <a:pt x="102" y="58"/>
                    <a:pt x="100" y="59"/>
                  </a:cubicBezTo>
                  <a:cubicBezTo>
                    <a:pt x="87" y="65"/>
                    <a:pt x="89" y="80"/>
                    <a:pt x="93" y="95"/>
                  </a:cubicBezTo>
                  <a:cubicBezTo>
                    <a:pt x="94" y="97"/>
                    <a:pt x="94" y="97"/>
                    <a:pt x="94" y="97"/>
                  </a:cubicBezTo>
                  <a:lnTo>
                    <a:pt x="92" y="96"/>
                  </a:lnTo>
                  <a:close/>
                </a:path>
              </a:pathLst>
            </a:custGeom>
            <a:solidFill>
              <a:srgbClr val="0069AA"/>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8"/>
            <p:cNvSpPr>
              <a:spLocks/>
            </p:cNvSpPr>
            <p:nvPr/>
          </p:nvSpPr>
          <p:spPr bwMode="auto">
            <a:xfrm>
              <a:off x="8519613" y="1430926"/>
              <a:ext cx="734894" cy="1405884"/>
            </a:xfrm>
            <a:custGeom>
              <a:avLst/>
              <a:gdLst>
                <a:gd name="T0" fmla="*/ 39 w 284"/>
                <a:gd name="T1" fmla="*/ 528 h 544"/>
                <a:gd name="T2" fmla="*/ 31 w 284"/>
                <a:gd name="T3" fmla="*/ 521 h 544"/>
                <a:gd name="T4" fmla="*/ 24 w 284"/>
                <a:gd name="T5" fmla="*/ 508 h 544"/>
                <a:gd name="T6" fmla="*/ 7 w 284"/>
                <a:gd name="T7" fmla="*/ 504 h 544"/>
                <a:gd name="T8" fmla="*/ 7 w 284"/>
                <a:gd name="T9" fmla="*/ 461 h 544"/>
                <a:gd name="T10" fmla="*/ 13 w 284"/>
                <a:gd name="T11" fmla="*/ 453 h 544"/>
                <a:gd name="T12" fmla="*/ 9 w 284"/>
                <a:gd name="T13" fmla="*/ 391 h 544"/>
                <a:gd name="T14" fmla="*/ 35 w 284"/>
                <a:gd name="T15" fmla="*/ 370 h 544"/>
                <a:gd name="T16" fmla="*/ 51 w 284"/>
                <a:gd name="T17" fmla="*/ 345 h 544"/>
                <a:gd name="T18" fmla="*/ 57 w 284"/>
                <a:gd name="T19" fmla="*/ 348 h 544"/>
                <a:gd name="T20" fmla="*/ 98 w 284"/>
                <a:gd name="T21" fmla="*/ 306 h 544"/>
                <a:gd name="T22" fmla="*/ 131 w 284"/>
                <a:gd name="T23" fmla="*/ 290 h 544"/>
                <a:gd name="T24" fmla="*/ 136 w 284"/>
                <a:gd name="T25" fmla="*/ 278 h 544"/>
                <a:gd name="T26" fmla="*/ 125 w 284"/>
                <a:gd name="T27" fmla="*/ 251 h 544"/>
                <a:gd name="T28" fmla="*/ 103 w 284"/>
                <a:gd name="T29" fmla="*/ 240 h 544"/>
                <a:gd name="T30" fmla="*/ 100 w 284"/>
                <a:gd name="T31" fmla="*/ 216 h 544"/>
                <a:gd name="T32" fmla="*/ 106 w 284"/>
                <a:gd name="T33" fmla="*/ 175 h 544"/>
                <a:gd name="T34" fmla="*/ 104 w 284"/>
                <a:gd name="T35" fmla="*/ 157 h 544"/>
                <a:gd name="T36" fmla="*/ 100 w 284"/>
                <a:gd name="T37" fmla="*/ 140 h 544"/>
                <a:gd name="T38" fmla="*/ 105 w 284"/>
                <a:gd name="T39" fmla="*/ 125 h 544"/>
                <a:gd name="T40" fmla="*/ 94 w 284"/>
                <a:gd name="T41" fmla="*/ 110 h 544"/>
                <a:gd name="T42" fmla="*/ 70 w 284"/>
                <a:gd name="T43" fmla="*/ 91 h 544"/>
                <a:gd name="T44" fmla="*/ 50 w 284"/>
                <a:gd name="T45" fmla="*/ 72 h 544"/>
                <a:gd name="T46" fmla="*/ 48 w 284"/>
                <a:gd name="T47" fmla="*/ 62 h 544"/>
                <a:gd name="T48" fmla="*/ 78 w 284"/>
                <a:gd name="T49" fmla="*/ 52 h 544"/>
                <a:gd name="T50" fmla="*/ 88 w 284"/>
                <a:gd name="T51" fmla="*/ 77 h 544"/>
                <a:gd name="T52" fmla="*/ 106 w 284"/>
                <a:gd name="T53" fmla="*/ 80 h 544"/>
                <a:gd name="T54" fmla="*/ 133 w 284"/>
                <a:gd name="T55" fmla="*/ 79 h 544"/>
                <a:gd name="T56" fmla="*/ 150 w 284"/>
                <a:gd name="T57" fmla="*/ 78 h 544"/>
                <a:gd name="T58" fmla="*/ 161 w 284"/>
                <a:gd name="T59" fmla="*/ 69 h 544"/>
                <a:gd name="T60" fmla="*/ 174 w 284"/>
                <a:gd name="T61" fmla="*/ 28 h 544"/>
                <a:gd name="T62" fmla="*/ 194 w 284"/>
                <a:gd name="T63" fmla="*/ 12 h 544"/>
                <a:gd name="T64" fmla="*/ 213 w 284"/>
                <a:gd name="T65" fmla="*/ 6 h 544"/>
                <a:gd name="T66" fmla="*/ 232 w 284"/>
                <a:gd name="T67" fmla="*/ 8 h 544"/>
                <a:gd name="T68" fmla="*/ 254 w 284"/>
                <a:gd name="T69" fmla="*/ 39 h 544"/>
                <a:gd name="T70" fmla="*/ 242 w 284"/>
                <a:gd name="T71" fmla="*/ 60 h 544"/>
                <a:gd name="T72" fmla="*/ 237 w 284"/>
                <a:gd name="T73" fmla="*/ 77 h 544"/>
                <a:gd name="T74" fmla="*/ 231 w 284"/>
                <a:gd name="T75" fmla="*/ 100 h 544"/>
                <a:gd name="T76" fmla="*/ 237 w 284"/>
                <a:gd name="T77" fmla="*/ 114 h 544"/>
                <a:gd name="T78" fmla="*/ 253 w 284"/>
                <a:gd name="T79" fmla="*/ 126 h 544"/>
                <a:gd name="T80" fmla="*/ 260 w 284"/>
                <a:gd name="T81" fmla="*/ 135 h 544"/>
                <a:gd name="T82" fmla="*/ 256 w 284"/>
                <a:gd name="T83" fmla="*/ 149 h 544"/>
                <a:gd name="T84" fmla="*/ 238 w 284"/>
                <a:gd name="T85" fmla="*/ 178 h 544"/>
                <a:gd name="T86" fmla="*/ 244 w 284"/>
                <a:gd name="T87" fmla="*/ 189 h 544"/>
                <a:gd name="T88" fmla="*/ 257 w 284"/>
                <a:gd name="T89" fmla="*/ 224 h 544"/>
                <a:gd name="T90" fmla="*/ 251 w 284"/>
                <a:gd name="T91" fmla="*/ 242 h 544"/>
                <a:gd name="T92" fmla="*/ 247 w 284"/>
                <a:gd name="T93" fmla="*/ 263 h 544"/>
                <a:gd name="T94" fmla="*/ 249 w 284"/>
                <a:gd name="T95" fmla="*/ 293 h 544"/>
                <a:gd name="T96" fmla="*/ 252 w 284"/>
                <a:gd name="T97" fmla="*/ 300 h 544"/>
                <a:gd name="T98" fmla="*/ 256 w 284"/>
                <a:gd name="T99" fmla="*/ 320 h 544"/>
                <a:gd name="T100" fmla="*/ 249 w 284"/>
                <a:gd name="T101" fmla="*/ 343 h 544"/>
                <a:gd name="T102" fmla="*/ 278 w 284"/>
                <a:gd name="T103" fmla="*/ 397 h 544"/>
                <a:gd name="T104" fmla="*/ 245 w 284"/>
                <a:gd name="T105" fmla="*/ 443 h 544"/>
                <a:gd name="T106" fmla="*/ 175 w 284"/>
                <a:gd name="T107" fmla="*/ 509 h 544"/>
                <a:gd name="T108" fmla="*/ 147 w 284"/>
                <a:gd name="T109" fmla="*/ 514 h 544"/>
                <a:gd name="T110" fmla="*/ 117 w 284"/>
                <a:gd name="T111" fmla="*/ 520 h 544"/>
                <a:gd name="T112" fmla="*/ 84 w 284"/>
                <a:gd name="T113" fmla="*/ 532 h 544"/>
                <a:gd name="T114" fmla="*/ 48 w 284"/>
                <a:gd name="T115" fmla="*/ 544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4" h="544">
                  <a:moveTo>
                    <a:pt x="48" y="544"/>
                  </a:moveTo>
                  <a:cubicBezTo>
                    <a:pt x="46" y="544"/>
                    <a:pt x="44" y="542"/>
                    <a:pt x="44" y="540"/>
                  </a:cubicBezTo>
                  <a:cubicBezTo>
                    <a:pt x="44" y="538"/>
                    <a:pt x="44" y="536"/>
                    <a:pt x="43" y="535"/>
                  </a:cubicBezTo>
                  <a:cubicBezTo>
                    <a:pt x="43" y="533"/>
                    <a:pt x="43" y="529"/>
                    <a:pt x="43" y="528"/>
                  </a:cubicBezTo>
                  <a:cubicBezTo>
                    <a:pt x="42" y="529"/>
                    <a:pt x="41" y="529"/>
                    <a:pt x="40" y="529"/>
                  </a:cubicBezTo>
                  <a:cubicBezTo>
                    <a:pt x="40" y="529"/>
                    <a:pt x="39" y="529"/>
                    <a:pt x="39" y="528"/>
                  </a:cubicBezTo>
                  <a:cubicBezTo>
                    <a:pt x="38" y="527"/>
                    <a:pt x="38" y="524"/>
                    <a:pt x="39" y="522"/>
                  </a:cubicBezTo>
                  <a:cubicBezTo>
                    <a:pt x="39" y="520"/>
                    <a:pt x="39" y="518"/>
                    <a:pt x="39" y="517"/>
                  </a:cubicBezTo>
                  <a:cubicBezTo>
                    <a:pt x="39" y="517"/>
                    <a:pt x="39" y="517"/>
                    <a:pt x="39" y="517"/>
                  </a:cubicBezTo>
                  <a:cubicBezTo>
                    <a:pt x="39" y="517"/>
                    <a:pt x="38" y="517"/>
                    <a:pt x="37" y="518"/>
                  </a:cubicBezTo>
                  <a:cubicBezTo>
                    <a:pt x="37" y="518"/>
                    <a:pt x="37" y="518"/>
                    <a:pt x="36" y="519"/>
                  </a:cubicBezTo>
                  <a:cubicBezTo>
                    <a:pt x="34" y="520"/>
                    <a:pt x="32" y="521"/>
                    <a:pt x="31" y="521"/>
                  </a:cubicBezTo>
                  <a:cubicBezTo>
                    <a:pt x="30" y="521"/>
                    <a:pt x="30" y="521"/>
                    <a:pt x="29" y="520"/>
                  </a:cubicBezTo>
                  <a:cubicBezTo>
                    <a:pt x="29" y="520"/>
                    <a:pt x="28" y="519"/>
                    <a:pt x="28" y="517"/>
                  </a:cubicBezTo>
                  <a:cubicBezTo>
                    <a:pt x="28" y="516"/>
                    <a:pt x="29" y="514"/>
                    <a:pt x="29" y="513"/>
                  </a:cubicBezTo>
                  <a:cubicBezTo>
                    <a:pt x="29" y="511"/>
                    <a:pt x="30" y="509"/>
                    <a:pt x="29" y="508"/>
                  </a:cubicBezTo>
                  <a:cubicBezTo>
                    <a:pt x="29" y="508"/>
                    <a:pt x="28" y="508"/>
                    <a:pt x="28" y="508"/>
                  </a:cubicBezTo>
                  <a:cubicBezTo>
                    <a:pt x="27" y="508"/>
                    <a:pt x="25" y="508"/>
                    <a:pt x="24" y="508"/>
                  </a:cubicBezTo>
                  <a:cubicBezTo>
                    <a:pt x="22" y="509"/>
                    <a:pt x="20" y="509"/>
                    <a:pt x="19" y="509"/>
                  </a:cubicBezTo>
                  <a:cubicBezTo>
                    <a:pt x="16" y="510"/>
                    <a:pt x="15" y="511"/>
                    <a:pt x="13" y="511"/>
                  </a:cubicBezTo>
                  <a:cubicBezTo>
                    <a:pt x="11" y="511"/>
                    <a:pt x="11" y="509"/>
                    <a:pt x="10" y="508"/>
                  </a:cubicBezTo>
                  <a:cubicBezTo>
                    <a:pt x="10" y="507"/>
                    <a:pt x="10" y="506"/>
                    <a:pt x="10" y="505"/>
                  </a:cubicBezTo>
                  <a:cubicBezTo>
                    <a:pt x="10" y="505"/>
                    <a:pt x="10" y="504"/>
                    <a:pt x="10" y="504"/>
                  </a:cubicBezTo>
                  <a:cubicBezTo>
                    <a:pt x="10" y="504"/>
                    <a:pt x="10" y="504"/>
                    <a:pt x="7" y="504"/>
                  </a:cubicBezTo>
                  <a:cubicBezTo>
                    <a:pt x="3" y="503"/>
                    <a:pt x="1" y="503"/>
                    <a:pt x="0" y="501"/>
                  </a:cubicBezTo>
                  <a:cubicBezTo>
                    <a:pt x="0" y="500"/>
                    <a:pt x="0" y="499"/>
                    <a:pt x="1" y="498"/>
                  </a:cubicBezTo>
                  <a:cubicBezTo>
                    <a:pt x="2" y="496"/>
                    <a:pt x="3" y="490"/>
                    <a:pt x="2" y="487"/>
                  </a:cubicBezTo>
                  <a:cubicBezTo>
                    <a:pt x="2" y="487"/>
                    <a:pt x="2" y="486"/>
                    <a:pt x="2" y="485"/>
                  </a:cubicBezTo>
                  <a:cubicBezTo>
                    <a:pt x="1" y="483"/>
                    <a:pt x="0" y="479"/>
                    <a:pt x="3" y="477"/>
                  </a:cubicBezTo>
                  <a:cubicBezTo>
                    <a:pt x="5" y="475"/>
                    <a:pt x="7" y="467"/>
                    <a:pt x="7" y="461"/>
                  </a:cubicBezTo>
                  <a:cubicBezTo>
                    <a:pt x="7" y="460"/>
                    <a:pt x="7" y="452"/>
                    <a:pt x="10" y="452"/>
                  </a:cubicBezTo>
                  <a:cubicBezTo>
                    <a:pt x="11" y="452"/>
                    <a:pt x="11" y="453"/>
                    <a:pt x="12" y="454"/>
                  </a:cubicBezTo>
                  <a:cubicBezTo>
                    <a:pt x="12" y="454"/>
                    <a:pt x="12" y="454"/>
                    <a:pt x="12" y="454"/>
                  </a:cubicBezTo>
                  <a:cubicBezTo>
                    <a:pt x="12" y="454"/>
                    <a:pt x="13" y="455"/>
                    <a:pt x="13" y="456"/>
                  </a:cubicBezTo>
                  <a:cubicBezTo>
                    <a:pt x="13" y="456"/>
                    <a:pt x="13" y="455"/>
                    <a:pt x="13" y="455"/>
                  </a:cubicBezTo>
                  <a:cubicBezTo>
                    <a:pt x="13" y="453"/>
                    <a:pt x="13" y="453"/>
                    <a:pt x="13" y="453"/>
                  </a:cubicBezTo>
                  <a:cubicBezTo>
                    <a:pt x="12" y="448"/>
                    <a:pt x="12" y="445"/>
                    <a:pt x="10" y="443"/>
                  </a:cubicBezTo>
                  <a:cubicBezTo>
                    <a:pt x="7" y="440"/>
                    <a:pt x="8" y="431"/>
                    <a:pt x="12" y="422"/>
                  </a:cubicBezTo>
                  <a:cubicBezTo>
                    <a:pt x="14" y="416"/>
                    <a:pt x="11" y="413"/>
                    <a:pt x="9" y="410"/>
                  </a:cubicBezTo>
                  <a:cubicBezTo>
                    <a:pt x="9" y="409"/>
                    <a:pt x="8" y="409"/>
                    <a:pt x="8" y="408"/>
                  </a:cubicBezTo>
                  <a:cubicBezTo>
                    <a:pt x="8" y="408"/>
                    <a:pt x="8" y="408"/>
                    <a:pt x="8" y="407"/>
                  </a:cubicBezTo>
                  <a:cubicBezTo>
                    <a:pt x="6" y="404"/>
                    <a:pt x="3" y="395"/>
                    <a:pt x="9" y="391"/>
                  </a:cubicBezTo>
                  <a:cubicBezTo>
                    <a:pt x="10" y="390"/>
                    <a:pt x="10" y="390"/>
                    <a:pt x="10" y="390"/>
                  </a:cubicBezTo>
                  <a:cubicBezTo>
                    <a:pt x="15" y="386"/>
                    <a:pt x="19" y="383"/>
                    <a:pt x="21" y="379"/>
                  </a:cubicBezTo>
                  <a:cubicBezTo>
                    <a:pt x="22" y="379"/>
                    <a:pt x="22" y="379"/>
                    <a:pt x="22" y="379"/>
                  </a:cubicBezTo>
                  <a:cubicBezTo>
                    <a:pt x="24" y="374"/>
                    <a:pt x="24" y="374"/>
                    <a:pt x="29" y="372"/>
                  </a:cubicBezTo>
                  <a:cubicBezTo>
                    <a:pt x="30" y="372"/>
                    <a:pt x="30" y="372"/>
                    <a:pt x="30" y="372"/>
                  </a:cubicBezTo>
                  <a:cubicBezTo>
                    <a:pt x="32" y="371"/>
                    <a:pt x="34" y="370"/>
                    <a:pt x="35" y="370"/>
                  </a:cubicBezTo>
                  <a:cubicBezTo>
                    <a:pt x="37" y="370"/>
                    <a:pt x="38" y="369"/>
                    <a:pt x="39" y="367"/>
                  </a:cubicBezTo>
                  <a:cubicBezTo>
                    <a:pt x="40" y="366"/>
                    <a:pt x="40" y="364"/>
                    <a:pt x="40" y="362"/>
                  </a:cubicBezTo>
                  <a:cubicBezTo>
                    <a:pt x="41" y="357"/>
                    <a:pt x="41" y="352"/>
                    <a:pt x="45" y="350"/>
                  </a:cubicBezTo>
                  <a:cubicBezTo>
                    <a:pt x="46" y="350"/>
                    <a:pt x="47" y="350"/>
                    <a:pt x="47" y="350"/>
                  </a:cubicBezTo>
                  <a:cubicBezTo>
                    <a:pt x="49" y="349"/>
                    <a:pt x="49" y="349"/>
                    <a:pt x="50" y="347"/>
                  </a:cubicBezTo>
                  <a:cubicBezTo>
                    <a:pt x="50" y="347"/>
                    <a:pt x="51" y="346"/>
                    <a:pt x="51" y="345"/>
                  </a:cubicBezTo>
                  <a:cubicBezTo>
                    <a:pt x="52" y="344"/>
                    <a:pt x="52" y="343"/>
                    <a:pt x="53" y="343"/>
                  </a:cubicBezTo>
                  <a:cubicBezTo>
                    <a:pt x="54" y="343"/>
                    <a:pt x="55" y="344"/>
                    <a:pt x="55" y="345"/>
                  </a:cubicBezTo>
                  <a:cubicBezTo>
                    <a:pt x="55" y="346"/>
                    <a:pt x="55" y="346"/>
                    <a:pt x="55" y="346"/>
                  </a:cubicBezTo>
                  <a:cubicBezTo>
                    <a:pt x="55" y="347"/>
                    <a:pt x="56" y="349"/>
                    <a:pt x="56" y="349"/>
                  </a:cubicBezTo>
                  <a:cubicBezTo>
                    <a:pt x="56" y="349"/>
                    <a:pt x="56" y="349"/>
                    <a:pt x="56" y="349"/>
                  </a:cubicBezTo>
                  <a:cubicBezTo>
                    <a:pt x="57" y="348"/>
                    <a:pt x="57" y="348"/>
                    <a:pt x="57" y="348"/>
                  </a:cubicBezTo>
                  <a:cubicBezTo>
                    <a:pt x="58" y="345"/>
                    <a:pt x="60" y="340"/>
                    <a:pt x="64" y="338"/>
                  </a:cubicBezTo>
                  <a:cubicBezTo>
                    <a:pt x="64" y="338"/>
                    <a:pt x="64" y="338"/>
                    <a:pt x="64" y="338"/>
                  </a:cubicBezTo>
                  <a:cubicBezTo>
                    <a:pt x="67" y="336"/>
                    <a:pt x="73" y="331"/>
                    <a:pt x="74" y="329"/>
                  </a:cubicBezTo>
                  <a:cubicBezTo>
                    <a:pt x="74" y="329"/>
                    <a:pt x="74" y="328"/>
                    <a:pt x="74" y="327"/>
                  </a:cubicBezTo>
                  <a:cubicBezTo>
                    <a:pt x="74" y="325"/>
                    <a:pt x="75" y="324"/>
                    <a:pt x="79" y="322"/>
                  </a:cubicBezTo>
                  <a:cubicBezTo>
                    <a:pt x="84" y="320"/>
                    <a:pt x="97" y="308"/>
                    <a:pt x="98" y="306"/>
                  </a:cubicBezTo>
                  <a:cubicBezTo>
                    <a:pt x="99" y="304"/>
                    <a:pt x="108" y="290"/>
                    <a:pt x="113" y="288"/>
                  </a:cubicBezTo>
                  <a:cubicBezTo>
                    <a:pt x="114" y="288"/>
                    <a:pt x="116" y="287"/>
                    <a:pt x="117" y="287"/>
                  </a:cubicBezTo>
                  <a:cubicBezTo>
                    <a:pt x="120" y="286"/>
                    <a:pt x="122" y="285"/>
                    <a:pt x="124" y="285"/>
                  </a:cubicBezTo>
                  <a:cubicBezTo>
                    <a:pt x="126" y="285"/>
                    <a:pt x="127" y="285"/>
                    <a:pt x="127" y="286"/>
                  </a:cubicBezTo>
                  <a:cubicBezTo>
                    <a:pt x="128" y="287"/>
                    <a:pt x="128" y="287"/>
                    <a:pt x="128" y="287"/>
                  </a:cubicBezTo>
                  <a:cubicBezTo>
                    <a:pt x="129" y="288"/>
                    <a:pt x="130" y="290"/>
                    <a:pt x="131" y="290"/>
                  </a:cubicBezTo>
                  <a:cubicBezTo>
                    <a:pt x="131" y="290"/>
                    <a:pt x="132" y="290"/>
                    <a:pt x="132" y="290"/>
                  </a:cubicBezTo>
                  <a:cubicBezTo>
                    <a:pt x="132" y="289"/>
                    <a:pt x="132" y="288"/>
                    <a:pt x="132" y="287"/>
                  </a:cubicBezTo>
                  <a:cubicBezTo>
                    <a:pt x="132" y="285"/>
                    <a:pt x="132" y="283"/>
                    <a:pt x="134" y="281"/>
                  </a:cubicBezTo>
                  <a:cubicBezTo>
                    <a:pt x="135" y="280"/>
                    <a:pt x="136" y="280"/>
                    <a:pt x="136" y="279"/>
                  </a:cubicBezTo>
                  <a:cubicBezTo>
                    <a:pt x="136" y="279"/>
                    <a:pt x="137" y="279"/>
                    <a:pt x="137" y="279"/>
                  </a:cubicBezTo>
                  <a:cubicBezTo>
                    <a:pt x="137" y="279"/>
                    <a:pt x="137" y="279"/>
                    <a:pt x="136" y="278"/>
                  </a:cubicBezTo>
                  <a:cubicBezTo>
                    <a:pt x="136" y="277"/>
                    <a:pt x="135" y="277"/>
                    <a:pt x="135" y="277"/>
                  </a:cubicBezTo>
                  <a:cubicBezTo>
                    <a:pt x="133" y="277"/>
                    <a:pt x="133" y="276"/>
                    <a:pt x="133" y="273"/>
                  </a:cubicBezTo>
                  <a:cubicBezTo>
                    <a:pt x="133" y="272"/>
                    <a:pt x="133" y="271"/>
                    <a:pt x="133" y="269"/>
                  </a:cubicBezTo>
                  <a:cubicBezTo>
                    <a:pt x="133" y="264"/>
                    <a:pt x="134" y="256"/>
                    <a:pt x="132" y="254"/>
                  </a:cubicBezTo>
                  <a:cubicBezTo>
                    <a:pt x="129" y="253"/>
                    <a:pt x="129" y="252"/>
                    <a:pt x="128" y="252"/>
                  </a:cubicBezTo>
                  <a:cubicBezTo>
                    <a:pt x="127" y="252"/>
                    <a:pt x="127" y="251"/>
                    <a:pt x="125" y="251"/>
                  </a:cubicBezTo>
                  <a:cubicBezTo>
                    <a:pt x="121" y="249"/>
                    <a:pt x="120" y="245"/>
                    <a:pt x="119" y="242"/>
                  </a:cubicBezTo>
                  <a:cubicBezTo>
                    <a:pt x="119" y="240"/>
                    <a:pt x="118" y="238"/>
                    <a:pt x="114" y="238"/>
                  </a:cubicBezTo>
                  <a:cubicBezTo>
                    <a:pt x="114" y="238"/>
                    <a:pt x="113" y="238"/>
                    <a:pt x="112" y="238"/>
                  </a:cubicBezTo>
                  <a:cubicBezTo>
                    <a:pt x="108" y="239"/>
                    <a:pt x="106" y="240"/>
                    <a:pt x="105" y="241"/>
                  </a:cubicBezTo>
                  <a:cubicBezTo>
                    <a:pt x="102" y="243"/>
                    <a:pt x="102" y="243"/>
                    <a:pt x="102" y="243"/>
                  </a:cubicBezTo>
                  <a:cubicBezTo>
                    <a:pt x="103" y="240"/>
                    <a:pt x="103" y="240"/>
                    <a:pt x="103" y="240"/>
                  </a:cubicBezTo>
                  <a:cubicBezTo>
                    <a:pt x="104" y="238"/>
                    <a:pt x="104" y="236"/>
                    <a:pt x="104" y="233"/>
                  </a:cubicBezTo>
                  <a:cubicBezTo>
                    <a:pt x="104" y="232"/>
                    <a:pt x="104" y="232"/>
                    <a:pt x="104" y="232"/>
                  </a:cubicBezTo>
                  <a:cubicBezTo>
                    <a:pt x="104" y="231"/>
                    <a:pt x="104" y="231"/>
                    <a:pt x="104" y="231"/>
                  </a:cubicBezTo>
                  <a:cubicBezTo>
                    <a:pt x="104" y="229"/>
                    <a:pt x="104" y="226"/>
                    <a:pt x="103" y="223"/>
                  </a:cubicBezTo>
                  <a:cubicBezTo>
                    <a:pt x="103" y="221"/>
                    <a:pt x="102" y="219"/>
                    <a:pt x="101" y="217"/>
                  </a:cubicBezTo>
                  <a:cubicBezTo>
                    <a:pt x="100" y="216"/>
                    <a:pt x="100" y="216"/>
                    <a:pt x="100" y="216"/>
                  </a:cubicBezTo>
                  <a:cubicBezTo>
                    <a:pt x="100" y="215"/>
                    <a:pt x="99" y="214"/>
                    <a:pt x="98" y="213"/>
                  </a:cubicBezTo>
                  <a:cubicBezTo>
                    <a:pt x="97" y="210"/>
                    <a:pt x="95" y="206"/>
                    <a:pt x="95" y="202"/>
                  </a:cubicBezTo>
                  <a:cubicBezTo>
                    <a:pt x="96" y="198"/>
                    <a:pt x="97" y="196"/>
                    <a:pt x="98" y="193"/>
                  </a:cubicBezTo>
                  <a:cubicBezTo>
                    <a:pt x="99" y="192"/>
                    <a:pt x="99" y="190"/>
                    <a:pt x="100" y="188"/>
                  </a:cubicBezTo>
                  <a:cubicBezTo>
                    <a:pt x="101" y="186"/>
                    <a:pt x="102" y="184"/>
                    <a:pt x="103" y="182"/>
                  </a:cubicBezTo>
                  <a:cubicBezTo>
                    <a:pt x="104" y="180"/>
                    <a:pt x="106" y="178"/>
                    <a:pt x="106" y="175"/>
                  </a:cubicBezTo>
                  <a:cubicBezTo>
                    <a:pt x="106" y="173"/>
                    <a:pt x="106" y="172"/>
                    <a:pt x="105" y="170"/>
                  </a:cubicBezTo>
                  <a:cubicBezTo>
                    <a:pt x="104" y="169"/>
                    <a:pt x="104" y="169"/>
                    <a:pt x="104" y="169"/>
                  </a:cubicBezTo>
                  <a:cubicBezTo>
                    <a:pt x="104" y="169"/>
                    <a:pt x="104" y="168"/>
                    <a:pt x="103" y="167"/>
                  </a:cubicBezTo>
                  <a:cubicBezTo>
                    <a:pt x="102" y="166"/>
                    <a:pt x="101" y="164"/>
                    <a:pt x="101" y="162"/>
                  </a:cubicBezTo>
                  <a:cubicBezTo>
                    <a:pt x="101" y="161"/>
                    <a:pt x="102" y="159"/>
                    <a:pt x="103" y="158"/>
                  </a:cubicBezTo>
                  <a:cubicBezTo>
                    <a:pt x="103" y="158"/>
                    <a:pt x="104" y="158"/>
                    <a:pt x="104" y="157"/>
                  </a:cubicBezTo>
                  <a:cubicBezTo>
                    <a:pt x="105" y="157"/>
                    <a:pt x="105" y="157"/>
                    <a:pt x="105" y="157"/>
                  </a:cubicBezTo>
                  <a:cubicBezTo>
                    <a:pt x="105" y="156"/>
                    <a:pt x="103" y="155"/>
                    <a:pt x="102" y="155"/>
                  </a:cubicBezTo>
                  <a:cubicBezTo>
                    <a:pt x="102" y="154"/>
                    <a:pt x="101" y="154"/>
                    <a:pt x="101" y="153"/>
                  </a:cubicBezTo>
                  <a:cubicBezTo>
                    <a:pt x="100" y="153"/>
                    <a:pt x="100" y="153"/>
                    <a:pt x="100" y="153"/>
                  </a:cubicBezTo>
                  <a:cubicBezTo>
                    <a:pt x="99" y="151"/>
                    <a:pt x="97" y="149"/>
                    <a:pt x="97" y="147"/>
                  </a:cubicBezTo>
                  <a:cubicBezTo>
                    <a:pt x="97" y="145"/>
                    <a:pt x="98" y="142"/>
                    <a:pt x="100" y="140"/>
                  </a:cubicBezTo>
                  <a:cubicBezTo>
                    <a:pt x="101" y="138"/>
                    <a:pt x="100" y="137"/>
                    <a:pt x="100" y="135"/>
                  </a:cubicBezTo>
                  <a:cubicBezTo>
                    <a:pt x="100" y="135"/>
                    <a:pt x="100" y="134"/>
                    <a:pt x="100" y="134"/>
                  </a:cubicBezTo>
                  <a:cubicBezTo>
                    <a:pt x="100" y="133"/>
                    <a:pt x="99" y="130"/>
                    <a:pt x="100" y="129"/>
                  </a:cubicBezTo>
                  <a:cubicBezTo>
                    <a:pt x="100" y="127"/>
                    <a:pt x="102" y="127"/>
                    <a:pt x="102" y="127"/>
                  </a:cubicBezTo>
                  <a:cubicBezTo>
                    <a:pt x="103" y="127"/>
                    <a:pt x="103" y="127"/>
                    <a:pt x="103" y="127"/>
                  </a:cubicBezTo>
                  <a:cubicBezTo>
                    <a:pt x="104" y="127"/>
                    <a:pt x="105" y="126"/>
                    <a:pt x="105" y="125"/>
                  </a:cubicBezTo>
                  <a:cubicBezTo>
                    <a:pt x="107" y="122"/>
                    <a:pt x="106" y="119"/>
                    <a:pt x="106" y="116"/>
                  </a:cubicBezTo>
                  <a:cubicBezTo>
                    <a:pt x="103" y="115"/>
                    <a:pt x="101" y="113"/>
                    <a:pt x="99" y="111"/>
                  </a:cubicBezTo>
                  <a:cubicBezTo>
                    <a:pt x="99" y="110"/>
                    <a:pt x="99" y="110"/>
                    <a:pt x="97" y="110"/>
                  </a:cubicBezTo>
                  <a:cubicBezTo>
                    <a:pt x="97" y="110"/>
                    <a:pt x="96" y="110"/>
                    <a:pt x="96" y="110"/>
                  </a:cubicBezTo>
                  <a:cubicBezTo>
                    <a:pt x="96" y="110"/>
                    <a:pt x="95" y="110"/>
                    <a:pt x="95" y="110"/>
                  </a:cubicBezTo>
                  <a:cubicBezTo>
                    <a:pt x="95" y="110"/>
                    <a:pt x="94" y="110"/>
                    <a:pt x="94" y="110"/>
                  </a:cubicBezTo>
                  <a:cubicBezTo>
                    <a:pt x="90" y="109"/>
                    <a:pt x="90" y="107"/>
                    <a:pt x="89" y="105"/>
                  </a:cubicBezTo>
                  <a:cubicBezTo>
                    <a:pt x="89" y="104"/>
                    <a:pt x="89" y="104"/>
                    <a:pt x="89" y="104"/>
                  </a:cubicBezTo>
                  <a:cubicBezTo>
                    <a:pt x="88" y="102"/>
                    <a:pt x="87" y="100"/>
                    <a:pt x="85" y="98"/>
                  </a:cubicBezTo>
                  <a:cubicBezTo>
                    <a:pt x="83" y="97"/>
                    <a:pt x="81" y="95"/>
                    <a:pt x="78" y="94"/>
                  </a:cubicBezTo>
                  <a:cubicBezTo>
                    <a:pt x="77" y="93"/>
                    <a:pt x="77" y="93"/>
                    <a:pt x="77" y="93"/>
                  </a:cubicBezTo>
                  <a:cubicBezTo>
                    <a:pt x="75" y="92"/>
                    <a:pt x="73" y="92"/>
                    <a:pt x="70" y="91"/>
                  </a:cubicBezTo>
                  <a:cubicBezTo>
                    <a:pt x="70" y="91"/>
                    <a:pt x="69" y="91"/>
                    <a:pt x="68" y="91"/>
                  </a:cubicBezTo>
                  <a:cubicBezTo>
                    <a:pt x="65" y="90"/>
                    <a:pt x="64" y="87"/>
                    <a:pt x="63" y="85"/>
                  </a:cubicBezTo>
                  <a:cubicBezTo>
                    <a:pt x="63" y="84"/>
                    <a:pt x="63" y="83"/>
                    <a:pt x="62" y="83"/>
                  </a:cubicBezTo>
                  <a:cubicBezTo>
                    <a:pt x="61" y="79"/>
                    <a:pt x="60" y="79"/>
                    <a:pt x="56" y="78"/>
                  </a:cubicBezTo>
                  <a:cubicBezTo>
                    <a:pt x="54" y="77"/>
                    <a:pt x="52" y="75"/>
                    <a:pt x="51" y="73"/>
                  </a:cubicBezTo>
                  <a:cubicBezTo>
                    <a:pt x="50" y="73"/>
                    <a:pt x="50" y="72"/>
                    <a:pt x="50" y="72"/>
                  </a:cubicBezTo>
                  <a:cubicBezTo>
                    <a:pt x="47" y="70"/>
                    <a:pt x="47" y="67"/>
                    <a:pt x="46" y="65"/>
                  </a:cubicBezTo>
                  <a:cubicBezTo>
                    <a:pt x="45" y="64"/>
                    <a:pt x="45" y="64"/>
                    <a:pt x="45" y="64"/>
                  </a:cubicBezTo>
                  <a:cubicBezTo>
                    <a:pt x="45" y="64"/>
                    <a:pt x="45" y="63"/>
                    <a:pt x="45" y="63"/>
                  </a:cubicBezTo>
                  <a:cubicBezTo>
                    <a:pt x="45" y="62"/>
                    <a:pt x="45" y="62"/>
                    <a:pt x="45" y="62"/>
                  </a:cubicBezTo>
                  <a:cubicBezTo>
                    <a:pt x="47" y="62"/>
                    <a:pt x="47" y="62"/>
                    <a:pt x="47" y="62"/>
                  </a:cubicBezTo>
                  <a:cubicBezTo>
                    <a:pt x="47" y="62"/>
                    <a:pt x="47" y="62"/>
                    <a:pt x="48" y="62"/>
                  </a:cubicBezTo>
                  <a:cubicBezTo>
                    <a:pt x="49" y="62"/>
                    <a:pt x="50" y="62"/>
                    <a:pt x="51" y="61"/>
                  </a:cubicBezTo>
                  <a:cubicBezTo>
                    <a:pt x="53" y="60"/>
                    <a:pt x="53" y="57"/>
                    <a:pt x="53" y="55"/>
                  </a:cubicBezTo>
                  <a:cubicBezTo>
                    <a:pt x="54" y="53"/>
                    <a:pt x="54" y="51"/>
                    <a:pt x="55" y="50"/>
                  </a:cubicBezTo>
                  <a:cubicBezTo>
                    <a:pt x="57" y="45"/>
                    <a:pt x="63" y="44"/>
                    <a:pt x="67" y="44"/>
                  </a:cubicBezTo>
                  <a:cubicBezTo>
                    <a:pt x="67" y="44"/>
                    <a:pt x="67" y="44"/>
                    <a:pt x="67" y="44"/>
                  </a:cubicBezTo>
                  <a:cubicBezTo>
                    <a:pt x="73" y="44"/>
                    <a:pt x="76" y="47"/>
                    <a:pt x="78" y="52"/>
                  </a:cubicBezTo>
                  <a:cubicBezTo>
                    <a:pt x="78" y="54"/>
                    <a:pt x="78" y="55"/>
                    <a:pt x="79" y="57"/>
                  </a:cubicBezTo>
                  <a:cubicBezTo>
                    <a:pt x="79" y="59"/>
                    <a:pt x="80" y="61"/>
                    <a:pt x="81" y="63"/>
                  </a:cubicBezTo>
                  <a:cubicBezTo>
                    <a:pt x="81" y="65"/>
                    <a:pt x="81" y="66"/>
                    <a:pt x="82" y="68"/>
                  </a:cubicBezTo>
                  <a:cubicBezTo>
                    <a:pt x="82" y="70"/>
                    <a:pt x="82" y="72"/>
                    <a:pt x="83" y="73"/>
                  </a:cubicBezTo>
                  <a:cubicBezTo>
                    <a:pt x="84" y="75"/>
                    <a:pt x="85" y="75"/>
                    <a:pt x="87" y="76"/>
                  </a:cubicBezTo>
                  <a:cubicBezTo>
                    <a:pt x="87" y="76"/>
                    <a:pt x="88" y="77"/>
                    <a:pt x="88" y="77"/>
                  </a:cubicBezTo>
                  <a:cubicBezTo>
                    <a:pt x="90" y="78"/>
                    <a:pt x="92" y="78"/>
                    <a:pt x="94" y="78"/>
                  </a:cubicBezTo>
                  <a:cubicBezTo>
                    <a:pt x="94" y="78"/>
                    <a:pt x="95" y="79"/>
                    <a:pt x="96" y="79"/>
                  </a:cubicBezTo>
                  <a:cubicBezTo>
                    <a:pt x="96" y="79"/>
                    <a:pt x="97" y="79"/>
                    <a:pt x="98" y="79"/>
                  </a:cubicBezTo>
                  <a:cubicBezTo>
                    <a:pt x="98" y="79"/>
                    <a:pt x="99" y="79"/>
                    <a:pt x="100" y="79"/>
                  </a:cubicBezTo>
                  <a:cubicBezTo>
                    <a:pt x="101" y="80"/>
                    <a:pt x="101" y="80"/>
                    <a:pt x="101" y="80"/>
                  </a:cubicBezTo>
                  <a:cubicBezTo>
                    <a:pt x="103" y="80"/>
                    <a:pt x="104" y="80"/>
                    <a:pt x="106" y="80"/>
                  </a:cubicBezTo>
                  <a:cubicBezTo>
                    <a:pt x="107" y="80"/>
                    <a:pt x="108" y="80"/>
                    <a:pt x="109" y="80"/>
                  </a:cubicBezTo>
                  <a:cubicBezTo>
                    <a:pt x="110" y="80"/>
                    <a:pt x="110" y="79"/>
                    <a:pt x="110" y="78"/>
                  </a:cubicBezTo>
                  <a:cubicBezTo>
                    <a:pt x="110" y="78"/>
                    <a:pt x="111" y="78"/>
                    <a:pt x="111" y="78"/>
                  </a:cubicBezTo>
                  <a:cubicBezTo>
                    <a:pt x="112" y="76"/>
                    <a:pt x="113" y="76"/>
                    <a:pt x="114" y="75"/>
                  </a:cubicBezTo>
                  <a:cubicBezTo>
                    <a:pt x="116" y="75"/>
                    <a:pt x="118" y="74"/>
                    <a:pt x="120" y="74"/>
                  </a:cubicBezTo>
                  <a:cubicBezTo>
                    <a:pt x="124" y="74"/>
                    <a:pt x="129" y="76"/>
                    <a:pt x="133" y="79"/>
                  </a:cubicBezTo>
                  <a:cubicBezTo>
                    <a:pt x="133" y="80"/>
                    <a:pt x="134" y="80"/>
                    <a:pt x="134" y="81"/>
                  </a:cubicBezTo>
                  <a:cubicBezTo>
                    <a:pt x="136" y="82"/>
                    <a:pt x="137" y="83"/>
                    <a:pt x="138" y="83"/>
                  </a:cubicBezTo>
                  <a:cubicBezTo>
                    <a:pt x="139" y="83"/>
                    <a:pt x="140" y="83"/>
                    <a:pt x="140" y="83"/>
                  </a:cubicBezTo>
                  <a:cubicBezTo>
                    <a:pt x="141" y="83"/>
                    <a:pt x="143" y="83"/>
                    <a:pt x="144" y="82"/>
                  </a:cubicBezTo>
                  <a:cubicBezTo>
                    <a:pt x="145" y="82"/>
                    <a:pt x="146" y="81"/>
                    <a:pt x="146" y="81"/>
                  </a:cubicBezTo>
                  <a:cubicBezTo>
                    <a:pt x="148" y="80"/>
                    <a:pt x="149" y="79"/>
                    <a:pt x="150" y="78"/>
                  </a:cubicBezTo>
                  <a:cubicBezTo>
                    <a:pt x="151" y="78"/>
                    <a:pt x="151" y="78"/>
                    <a:pt x="151" y="78"/>
                  </a:cubicBezTo>
                  <a:cubicBezTo>
                    <a:pt x="152" y="77"/>
                    <a:pt x="153" y="77"/>
                    <a:pt x="153" y="77"/>
                  </a:cubicBezTo>
                  <a:cubicBezTo>
                    <a:pt x="154" y="76"/>
                    <a:pt x="154" y="75"/>
                    <a:pt x="154" y="75"/>
                  </a:cubicBezTo>
                  <a:cubicBezTo>
                    <a:pt x="154" y="74"/>
                    <a:pt x="154" y="74"/>
                    <a:pt x="155" y="74"/>
                  </a:cubicBezTo>
                  <a:cubicBezTo>
                    <a:pt x="155" y="71"/>
                    <a:pt x="157" y="71"/>
                    <a:pt x="158" y="70"/>
                  </a:cubicBezTo>
                  <a:cubicBezTo>
                    <a:pt x="159" y="70"/>
                    <a:pt x="160" y="69"/>
                    <a:pt x="161" y="69"/>
                  </a:cubicBezTo>
                  <a:cubicBezTo>
                    <a:pt x="162" y="67"/>
                    <a:pt x="163" y="65"/>
                    <a:pt x="163" y="63"/>
                  </a:cubicBezTo>
                  <a:cubicBezTo>
                    <a:pt x="163" y="63"/>
                    <a:pt x="163" y="62"/>
                    <a:pt x="163" y="61"/>
                  </a:cubicBezTo>
                  <a:cubicBezTo>
                    <a:pt x="163" y="60"/>
                    <a:pt x="163" y="59"/>
                    <a:pt x="163" y="58"/>
                  </a:cubicBezTo>
                  <a:cubicBezTo>
                    <a:pt x="164" y="53"/>
                    <a:pt x="165" y="48"/>
                    <a:pt x="167" y="43"/>
                  </a:cubicBezTo>
                  <a:cubicBezTo>
                    <a:pt x="168" y="40"/>
                    <a:pt x="169" y="38"/>
                    <a:pt x="170" y="34"/>
                  </a:cubicBezTo>
                  <a:cubicBezTo>
                    <a:pt x="171" y="32"/>
                    <a:pt x="172" y="30"/>
                    <a:pt x="174" y="28"/>
                  </a:cubicBezTo>
                  <a:cubicBezTo>
                    <a:pt x="174" y="27"/>
                    <a:pt x="174" y="27"/>
                    <a:pt x="174" y="27"/>
                  </a:cubicBezTo>
                  <a:cubicBezTo>
                    <a:pt x="175" y="27"/>
                    <a:pt x="175" y="26"/>
                    <a:pt x="176" y="25"/>
                  </a:cubicBezTo>
                  <a:cubicBezTo>
                    <a:pt x="177" y="23"/>
                    <a:pt x="179" y="20"/>
                    <a:pt x="181" y="18"/>
                  </a:cubicBezTo>
                  <a:cubicBezTo>
                    <a:pt x="183" y="16"/>
                    <a:pt x="186" y="16"/>
                    <a:pt x="188" y="15"/>
                  </a:cubicBezTo>
                  <a:cubicBezTo>
                    <a:pt x="189" y="15"/>
                    <a:pt x="189" y="14"/>
                    <a:pt x="190" y="14"/>
                  </a:cubicBezTo>
                  <a:cubicBezTo>
                    <a:pt x="192" y="14"/>
                    <a:pt x="193" y="13"/>
                    <a:pt x="194" y="12"/>
                  </a:cubicBezTo>
                  <a:cubicBezTo>
                    <a:pt x="196" y="11"/>
                    <a:pt x="197" y="10"/>
                    <a:pt x="198" y="10"/>
                  </a:cubicBezTo>
                  <a:cubicBezTo>
                    <a:pt x="199" y="9"/>
                    <a:pt x="201" y="9"/>
                    <a:pt x="203" y="9"/>
                  </a:cubicBezTo>
                  <a:cubicBezTo>
                    <a:pt x="203" y="9"/>
                    <a:pt x="204" y="9"/>
                    <a:pt x="205" y="9"/>
                  </a:cubicBezTo>
                  <a:cubicBezTo>
                    <a:pt x="206" y="9"/>
                    <a:pt x="207" y="9"/>
                    <a:pt x="207" y="9"/>
                  </a:cubicBezTo>
                  <a:cubicBezTo>
                    <a:pt x="210" y="9"/>
                    <a:pt x="211" y="8"/>
                    <a:pt x="213" y="6"/>
                  </a:cubicBezTo>
                  <a:cubicBezTo>
                    <a:pt x="213" y="6"/>
                    <a:pt x="213" y="6"/>
                    <a:pt x="213" y="6"/>
                  </a:cubicBezTo>
                  <a:cubicBezTo>
                    <a:pt x="215" y="3"/>
                    <a:pt x="218" y="2"/>
                    <a:pt x="221" y="1"/>
                  </a:cubicBezTo>
                  <a:cubicBezTo>
                    <a:pt x="222" y="1"/>
                    <a:pt x="223" y="1"/>
                    <a:pt x="224" y="1"/>
                  </a:cubicBezTo>
                  <a:cubicBezTo>
                    <a:pt x="225" y="0"/>
                    <a:pt x="225" y="0"/>
                    <a:pt x="225" y="0"/>
                  </a:cubicBezTo>
                  <a:cubicBezTo>
                    <a:pt x="227" y="3"/>
                    <a:pt x="227" y="3"/>
                    <a:pt x="227" y="3"/>
                  </a:cubicBezTo>
                  <a:cubicBezTo>
                    <a:pt x="228" y="5"/>
                    <a:pt x="229" y="6"/>
                    <a:pt x="230" y="7"/>
                  </a:cubicBezTo>
                  <a:cubicBezTo>
                    <a:pt x="231" y="8"/>
                    <a:pt x="231" y="8"/>
                    <a:pt x="232" y="8"/>
                  </a:cubicBezTo>
                  <a:cubicBezTo>
                    <a:pt x="232" y="8"/>
                    <a:pt x="233" y="9"/>
                    <a:pt x="233" y="9"/>
                  </a:cubicBezTo>
                  <a:cubicBezTo>
                    <a:pt x="235" y="10"/>
                    <a:pt x="236" y="12"/>
                    <a:pt x="236" y="14"/>
                  </a:cubicBezTo>
                  <a:cubicBezTo>
                    <a:pt x="237" y="15"/>
                    <a:pt x="237" y="16"/>
                    <a:pt x="238" y="17"/>
                  </a:cubicBezTo>
                  <a:cubicBezTo>
                    <a:pt x="240" y="19"/>
                    <a:pt x="240" y="19"/>
                    <a:pt x="240" y="19"/>
                  </a:cubicBezTo>
                  <a:cubicBezTo>
                    <a:pt x="242" y="21"/>
                    <a:pt x="244" y="23"/>
                    <a:pt x="247" y="24"/>
                  </a:cubicBezTo>
                  <a:cubicBezTo>
                    <a:pt x="254" y="29"/>
                    <a:pt x="256" y="34"/>
                    <a:pt x="254" y="39"/>
                  </a:cubicBezTo>
                  <a:cubicBezTo>
                    <a:pt x="253" y="40"/>
                    <a:pt x="253" y="41"/>
                    <a:pt x="253" y="41"/>
                  </a:cubicBezTo>
                  <a:cubicBezTo>
                    <a:pt x="252" y="43"/>
                    <a:pt x="252" y="44"/>
                    <a:pt x="251" y="46"/>
                  </a:cubicBezTo>
                  <a:cubicBezTo>
                    <a:pt x="250" y="48"/>
                    <a:pt x="250" y="51"/>
                    <a:pt x="248" y="53"/>
                  </a:cubicBezTo>
                  <a:cubicBezTo>
                    <a:pt x="247" y="53"/>
                    <a:pt x="246" y="54"/>
                    <a:pt x="245" y="55"/>
                  </a:cubicBezTo>
                  <a:cubicBezTo>
                    <a:pt x="244" y="56"/>
                    <a:pt x="243" y="57"/>
                    <a:pt x="242" y="58"/>
                  </a:cubicBezTo>
                  <a:cubicBezTo>
                    <a:pt x="242" y="59"/>
                    <a:pt x="242" y="59"/>
                    <a:pt x="242" y="60"/>
                  </a:cubicBezTo>
                  <a:cubicBezTo>
                    <a:pt x="242" y="60"/>
                    <a:pt x="242" y="61"/>
                    <a:pt x="242" y="61"/>
                  </a:cubicBezTo>
                  <a:cubicBezTo>
                    <a:pt x="242" y="62"/>
                    <a:pt x="243" y="63"/>
                    <a:pt x="243" y="64"/>
                  </a:cubicBezTo>
                  <a:cubicBezTo>
                    <a:pt x="242" y="67"/>
                    <a:pt x="240" y="68"/>
                    <a:pt x="238" y="69"/>
                  </a:cubicBezTo>
                  <a:cubicBezTo>
                    <a:pt x="238" y="69"/>
                    <a:pt x="237" y="70"/>
                    <a:pt x="237" y="70"/>
                  </a:cubicBezTo>
                  <a:cubicBezTo>
                    <a:pt x="235" y="71"/>
                    <a:pt x="234" y="73"/>
                    <a:pt x="235" y="75"/>
                  </a:cubicBezTo>
                  <a:cubicBezTo>
                    <a:pt x="235" y="76"/>
                    <a:pt x="236" y="77"/>
                    <a:pt x="237" y="77"/>
                  </a:cubicBezTo>
                  <a:cubicBezTo>
                    <a:pt x="238" y="78"/>
                    <a:pt x="238" y="78"/>
                    <a:pt x="239" y="79"/>
                  </a:cubicBezTo>
                  <a:cubicBezTo>
                    <a:pt x="240" y="79"/>
                    <a:pt x="241" y="81"/>
                    <a:pt x="241" y="82"/>
                  </a:cubicBezTo>
                  <a:cubicBezTo>
                    <a:pt x="241" y="83"/>
                    <a:pt x="240" y="85"/>
                    <a:pt x="239" y="86"/>
                  </a:cubicBezTo>
                  <a:cubicBezTo>
                    <a:pt x="238" y="87"/>
                    <a:pt x="238" y="87"/>
                    <a:pt x="238" y="87"/>
                  </a:cubicBezTo>
                  <a:cubicBezTo>
                    <a:pt x="236" y="88"/>
                    <a:pt x="235" y="90"/>
                    <a:pt x="234" y="92"/>
                  </a:cubicBezTo>
                  <a:cubicBezTo>
                    <a:pt x="233" y="94"/>
                    <a:pt x="232" y="97"/>
                    <a:pt x="231" y="100"/>
                  </a:cubicBezTo>
                  <a:cubicBezTo>
                    <a:pt x="231" y="102"/>
                    <a:pt x="230" y="104"/>
                    <a:pt x="231" y="107"/>
                  </a:cubicBezTo>
                  <a:cubicBezTo>
                    <a:pt x="231" y="108"/>
                    <a:pt x="231" y="108"/>
                    <a:pt x="231" y="109"/>
                  </a:cubicBezTo>
                  <a:cubicBezTo>
                    <a:pt x="231" y="111"/>
                    <a:pt x="231" y="113"/>
                    <a:pt x="232" y="114"/>
                  </a:cubicBezTo>
                  <a:cubicBezTo>
                    <a:pt x="232" y="114"/>
                    <a:pt x="232" y="115"/>
                    <a:pt x="233" y="115"/>
                  </a:cubicBezTo>
                  <a:cubicBezTo>
                    <a:pt x="234" y="115"/>
                    <a:pt x="234" y="115"/>
                    <a:pt x="235" y="114"/>
                  </a:cubicBezTo>
                  <a:cubicBezTo>
                    <a:pt x="236" y="114"/>
                    <a:pt x="236" y="114"/>
                    <a:pt x="237" y="114"/>
                  </a:cubicBezTo>
                  <a:cubicBezTo>
                    <a:pt x="237" y="114"/>
                    <a:pt x="237" y="114"/>
                    <a:pt x="237" y="114"/>
                  </a:cubicBezTo>
                  <a:cubicBezTo>
                    <a:pt x="240" y="114"/>
                    <a:pt x="242" y="116"/>
                    <a:pt x="244" y="118"/>
                  </a:cubicBezTo>
                  <a:cubicBezTo>
                    <a:pt x="244" y="118"/>
                    <a:pt x="245" y="119"/>
                    <a:pt x="245" y="119"/>
                  </a:cubicBezTo>
                  <a:cubicBezTo>
                    <a:pt x="246" y="120"/>
                    <a:pt x="247" y="121"/>
                    <a:pt x="248" y="122"/>
                  </a:cubicBezTo>
                  <a:cubicBezTo>
                    <a:pt x="249" y="124"/>
                    <a:pt x="251" y="125"/>
                    <a:pt x="253" y="126"/>
                  </a:cubicBezTo>
                  <a:cubicBezTo>
                    <a:pt x="253" y="126"/>
                    <a:pt x="253" y="126"/>
                    <a:pt x="253" y="126"/>
                  </a:cubicBezTo>
                  <a:cubicBezTo>
                    <a:pt x="253" y="126"/>
                    <a:pt x="253" y="126"/>
                    <a:pt x="253" y="126"/>
                  </a:cubicBezTo>
                  <a:cubicBezTo>
                    <a:pt x="254" y="127"/>
                    <a:pt x="255" y="128"/>
                    <a:pt x="256" y="129"/>
                  </a:cubicBezTo>
                  <a:cubicBezTo>
                    <a:pt x="256" y="130"/>
                    <a:pt x="257" y="130"/>
                    <a:pt x="257" y="131"/>
                  </a:cubicBezTo>
                  <a:cubicBezTo>
                    <a:pt x="258" y="131"/>
                    <a:pt x="258" y="132"/>
                    <a:pt x="259" y="133"/>
                  </a:cubicBezTo>
                  <a:cubicBezTo>
                    <a:pt x="259" y="133"/>
                    <a:pt x="259" y="134"/>
                    <a:pt x="259" y="134"/>
                  </a:cubicBezTo>
                  <a:cubicBezTo>
                    <a:pt x="260" y="134"/>
                    <a:pt x="260" y="135"/>
                    <a:pt x="260" y="135"/>
                  </a:cubicBezTo>
                  <a:cubicBezTo>
                    <a:pt x="261" y="135"/>
                    <a:pt x="261" y="136"/>
                    <a:pt x="261" y="136"/>
                  </a:cubicBezTo>
                  <a:cubicBezTo>
                    <a:pt x="263" y="140"/>
                    <a:pt x="262" y="141"/>
                    <a:pt x="261" y="144"/>
                  </a:cubicBezTo>
                  <a:cubicBezTo>
                    <a:pt x="260" y="144"/>
                    <a:pt x="260" y="145"/>
                    <a:pt x="260" y="145"/>
                  </a:cubicBezTo>
                  <a:cubicBezTo>
                    <a:pt x="259" y="146"/>
                    <a:pt x="259" y="147"/>
                    <a:pt x="258" y="147"/>
                  </a:cubicBezTo>
                  <a:cubicBezTo>
                    <a:pt x="258" y="148"/>
                    <a:pt x="257" y="148"/>
                    <a:pt x="257" y="149"/>
                  </a:cubicBezTo>
                  <a:cubicBezTo>
                    <a:pt x="256" y="149"/>
                    <a:pt x="256" y="149"/>
                    <a:pt x="256" y="149"/>
                  </a:cubicBezTo>
                  <a:cubicBezTo>
                    <a:pt x="255" y="150"/>
                    <a:pt x="254" y="152"/>
                    <a:pt x="253" y="153"/>
                  </a:cubicBezTo>
                  <a:cubicBezTo>
                    <a:pt x="252" y="154"/>
                    <a:pt x="252" y="154"/>
                    <a:pt x="252" y="155"/>
                  </a:cubicBezTo>
                  <a:cubicBezTo>
                    <a:pt x="250" y="157"/>
                    <a:pt x="248" y="158"/>
                    <a:pt x="247" y="160"/>
                  </a:cubicBezTo>
                  <a:cubicBezTo>
                    <a:pt x="247" y="160"/>
                    <a:pt x="247" y="160"/>
                    <a:pt x="247" y="160"/>
                  </a:cubicBezTo>
                  <a:cubicBezTo>
                    <a:pt x="244" y="163"/>
                    <a:pt x="242" y="166"/>
                    <a:pt x="239" y="171"/>
                  </a:cubicBezTo>
                  <a:cubicBezTo>
                    <a:pt x="238" y="173"/>
                    <a:pt x="237" y="176"/>
                    <a:pt x="238" y="178"/>
                  </a:cubicBezTo>
                  <a:cubicBezTo>
                    <a:pt x="238" y="178"/>
                    <a:pt x="238" y="179"/>
                    <a:pt x="239" y="179"/>
                  </a:cubicBezTo>
                  <a:cubicBezTo>
                    <a:pt x="239" y="180"/>
                    <a:pt x="240" y="180"/>
                    <a:pt x="240" y="181"/>
                  </a:cubicBezTo>
                  <a:cubicBezTo>
                    <a:pt x="240" y="182"/>
                    <a:pt x="240" y="182"/>
                    <a:pt x="240" y="183"/>
                  </a:cubicBezTo>
                  <a:cubicBezTo>
                    <a:pt x="241" y="184"/>
                    <a:pt x="241" y="185"/>
                    <a:pt x="242" y="186"/>
                  </a:cubicBezTo>
                  <a:cubicBezTo>
                    <a:pt x="242" y="186"/>
                    <a:pt x="242" y="187"/>
                    <a:pt x="243" y="187"/>
                  </a:cubicBezTo>
                  <a:cubicBezTo>
                    <a:pt x="243" y="188"/>
                    <a:pt x="244" y="189"/>
                    <a:pt x="244" y="189"/>
                  </a:cubicBezTo>
                  <a:cubicBezTo>
                    <a:pt x="245" y="191"/>
                    <a:pt x="246" y="192"/>
                    <a:pt x="246" y="193"/>
                  </a:cubicBezTo>
                  <a:cubicBezTo>
                    <a:pt x="246" y="194"/>
                    <a:pt x="246" y="194"/>
                    <a:pt x="246" y="195"/>
                  </a:cubicBezTo>
                  <a:cubicBezTo>
                    <a:pt x="246" y="197"/>
                    <a:pt x="247" y="199"/>
                    <a:pt x="248" y="201"/>
                  </a:cubicBezTo>
                  <a:cubicBezTo>
                    <a:pt x="249" y="203"/>
                    <a:pt x="249" y="205"/>
                    <a:pt x="250" y="206"/>
                  </a:cubicBezTo>
                  <a:cubicBezTo>
                    <a:pt x="251" y="210"/>
                    <a:pt x="253" y="214"/>
                    <a:pt x="255" y="218"/>
                  </a:cubicBezTo>
                  <a:cubicBezTo>
                    <a:pt x="256" y="220"/>
                    <a:pt x="256" y="222"/>
                    <a:pt x="257" y="224"/>
                  </a:cubicBezTo>
                  <a:cubicBezTo>
                    <a:pt x="257" y="226"/>
                    <a:pt x="258" y="228"/>
                    <a:pt x="258" y="229"/>
                  </a:cubicBezTo>
                  <a:cubicBezTo>
                    <a:pt x="258" y="230"/>
                    <a:pt x="259" y="230"/>
                    <a:pt x="259" y="231"/>
                  </a:cubicBezTo>
                  <a:cubicBezTo>
                    <a:pt x="260" y="234"/>
                    <a:pt x="262" y="237"/>
                    <a:pt x="260" y="240"/>
                  </a:cubicBezTo>
                  <a:cubicBezTo>
                    <a:pt x="259" y="242"/>
                    <a:pt x="257" y="242"/>
                    <a:pt x="256" y="242"/>
                  </a:cubicBezTo>
                  <a:cubicBezTo>
                    <a:pt x="255" y="242"/>
                    <a:pt x="254" y="242"/>
                    <a:pt x="254" y="242"/>
                  </a:cubicBezTo>
                  <a:cubicBezTo>
                    <a:pt x="253" y="242"/>
                    <a:pt x="252" y="242"/>
                    <a:pt x="251" y="242"/>
                  </a:cubicBezTo>
                  <a:cubicBezTo>
                    <a:pt x="250" y="243"/>
                    <a:pt x="250" y="244"/>
                    <a:pt x="250" y="246"/>
                  </a:cubicBezTo>
                  <a:cubicBezTo>
                    <a:pt x="250" y="247"/>
                    <a:pt x="250" y="249"/>
                    <a:pt x="250" y="250"/>
                  </a:cubicBezTo>
                  <a:cubicBezTo>
                    <a:pt x="249" y="251"/>
                    <a:pt x="249" y="252"/>
                    <a:pt x="248" y="253"/>
                  </a:cubicBezTo>
                  <a:cubicBezTo>
                    <a:pt x="247" y="254"/>
                    <a:pt x="247" y="254"/>
                    <a:pt x="247" y="255"/>
                  </a:cubicBezTo>
                  <a:cubicBezTo>
                    <a:pt x="246" y="256"/>
                    <a:pt x="246" y="258"/>
                    <a:pt x="246" y="259"/>
                  </a:cubicBezTo>
                  <a:cubicBezTo>
                    <a:pt x="247" y="260"/>
                    <a:pt x="247" y="262"/>
                    <a:pt x="247" y="263"/>
                  </a:cubicBezTo>
                  <a:cubicBezTo>
                    <a:pt x="248" y="265"/>
                    <a:pt x="249" y="267"/>
                    <a:pt x="249" y="269"/>
                  </a:cubicBezTo>
                  <a:cubicBezTo>
                    <a:pt x="249" y="273"/>
                    <a:pt x="247" y="277"/>
                    <a:pt x="246" y="280"/>
                  </a:cubicBezTo>
                  <a:cubicBezTo>
                    <a:pt x="245" y="281"/>
                    <a:pt x="245" y="282"/>
                    <a:pt x="244" y="283"/>
                  </a:cubicBezTo>
                  <a:cubicBezTo>
                    <a:pt x="243" y="284"/>
                    <a:pt x="242" y="286"/>
                    <a:pt x="242" y="287"/>
                  </a:cubicBezTo>
                  <a:cubicBezTo>
                    <a:pt x="242" y="289"/>
                    <a:pt x="245" y="292"/>
                    <a:pt x="247" y="293"/>
                  </a:cubicBezTo>
                  <a:cubicBezTo>
                    <a:pt x="248" y="293"/>
                    <a:pt x="248" y="293"/>
                    <a:pt x="249" y="293"/>
                  </a:cubicBezTo>
                  <a:cubicBezTo>
                    <a:pt x="249" y="293"/>
                    <a:pt x="250" y="293"/>
                    <a:pt x="250" y="293"/>
                  </a:cubicBezTo>
                  <a:cubicBezTo>
                    <a:pt x="250" y="293"/>
                    <a:pt x="251" y="293"/>
                    <a:pt x="251" y="293"/>
                  </a:cubicBezTo>
                  <a:cubicBezTo>
                    <a:pt x="251" y="293"/>
                    <a:pt x="251" y="293"/>
                    <a:pt x="252" y="293"/>
                  </a:cubicBezTo>
                  <a:cubicBezTo>
                    <a:pt x="252" y="293"/>
                    <a:pt x="253" y="293"/>
                    <a:pt x="254" y="294"/>
                  </a:cubicBezTo>
                  <a:cubicBezTo>
                    <a:pt x="254" y="295"/>
                    <a:pt x="254" y="296"/>
                    <a:pt x="254" y="297"/>
                  </a:cubicBezTo>
                  <a:cubicBezTo>
                    <a:pt x="253" y="298"/>
                    <a:pt x="253" y="299"/>
                    <a:pt x="252" y="300"/>
                  </a:cubicBezTo>
                  <a:cubicBezTo>
                    <a:pt x="251" y="302"/>
                    <a:pt x="249" y="305"/>
                    <a:pt x="250" y="306"/>
                  </a:cubicBezTo>
                  <a:cubicBezTo>
                    <a:pt x="250" y="306"/>
                    <a:pt x="251" y="307"/>
                    <a:pt x="251" y="307"/>
                  </a:cubicBezTo>
                  <a:cubicBezTo>
                    <a:pt x="252" y="308"/>
                    <a:pt x="253" y="308"/>
                    <a:pt x="253" y="309"/>
                  </a:cubicBezTo>
                  <a:cubicBezTo>
                    <a:pt x="253" y="311"/>
                    <a:pt x="253" y="312"/>
                    <a:pt x="253" y="313"/>
                  </a:cubicBezTo>
                  <a:cubicBezTo>
                    <a:pt x="252" y="313"/>
                    <a:pt x="252" y="314"/>
                    <a:pt x="252" y="314"/>
                  </a:cubicBezTo>
                  <a:cubicBezTo>
                    <a:pt x="252" y="316"/>
                    <a:pt x="254" y="318"/>
                    <a:pt x="256" y="320"/>
                  </a:cubicBezTo>
                  <a:cubicBezTo>
                    <a:pt x="257" y="321"/>
                    <a:pt x="258" y="322"/>
                    <a:pt x="258" y="324"/>
                  </a:cubicBezTo>
                  <a:cubicBezTo>
                    <a:pt x="258" y="326"/>
                    <a:pt x="257" y="327"/>
                    <a:pt x="256" y="328"/>
                  </a:cubicBezTo>
                  <a:cubicBezTo>
                    <a:pt x="256" y="329"/>
                    <a:pt x="256" y="329"/>
                    <a:pt x="255" y="329"/>
                  </a:cubicBezTo>
                  <a:cubicBezTo>
                    <a:pt x="255" y="330"/>
                    <a:pt x="254" y="332"/>
                    <a:pt x="253" y="333"/>
                  </a:cubicBezTo>
                  <a:cubicBezTo>
                    <a:pt x="252" y="334"/>
                    <a:pt x="251" y="336"/>
                    <a:pt x="250" y="337"/>
                  </a:cubicBezTo>
                  <a:cubicBezTo>
                    <a:pt x="249" y="339"/>
                    <a:pt x="248" y="341"/>
                    <a:pt x="249" y="343"/>
                  </a:cubicBezTo>
                  <a:cubicBezTo>
                    <a:pt x="252" y="348"/>
                    <a:pt x="256" y="352"/>
                    <a:pt x="261" y="356"/>
                  </a:cubicBezTo>
                  <a:cubicBezTo>
                    <a:pt x="262" y="358"/>
                    <a:pt x="264" y="359"/>
                    <a:pt x="266" y="361"/>
                  </a:cubicBezTo>
                  <a:cubicBezTo>
                    <a:pt x="269" y="364"/>
                    <a:pt x="272" y="367"/>
                    <a:pt x="275" y="370"/>
                  </a:cubicBezTo>
                  <a:cubicBezTo>
                    <a:pt x="275" y="371"/>
                    <a:pt x="275" y="371"/>
                    <a:pt x="275" y="371"/>
                  </a:cubicBezTo>
                  <a:cubicBezTo>
                    <a:pt x="278" y="373"/>
                    <a:pt x="281" y="376"/>
                    <a:pt x="282" y="380"/>
                  </a:cubicBezTo>
                  <a:cubicBezTo>
                    <a:pt x="284" y="386"/>
                    <a:pt x="281" y="392"/>
                    <a:pt x="278" y="397"/>
                  </a:cubicBezTo>
                  <a:cubicBezTo>
                    <a:pt x="277" y="399"/>
                    <a:pt x="276" y="400"/>
                    <a:pt x="276" y="402"/>
                  </a:cubicBezTo>
                  <a:cubicBezTo>
                    <a:pt x="275" y="404"/>
                    <a:pt x="273" y="408"/>
                    <a:pt x="271" y="411"/>
                  </a:cubicBezTo>
                  <a:cubicBezTo>
                    <a:pt x="269" y="413"/>
                    <a:pt x="267" y="416"/>
                    <a:pt x="264" y="418"/>
                  </a:cubicBezTo>
                  <a:cubicBezTo>
                    <a:pt x="264" y="418"/>
                    <a:pt x="263" y="419"/>
                    <a:pt x="262" y="420"/>
                  </a:cubicBezTo>
                  <a:cubicBezTo>
                    <a:pt x="258" y="424"/>
                    <a:pt x="254" y="429"/>
                    <a:pt x="251" y="434"/>
                  </a:cubicBezTo>
                  <a:cubicBezTo>
                    <a:pt x="249" y="437"/>
                    <a:pt x="247" y="440"/>
                    <a:pt x="245" y="443"/>
                  </a:cubicBezTo>
                  <a:cubicBezTo>
                    <a:pt x="238" y="451"/>
                    <a:pt x="231" y="459"/>
                    <a:pt x="222" y="466"/>
                  </a:cubicBezTo>
                  <a:cubicBezTo>
                    <a:pt x="219" y="470"/>
                    <a:pt x="214" y="472"/>
                    <a:pt x="210" y="475"/>
                  </a:cubicBezTo>
                  <a:cubicBezTo>
                    <a:pt x="206" y="478"/>
                    <a:pt x="202" y="481"/>
                    <a:pt x="199" y="484"/>
                  </a:cubicBezTo>
                  <a:cubicBezTo>
                    <a:pt x="194" y="488"/>
                    <a:pt x="191" y="492"/>
                    <a:pt x="187" y="495"/>
                  </a:cubicBezTo>
                  <a:cubicBezTo>
                    <a:pt x="185" y="497"/>
                    <a:pt x="184" y="499"/>
                    <a:pt x="182" y="500"/>
                  </a:cubicBezTo>
                  <a:cubicBezTo>
                    <a:pt x="179" y="503"/>
                    <a:pt x="177" y="506"/>
                    <a:pt x="175" y="509"/>
                  </a:cubicBezTo>
                  <a:cubicBezTo>
                    <a:pt x="174" y="509"/>
                    <a:pt x="174" y="510"/>
                    <a:pt x="173" y="511"/>
                  </a:cubicBezTo>
                  <a:cubicBezTo>
                    <a:pt x="173" y="511"/>
                    <a:pt x="172" y="512"/>
                    <a:pt x="171" y="513"/>
                  </a:cubicBezTo>
                  <a:cubicBezTo>
                    <a:pt x="171" y="514"/>
                    <a:pt x="171" y="514"/>
                    <a:pt x="171" y="514"/>
                  </a:cubicBezTo>
                  <a:cubicBezTo>
                    <a:pt x="168" y="513"/>
                    <a:pt x="168" y="513"/>
                    <a:pt x="168" y="513"/>
                  </a:cubicBezTo>
                  <a:cubicBezTo>
                    <a:pt x="166" y="513"/>
                    <a:pt x="163" y="512"/>
                    <a:pt x="160" y="512"/>
                  </a:cubicBezTo>
                  <a:cubicBezTo>
                    <a:pt x="155" y="512"/>
                    <a:pt x="151" y="513"/>
                    <a:pt x="147" y="514"/>
                  </a:cubicBezTo>
                  <a:cubicBezTo>
                    <a:pt x="145" y="514"/>
                    <a:pt x="144" y="514"/>
                    <a:pt x="142" y="514"/>
                  </a:cubicBezTo>
                  <a:cubicBezTo>
                    <a:pt x="142" y="515"/>
                    <a:pt x="141" y="515"/>
                    <a:pt x="141" y="515"/>
                  </a:cubicBezTo>
                  <a:cubicBezTo>
                    <a:pt x="140" y="515"/>
                    <a:pt x="138" y="514"/>
                    <a:pt x="136" y="514"/>
                  </a:cubicBezTo>
                  <a:cubicBezTo>
                    <a:pt x="134" y="514"/>
                    <a:pt x="132" y="514"/>
                    <a:pt x="130" y="514"/>
                  </a:cubicBezTo>
                  <a:cubicBezTo>
                    <a:pt x="126" y="514"/>
                    <a:pt x="124" y="514"/>
                    <a:pt x="124" y="515"/>
                  </a:cubicBezTo>
                  <a:cubicBezTo>
                    <a:pt x="122" y="518"/>
                    <a:pt x="120" y="520"/>
                    <a:pt x="117" y="520"/>
                  </a:cubicBezTo>
                  <a:cubicBezTo>
                    <a:pt x="116" y="520"/>
                    <a:pt x="115" y="520"/>
                    <a:pt x="115" y="519"/>
                  </a:cubicBezTo>
                  <a:cubicBezTo>
                    <a:pt x="114" y="519"/>
                    <a:pt x="113" y="519"/>
                    <a:pt x="113" y="519"/>
                  </a:cubicBezTo>
                  <a:cubicBezTo>
                    <a:pt x="112" y="519"/>
                    <a:pt x="111" y="519"/>
                    <a:pt x="111" y="520"/>
                  </a:cubicBezTo>
                  <a:cubicBezTo>
                    <a:pt x="110" y="521"/>
                    <a:pt x="110" y="521"/>
                    <a:pt x="110" y="521"/>
                  </a:cubicBezTo>
                  <a:cubicBezTo>
                    <a:pt x="108" y="523"/>
                    <a:pt x="92" y="532"/>
                    <a:pt x="85" y="532"/>
                  </a:cubicBezTo>
                  <a:cubicBezTo>
                    <a:pt x="85" y="532"/>
                    <a:pt x="84" y="532"/>
                    <a:pt x="84" y="532"/>
                  </a:cubicBezTo>
                  <a:cubicBezTo>
                    <a:pt x="83" y="532"/>
                    <a:pt x="82" y="532"/>
                    <a:pt x="82" y="532"/>
                  </a:cubicBezTo>
                  <a:cubicBezTo>
                    <a:pt x="80" y="532"/>
                    <a:pt x="79" y="531"/>
                    <a:pt x="78" y="531"/>
                  </a:cubicBezTo>
                  <a:cubicBezTo>
                    <a:pt x="77" y="531"/>
                    <a:pt x="75" y="532"/>
                    <a:pt x="71" y="534"/>
                  </a:cubicBezTo>
                  <a:cubicBezTo>
                    <a:pt x="68" y="536"/>
                    <a:pt x="65" y="536"/>
                    <a:pt x="62" y="537"/>
                  </a:cubicBezTo>
                  <a:cubicBezTo>
                    <a:pt x="60" y="537"/>
                    <a:pt x="58" y="538"/>
                    <a:pt x="57" y="539"/>
                  </a:cubicBezTo>
                  <a:cubicBezTo>
                    <a:pt x="55" y="541"/>
                    <a:pt x="51" y="544"/>
                    <a:pt x="48" y="544"/>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9"/>
            <p:cNvSpPr>
              <a:spLocks/>
            </p:cNvSpPr>
            <p:nvPr/>
          </p:nvSpPr>
          <p:spPr bwMode="auto">
            <a:xfrm>
              <a:off x="8621859" y="2860241"/>
              <a:ext cx="349341" cy="296088"/>
            </a:xfrm>
            <a:custGeom>
              <a:avLst/>
              <a:gdLst>
                <a:gd name="T0" fmla="*/ 76 w 135"/>
                <a:gd name="T1" fmla="*/ 107 h 115"/>
                <a:gd name="T2" fmla="*/ 70 w 135"/>
                <a:gd name="T3" fmla="*/ 98 h 115"/>
                <a:gd name="T4" fmla="*/ 67 w 135"/>
                <a:gd name="T5" fmla="*/ 95 h 115"/>
                <a:gd name="T6" fmla="*/ 57 w 135"/>
                <a:gd name="T7" fmla="*/ 89 h 115"/>
                <a:gd name="T8" fmla="*/ 42 w 135"/>
                <a:gd name="T9" fmla="*/ 86 h 115"/>
                <a:gd name="T10" fmla="*/ 22 w 135"/>
                <a:gd name="T11" fmla="*/ 94 h 115"/>
                <a:gd name="T12" fmla="*/ 16 w 135"/>
                <a:gd name="T13" fmla="*/ 96 h 115"/>
                <a:gd name="T14" fmla="*/ 17 w 135"/>
                <a:gd name="T15" fmla="*/ 91 h 115"/>
                <a:gd name="T16" fmla="*/ 20 w 135"/>
                <a:gd name="T17" fmla="*/ 75 h 115"/>
                <a:gd name="T18" fmla="*/ 2 w 135"/>
                <a:gd name="T19" fmla="*/ 58 h 115"/>
                <a:gd name="T20" fmla="*/ 2 w 135"/>
                <a:gd name="T21" fmla="*/ 51 h 115"/>
                <a:gd name="T22" fmla="*/ 8 w 135"/>
                <a:gd name="T23" fmla="*/ 45 h 115"/>
                <a:gd name="T24" fmla="*/ 10 w 135"/>
                <a:gd name="T25" fmla="*/ 19 h 115"/>
                <a:gd name="T26" fmla="*/ 15 w 135"/>
                <a:gd name="T27" fmla="*/ 19 h 115"/>
                <a:gd name="T28" fmla="*/ 19 w 135"/>
                <a:gd name="T29" fmla="*/ 18 h 115"/>
                <a:gd name="T30" fmla="*/ 29 w 135"/>
                <a:gd name="T31" fmla="*/ 14 h 115"/>
                <a:gd name="T32" fmla="*/ 47 w 135"/>
                <a:gd name="T33" fmla="*/ 16 h 115"/>
                <a:gd name="T34" fmla="*/ 55 w 135"/>
                <a:gd name="T35" fmla="*/ 12 h 115"/>
                <a:gd name="T36" fmla="*/ 64 w 135"/>
                <a:gd name="T37" fmla="*/ 10 h 115"/>
                <a:gd name="T38" fmla="*/ 63 w 135"/>
                <a:gd name="T39" fmla="*/ 1 h 115"/>
                <a:gd name="T40" fmla="*/ 68 w 135"/>
                <a:gd name="T41" fmla="*/ 1 h 115"/>
                <a:gd name="T42" fmla="*/ 76 w 135"/>
                <a:gd name="T43" fmla="*/ 3 h 115"/>
                <a:gd name="T44" fmla="*/ 77 w 135"/>
                <a:gd name="T45" fmla="*/ 3 h 115"/>
                <a:gd name="T46" fmla="*/ 88 w 135"/>
                <a:gd name="T47" fmla="*/ 7 h 115"/>
                <a:gd name="T48" fmla="*/ 97 w 135"/>
                <a:gd name="T49" fmla="*/ 13 h 115"/>
                <a:gd name="T50" fmla="*/ 109 w 135"/>
                <a:gd name="T51" fmla="*/ 15 h 115"/>
                <a:gd name="T52" fmla="*/ 113 w 135"/>
                <a:gd name="T53" fmla="*/ 16 h 115"/>
                <a:gd name="T54" fmla="*/ 121 w 135"/>
                <a:gd name="T55" fmla="*/ 15 h 115"/>
                <a:gd name="T56" fmla="*/ 127 w 135"/>
                <a:gd name="T57" fmla="*/ 16 h 115"/>
                <a:gd name="T58" fmla="*/ 130 w 135"/>
                <a:gd name="T59" fmla="*/ 15 h 115"/>
                <a:gd name="T60" fmla="*/ 133 w 135"/>
                <a:gd name="T61" fmla="*/ 13 h 115"/>
                <a:gd name="T62" fmla="*/ 134 w 135"/>
                <a:gd name="T63" fmla="*/ 18 h 115"/>
                <a:gd name="T64" fmla="*/ 133 w 135"/>
                <a:gd name="T65" fmla="*/ 30 h 115"/>
                <a:gd name="T66" fmla="*/ 130 w 135"/>
                <a:gd name="T67" fmla="*/ 39 h 115"/>
                <a:gd name="T68" fmla="*/ 126 w 135"/>
                <a:gd name="T69" fmla="*/ 46 h 115"/>
                <a:gd name="T70" fmla="*/ 123 w 135"/>
                <a:gd name="T71" fmla="*/ 54 h 115"/>
                <a:gd name="T72" fmla="*/ 121 w 135"/>
                <a:gd name="T73" fmla="*/ 58 h 115"/>
                <a:gd name="T74" fmla="*/ 120 w 135"/>
                <a:gd name="T75" fmla="*/ 62 h 115"/>
                <a:gd name="T76" fmla="*/ 118 w 135"/>
                <a:gd name="T77" fmla="*/ 71 h 115"/>
                <a:gd name="T78" fmla="*/ 123 w 135"/>
                <a:gd name="T79" fmla="*/ 80 h 115"/>
                <a:gd name="T80" fmla="*/ 124 w 135"/>
                <a:gd name="T81" fmla="*/ 96 h 115"/>
                <a:gd name="T82" fmla="*/ 120 w 135"/>
                <a:gd name="T83" fmla="*/ 99 h 115"/>
                <a:gd name="T84" fmla="*/ 118 w 135"/>
                <a:gd name="T85" fmla="*/ 101 h 115"/>
                <a:gd name="T86" fmla="*/ 119 w 135"/>
                <a:gd name="T87" fmla="*/ 105 h 115"/>
                <a:gd name="T88" fmla="*/ 121 w 135"/>
                <a:gd name="T89" fmla="*/ 110 h 115"/>
                <a:gd name="T90" fmla="*/ 123 w 135"/>
                <a:gd name="T91" fmla="*/ 114 h 115"/>
                <a:gd name="T92" fmla="*/ 118 w 135"/>
                <a:gd name="T93" fmla="*/ 115 h 115"/>
                <a:gd name="T94" fmla="*/ 111 w 135"/>
                <a:gd name="T95" fmla="*/ 113 h 115"/>
                <a:gd name="T96" fmla="*/ 107 w 135"/>
                <a:gd name="T97" fmla="*/ 110 h 115"/>
                <a:gd name="T98" fmla="*/ 103 w 135"/>
                <a:gd name="T99" fmla="*/ 107 h 115"/>
                <a:gd name="T100" fmla="*/ 98 w 135"/>
                <a:gd name="T101" fmla="*/ 109 h 115"/>
                <a:gd name="T102" fmla="*/ 87 w 135"/>
                <a:gd name="T103" fmla="*/ 115 h 115"/>
                <a:gd name="T104" fmla="*/ 87 w 135"/>
                <a:gd name="T105" fmla="*/ 115 h 115"/>
                <a:gd name="T106" fmla="*/ 85 w 135"/>
                <a:gd name="T10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115">
                  <a:moveTo>
                    <a:pt x="85" y="115"/>
                  </a:moveTo>
                  <a:cubicBezTo>
                    <a:pt x="81" y="115"/>
                    <a:pt x="78" y="111"/>
                    <a:pt x="76" y="107"/>
                  </a:cubicBezTo>
                  <a:cubicBezTo>
                    <a:pt x="76" y="106"/>
                    <a:pt x="75" y="105"/>
                    <a:pt x="75" y="104"/>
                  </a:cubicBezTo>
                  <a:cubicBezTo>
                    <a:pt x="74" y="102"/>
                    <a:pt x="72" y="100"/>
                    <a:pt x="70" y="98"/>
                  </a:cubicBezTo>
                  <a:cubicBezTo>
                    <a:pt x="69" y="98"/>
                    <a:pt x="69" y="98"/>
                    <a:pt x="69" y="98"/>
                  </a:cubicBezTo>
                  <a:cubicBezTo>
                    <a:pt x="68" y="97"/>
                    <a:pt x="68" y="96"/>
                    <a:pt x="67" y="95"/>
                  </a:cubicBezTo>
                  <a:cubicBezTo>
                    <a:pt x="66" y="94"/>
                    <a:pt x="65" y="93"/>
                    <a:pt x="64" y="92"/>
                  </a:cubicBezTo>
                  <a:cubicBezTo>
                    <a:pt x="63" y="91"/>
                    <a:pt x="61" y="90"/>
                    <a:pt x="57" y="89"/>
                  </a:cubicBezTo>
                  <a:cubicBezTo>
                    <a:pt x="56" y="89"/>
                    <a:pt x="55" y="89"/>
                    <a:pt x="53" y="88"/>
                  </a:cubicBezTo>
                  <a:cubicBezTo>
                    <a:pt x="49" y="87"/>
                    <a:pt x="45" y="86"/>
                    <a:pt x="42" y="86"/>
                  </a:cubicBezTo>
                  <a:cubicBezTo>
                    <a:pt x="41" y="86"/>
                    <a:pt x="41" y="87"/>
                    <a:pt x="41" y="87"/>
                  </a:cubicBezTo>
                  <a:cubicBezTo>
                    <a:pt x="33" y="87"/>
                    <a:pt x="27" y="89"/>
                    <a:pt x="22" y="94"/>
                  </a:cubicBezTo>
                  <a:cubicBezTo>
                    <a:pt x="20" y="95"/>
                    <a:pt x="19" y="96"/>
                    <a:pt x="17" y="96"/>
                  </a:cubicBezTo>
                  <a:cubicBezTo>
                    <a:pt x="16" y="96"/>
                    <a:pt x="16" y="96"/>
                    <a:pt x="16" y="96"/>
                  </a:cubicBezTo>
                  <a:cubicBezTo>
                    <a:pt x="16" y="95"/>
                    <a:pt x="16" y="95"/>
                    <a:pt x="16" y="95"/>
                  </a:cubicBezTo>
                  <a:cubicBezTo>
                    <a:pt x="16" y="93"/>
                    <a:pt x="17" y="92"/>
                    <a:pt x="17" y="91"/>
                  </a:cubicBezTo>
                  <a:cubicBezTo>
                    <a:pt x="25" y="82"/>
                    <a:pt x="25" y="78"/>
                    <a:pt x="24" y="77"/>
                  </a:cubicBezTo>
                  <a:cubicBezTo>
                    <a:pt x="24" y="76"/>
                    <a:pt x="23" y="75"/>
                    <a:pt x="20" y="75"/>
                  </a:cubicBezTo>
                  <a:cubicBezTo>
                    <a:pt x="7" y="74"/>
                    <a:pt x="5" y="67"/>
                    <a:pt x="4" y="62"/>
                  </a:cubicBezTo>
                  <a:cubicBezTo>
                    <a:pt x="3" y="61"/>
                    <a:pt x="2" y="60"/>
                    <a:pt x="2" y="58"/>
                  </a:cubicBezTo>
                  <a:cubicBezTo>
                    <a:pt x="1" y="56"/>
                    <a:pt x="0" y="55"/>
                    <a:pt x="0" y="53"/>
                  </a:cubicBezTo>
                  <a:cubicBezTo>
                    <a:pt x="1" y="52"/>
                    <a:pt x="1" y="51"/>
                    <a:pt x="2" y="51"/>
                  </a:cubicBezTo>
                  <a:cubicBezTo>
                    <a:pt x="7" y="48"/>
                    <a:pt x="9" y="47"/>
                    <a:pt x="9" y="46"/>
                  </a:cubicBezTo>
                  <a:cubicBezTo>
                    <a:pt x="9" y="46"/>
                    <a:pt x="9" y="45"/>
                    <a:pt x="8" y="45"/>
                  </a:cubicBezTo>
                  <a:cubicBezTo>
                    <a:pt x="2" y="42"/>
                    <a:pt x="0" y="40"/>
                    <a:pt x="0" y="35"/>
                  </a:cubicBezTo>
                  <a:cubicBezTo>
                    <a:pt x="0" y="29"/>
                    <a:pt x="4" y="19"/>
                    <a:pt x="10" y="19"/>
                  </a:cubicBezTo>
                  <a:cubicBezTo>
                    <a:pt x="10" y="19"/>
                    <a:pt x="10" y="19"/>
                    <a:pt x="10" y="19"/>
                  </a:cubicBezTo>
                  <a:cubicBezTo>
                    <a:pt x="12" y="19"/>
                    <a:pt x="13" y="19"/>
                    <a:pt x="15" y="19"/>
                  </a:cubicBezTo>
                  <a:cubicBezTo>
                    <a:pt x="16" y="19"/>
                    <a:pt x="17" y="20"/>
                    <a:pt x="17" y="20"/>
                  </a:cubicBezTo>
                  <a:cubicBezTo>
                    <a:pt x="18" y="20"/>
                    <a:pt x="19" y="19"/>
                    <a:pt x="19" y="18"/>
                  </a:cubicBezTo>
                  <a:cubicBezTo>
                    <a:pt x="20" y="17"/>
                    <a:pt x="20" y="13"/>
                    <a:pt x="24" y="13"/>
                  </a:cubicBezTo>
                  <a:cubicBezTo>
                    <a:pt x="25" y="13"/>
                    <a:pt x="27" y="13"/>
                    <a:pt x="29" y="14"/>
                  </a:cubicBezTo>
                  <a:cubicBezTo>
                    <a:pt x="32" y="16"/>
                    <a:pt x="38" y="17"/>
                    <a:pt x="42" y="17"/>
                  </a:cubicBezTo>
                  <a:cubicBezTo>
                    <a:pt x="44" y="17"/>
                    <a:pt x="46" y="17"/>
                    <a:pt x="47" y="16"/>
                  </a:cubicBezTo>
                  <a:cubicBezTo>
                    <a:pt x="51" y="13"/>
                    <a:pt x="51" y="12"/>
                    <a:pt x="53" y="12"/>
                  </a:cubicBezTo>
                  <a:cubicBezTo>
                    <a:pt x="54" y="12"/>
                    <a:pt x="54" y="12"/>
                    <a:pt x="55" y="12"/>
                  </a:cubicBezTo>
                  <a:cubicBezTo>
                    <a:pt x="55" y="12"/>
                    <a:pt x="55" y="12"/>
                    <a:pt x="55" y="12"/>
                  </a:cubicBezTo>
                  <a:cubicBezTo>
                    <a:pt x="58" y="12"/>
                    <a:pt x="64" y="11"/>
                    <a:pt x="64" y="10"/>
                  </a:cubicBezTo>
                  <a:cubicBezTo>
                    <a:pt x="64" y="9"/>
                    <a:pt x="64" y="9"/>
                    <a:pt x="64" y="9"/>
                  </a:cubicBezTo>
                  <a:cubicBezTo>
                    <a:pt x="63" y="6"/>
                    <a:pt x="62" y="3"/>
                    <a:pt x="63" y="1"/>
                  </a:cubicBezTo>
                  <a:cubicBezTo>
                    <a:pt x="64" y="1"/>
                    <a:pt x="64" y="0"/>
                    <a:pt x="66" y="0"/>
                  </a:cubicBezTo>
                  <a:cubicBezTo>
                    <a:pt x="66" y="0"/>
                    <a:pt x="67" y="0"/>
                    <a:pt x="68" y="1"/>
                  </a:cubicBezTo>
                  <a:cubicBezTo>
                    <a:pt x="69" y="1"/>
                    <a:pt x="69" y="1"/>
                    <a:pt x="69" y="1"/>
                  </a:cubicBezTo>
                  <a:cubicBezTo>
                    <a:pt x="74" y="3"/>
                    <a:pt x="74" y="3"/>
                    <a:pt x="76" y="3"/>
                  </a:cubicBezTo>
                  <a:cubicBezTo>
                    <a:pt x="76" y="3"/>
                    <a:pt x="76" y="3"/>
                    <a:pt x="77" y="3"/>
                  </a:cubicBezTo>
                  <a:cubicBezTo>
                    <a:pt x="77" y="3"/>
                    <a:pt x="77" y="3"/>
                    <a:pt x="77" y="3"/>
                  </a:cubicBezTo>
                  <a:cubicBezTo>
                    <a:pt x="77" y="3"/>
                    <a:pt x="78" y="3"/>
                    <a:pt x="79" y="3"/>
                  </a:cubicBezTo>
                  <a:cubicBezTo>
                    <a:pt x="82" y="3"/>
                    <a:pt x="87" y="4"/>
                    <a:pt x="88" y="7"/>
                  </a:cubicBezTo>
                  <a:cubicBezTo>
                    <a:pt x="88" y="9"/>
                    <a:pt x="93" y="13"/>
                    <a:pt x="96" y="13"/>
                  </a:cubicBezTo>
                  <a:cubicBezTo>
                    <a:pt x="96" y="13"/>
                    <a:pt x="97" y="13"/>
                    <a:pt x="97" y="13"/>
                  </a:cubicBezTo>
                  <a:cubicBezTo>
                    <a:pt x="98" y="13"/>
                    <a:pt x="99" y="12"/>
                    <a:pt x="100" y="12"/>
                  </a:cubicBezTo>
                  <a:cubicBezTo>
                    <a:pt x="103" y="12"/>
                    <a:pt x="107" y="14"/>
                    <a:pt x="109" y="15"/>
                  </a:cubicBezTo>
                  <a:cubicBezTo>
                    <a:pt x="110" y="15"/>
                    <a:pt x="111" y="15"/>
                    <a:pt x="111" y="15"/>
                  </a:cubicBezTo>
                  <a:cubicBezTo>
                    <a:pt x="112" y="15"/>
                    <a:pt x="112" y="16"/>
                    <a:pt x="113" y="16"/>
                  </a:cubicBezTo>
                  <a:cubicBezTo>
                    <a:pt x="114" y="16"/>
                    <a:pt x="116" y="15"/>
                    <a:pt x="118" y="15"/>
                  </a:cubicBezTo>
                  <a:cubicBezTo>
                    <a:pt x="121" y="15"/>
                    <a:pt x="121" y="15"/>
                    <a:pt x="121" y="15"/>
                  </a:cubicBezTo>
                  <a:cubicBezTo>
                    <a:pt x="121" y="15"/>
                    <a:pt x="121" y="15"/>
                    <a:pt x="122" y="15"/>
                  </a:cubicBezTo>
                  <a:cubicBezTo>
                    <a:pt x="124" y="15"/>
                    <a:pt x="126" y="16"/>
                    <a:pt x="127" y="16"/>
                  </a:cubicBezTo>
                  <a:cubicBezTo>
                    <a:pt x="128" y="16"/>
                    <a:pt x="128" y="16"/>
                    <a:pt x="129" y="16"/>
                  </a:cubicBezTo>
                  <a:cubicBezTo>
                    <a:pt x="129" y="16"/>
                    <a:pt x="129" y="16"/>
                    <a:pt x="130" y="15"/>
                  </a:cubicBezTo>
                  <a:cubicBezTo>
                    <a:pt x="130" y="14"/>
                    <a:pt x="131" y="13"/>
                    <a:pt x="132" y="13"/>
                  </a:cubicBezTo>
                  <a:cubicBezTo>
                    <a:pt x="133" y="13"/>
                    <a:pt x="133" y="13"/>
                    <a:pt x="133" y="13"/>
                  </a:cubicBezTo>
                  <a:cubicBezTo>
                    <a:pt x="133" y="14"/>
                    <a:pt x="133" y="14"/>
                    <a:pt x="133" y="14"/>
                  </a:cubicBezTo>
                  <a:cubicBezTo>
                    <a:pt x="134" y="15"/>
                    <a:pt x="134" y="17"/>
                    <a:pt x="134" y="18"/>
                  </a:cubicBezTo>
                  <a:cubicBezTo>
                    <a:pt x="135" y="21"/>
                    <a:pt x="134" y="24"/>
                    <a:pt x="134" y="26"/>
                  </a:cubicBezTo>
                  <a:cubicBezTo>
                    <a:pt x="134" y="28"/>
                    <a:pt x="133" y="29"/>
                    <a:pt x="133" y="30"/>
                  </a:cubicBezTo>
                  <a:cubicBezTo>
                    <a:pt x="133" y="33"/>
                    <a:pt x="132" y="36"/>
                    <a:pt x="131" y="38"/>
                  </a:cubicBezTo>
                  <a:cubicBezTo>
                    <a:pt x="130" y="39"/>
                    <a:pt x="130" y="39"/>
                    <a:pt x="130" y="39"/>
                  </a:cubicBezTo>
                  <a:cubicBezTo>
                    <a:pt x="130" y="40"/>
                    <a:pt x="129" y="42"/>
                    <a:pt x="128" y="43"/>
                  </a:cubicBezTo>
                  <a:cubicBezTo>
                    <a:pt x="127" y="44"/>
                    <a:pt x="127" y="45"/>
                    <a:pt x="126" y="46"/>
                  </a:cubicBezTo>
                  <a:cubicBezTo>
                    <a:pt x="126" y="47"/>
                    <a:pt x="126" y="48"/>
                    <a:pt x="125" y="49"/>
                  </a:cubicBezTo>
                  <a:cubicBezTo>
                    <a:pt x="125" y="51"/>
                    <a:pt x="124" y="52"/>
                    <a:pt x="123" y="54"/>
                  </a:cubicBezTo>
                  <a:cubicBezTo>
                    <a:pt x="123" y="55"/>
                    <a:pt x="123" y="55"/>
                    <a:pt x="123" y="55"/>
                  </a:cubicBezTo>
                  <a:cubicBezTo>
                    <a:pt x="122" y="56"/>
                    <a:pt x="122" y="57"/>
                    <a:pt x="121" y="58"/>
                  </a:cubicBezTo>
                  <a:cubicBezTo>
                    <a:pt x="121" y="59"/>
                    <a:pt x="121" y="60"/>
                    <a:pt x="121" y="61"/>
                  </a:cubicBezTo>
                  <a:cubicBezTo>
                    <a:pt x="120" y="62"/>
                    <a:pt x="120" y="62"/>
                    <a:pt x="120" y="62"/>
                  </a:cubicBezTo>
                  <a:cubicBezTo>
                    <a:pt x="120" y="63"/>
                    <a:pt x="120" y="65"/>
                    <a:pt x="120" y="66"/>
                  </a:cubicBezTo>
                  <a:cubicBezTo>
                    <a:pt x="119" y="68"/>
                    <a:pt x="119" y="70"/>
                    <a:pt x="118" y="71"/>
                  </a:cubicBezTo>
                  <a:cubicBezTo>
                    <a:pt x="118" y="74"/>
                    <a:pt x="120" y="76"/>
                    <a:pt x="122" y="79"/>
                  </a:cubicBezTo>
                  <a:cubicBezTo>
                    <a:pt x="123" y="80"/>
                    <a:pt x="123" y="80"/>
                    <a:pt x="123" y="80"/>
                  </a:cubicBezTo>
                  <a:cubicBezTo>
                    <a:pt x="125" y="82"/>
                    <a:pt x="127" y="83"/>
                    <a:pt x="127" y="87"/>
                  </a:cubicBezTo>
                  <a:cubicBezTo>
                    <a:pt x="127" y="90"/>
                    <a:pt x="126" y="94"/>
                    <a:pt x="124" y="96"/>
                  </a:cubicBezTo>
                  <a:cubicBezTo>
                    <a:pt x="123" y="97"/>
                    <a:pt x="122" y="97"/>
                    <a:pt x="121" y="98"/>
                  </a:cubicBezTo>
                  <a:cubicBezTo>
                    <a:pt x="121" y="98"/>
                    <a:pt x="120" y="98"/>
                    <a:pt x="120" y="99"/>
                  </a:cubicBezTo>
                  <a:cubicBezTo>
                    <a:pt x="119" y="99"/>
                    <a:pt x="119" y="99"/>
                    <a:pt x="119" y="99"/>
                  </a:cubicBezTo>
                  <a:cubicBezTo>
                    <a:pt x="118" y="100"/>
                    <a:pt x="118" y="100"/>
                    <a:pt x="118" y="101"/>
                  </a:cubicBezTo>
                  <a:cubicBezTo>
                    <a:pt x="118" y="102"/>
                    <a:pt x="118" y="103"/>
                    <a:pt x="119" y="105"/>
                  </a:cubicBezTo>
                  <a:cubicBezTo>
                    <a:pt x="119" y="105"/>
                    <a:pt x="119" y="105"/>
                    <a:pt x="119" y="105"/>
                  </a:cubicBezTo>
                  <a:cubicBezTo>
                    <a:pt x="119" y="106"/>
                    <a:pt x="120" y="106"/>
                    <a:pt x="120" y="107"/>
                  </a:cubicBezTo>
                  <a:cubicBezTo>
                    <a:pt x="120" y="108"/>
                    <a:pt x="121" y="109"/>
                    <a:pt x="121" y="110"/>
                  </a:cubicBezTo>
                  <a:cubicBezTo>
                    <a:pt x="122" y="111"/>
                    <a:pt x="122" y="112"/>
                    <a:pt x="122" y="113"/>
                  </a:cubicBezTo>
                  <a:cubicBezTo>
                    <a:pt x="123" y="114"/>
                    <a:pt x="123" y="114"/>
                    <a:pt x="123" y="114"/>
                  </a:cubicBezTo>
                  <a:cubicBezTo>
                    <a:pt x="122" y="114"/>
                    <a:pt x="122" y="114"/>
                    <a:pt x="122" y="114"/>
                  </a:cubicBezTo>
                  <a:cubicBezTo>
                    <a:pt x="121" y="115"/>
                    <a:pt x="119" y="115"/>
                    <a:pt x="118" y="115"/>
                  </a:cubicBezTo>
                  <a:cubicBezTo>
                    <a:pt x="118" y="115"/>
                    <a:pt x="118" y="115"/>
                    <a:pt x="118" y="115"/>
                  </a:cubicBezTo>
                  <a:cubicBezTo>
                    <a:pt x="115" y="115"/>
                    <a:pt x="113" y="115"/>
                    <a:pt x="111" y="113"/>
                  </a:cubicBezTo>
                  <a:cubicBezTo>
                    <a:pt x="111" y="112"/>
                    <a:pt x="110" y="112"/>
                    <a:pt x="109" y="112"/>
                  </a:cubicBezTo>
                  <a:cubicBezTo>
                    <a:pt x="108" y="111"/>
                    <a:pt x="108" y="110"/>
                    <a:pt x="107" y="110"/>
                  </a:cubicBezTo>
                  <a:cubicBezTo>
                    <a:pt x="106" y="109"/>
                    <a:pt x="106" y="109"/>
                    <a:pt x="106" y="109"/>
                  </a:cubicBezTo>
                  <a:cubicBezTo>
                    <a:pt x="105" y="108"/>
                    <a:pt x="104" y="107"/>
                    <a:pt x="103" y="107"/>
                  </a:cubicBezTo>
                  <a:cubicBezTo>
                    <a:pt x="102" y="107"/>
                    <a:pt x="102" y="107"/>
                    <a:pt x="102" y="107"/>
                  </a:cubicBezTo>
                  <a:cubicBezTo>
                    <a:pt x="101" y="108"/>
                    <a:pt x="100" y="108"/>
                    <a:pt x="98" y="109"/>
                  </a:cubicBezTo>
                  <a:cubicBezTo>
                    <a:pt x="97" y="111"/>
                    <a:pt x="95" y="112"/>
                    <a:pt x="93" y="113"/>
                  </a:cubicBezTo>
                  <a:cubicBezTo>
                    <a:pt x="91" y="115"/>
                    <a:pt x="89" y="115"/>
                    <a:pt x="87" y="115"/>
                  </a:cubicBezTo>
                  <a:cubicBezTo>
                    <a:pt x="87" y="115"/>
                    <a:pt x="87" y="115"/>
                    <a:pt x="87" y="115"/>
                  </a:cubicBezTo>
                  <a:cubicBezTo>
                    <a:pt x="87" y="115"/>
                    <a:pt x="87" y="115"/>
                    <a:pt x="87" y="115"/>
                  </a:cubicBezTo>
                  <a:cubicBezTo>
                    <a:pt x="86" y="115"/>
                    <a:pt x="86" y="115"/>
                    <a:pt x="86" y="115"/>
                  </a:cubicBezTo>
                  <a:cubicBezTo>
                    <a:pt x="86" y="115"/>
                    <a:pt x="85" y="115"/>
                    <a:pt x="85" y="115"/>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0"/>
            <p:cNvSpPr>
              <a:spLocks/>
            </p:cNvSpPr>
            <p:nvPr/>
          </p:nvSpPr>
          <p:spPr bwMode="auto">
            <a:xfrm>
              <a:off x="8402456" y="3077514"/>
              <a:ext cx="564484" cy="304608"/>
            </a:xfrm>
            <a:custGeom>
              <a:avLst/>
              <a:gdLst>
                <a:gd name="T0" fmla="*/ 166 w 218"/>
                <a:gd name="T1" fmla="*/ 117 h 118"/>
                <a:gd name="T2" fmla="*/ 159 w 218"/>
                <a:gd name="T3" fmla="*/ 111 h 118"/>
                <a:gd name="T4" fmla="*/ 157 w 218"/>
                <a:gd name="T5" fmla="*/ 106 h 118"/>
                <a:gd name="T6" fmla="*/ 140 w 218"/>
                <a:gd name="T7" fmla="*/ 87 h 118"/>
                <a:gd name="T8" fmla="*/ 129 w 218"/>
                <a:gd name="T9" fmla="*/ 86 h 118"/>
                <a:gd name="T10" fmla="*/ 118 w 218"/>
                <a:gd name="T11" fmla="*/ 85 h 118"/>
                <a:gd name="T12" fmla="*/ 107 w 218"/>
                <a:gd name="T13" fmla="*/ 88 h 118"/>
                <a:gd name="T14" fmla="*/ 92 w 218"/>
                <a:gd name="T15" fmla="*/ 90 h 118"/>
                <a:gd name="T16" fmla="*/ 81 w 218"/>
                <a:gd name="T17" fmla="*/ 86 h 118"/>
                <a:gd name="T18" fmla="*/ 67 w 218"/>
                <a:gd name="T19" fmla="*/ 84 h 118"/>
                <a:gd name="T20" fmla="*/ 51 w 218"/>
                <a:gd name="T21" fmla="*/ 78 h 118"/>
                <a:gd name="T22" fmla="*/ 42 w 218"/>
                <a:gd name="T23" fmla="*/ 74 h 118"/>
                <a:gd name="T24" fmla="*/ 31 w 218"/>
                <a:gd name="T25" fmla="*/ 77 h 118"/>
                <a:gd name="T26" fmla="*/ 24 w 218"/>
                <a:gd name="T27" fmla="*/ 78 h 118"/>
                <a:gd name="T28" fmla="*/ 17 w 218"/>
                <a:gd name="T29" fmla="*/ 78 h 118"/>
                <a:gd name="T30" fmla="*/ 7 w 218"/>
                <a:gd name="T31" fmla="*/ 84 h 118"/>
                <a:gd name="T32" fmla="*/ 0 w 218"/>
                <a:gd name="T33" fmla="*/ 89 h 118"/>
                <a:gd name="T34" fmla="*/ 1 w 218"/>
                <a:gd name="T35" fmla="*/ 73 h 118"/>
                <a:gd name="T36" fmla="*/ 7 w 218"/>
                <a:gd name="T37" fmla="*/ 48 h 118"/>
                <a:gd name="T38" fmla="*/ 32 w 218"/>
                <a:gd name="T39" fmla="*/ 16 h 118"/>
                <a:gd name="T40" fmla="*/ 43 w 218"/>
                <a:gd name="T41" fmla="*/ 14 h 118"/>
                <a:gd name="T42" fmla="*/ 49 w 218"/>
                <a:gd name="T43" fmla="*/ 12 h 118"/>
                <a:gd name="T44" fmla="*/ 67 w 218"/>
                <a:gd name="T45" fmla="*/ 28 h 118"/>
                <a:gd name="T46" fmla="*/ 80 w 218"/>
                <a:gd name="T47" fmla="*/ 50 h 118"/>
                <a:gd name="T48" fmla="*/ 87 w 218"/>
                <a:gd name="T49" fmla="*/ 50 h 118"/>
                <a:gd name="T50" fmla="*/ 103 w 218"/>
                <a:gd name="T51" fmla="*/ 36 h 118"/>
                <a:gd name="T52" fmla="*/ 101 w 218"/>
                <a:gd name="T53" fmla="*/ 10 h 118"/>
                <a:gd name="T54" fmla="*/ 105 w 218"/>
                <a:gd name="T55" fmla="*/ 8 h 118"/>
                <a:gd name="T56" fmla="*/ 127 w 218"/>
                <a:gd name="T57" fmla="*/ 0 h 118"/>
                <a:gd name="T58" fmla="*/ 143 w 218"/>
                <a:gd name="T59" fmla="*/ 3 h 118"/>
                <a:gd name="T60" fmla="*/ 153 w 218"/>
                <a:gd name="T61" fmla="*/ 9 h 118"/>
                <a:gd name="T62" fmla="*/ 156 w 218"/>
                <a:gd name="T63" fmla="*/ 13 h 118"/>
                <a:gd name="T64" fmla="*/ 164 w 218"/>
                <a:gd name="T65" fmla="*/ 22 h 118"/>
                <a:gd name="T66" fmla="*/ 171 w 218"/>
                <a:gd name="T67" fmla="*/ 29 h 118"/>
                <a:gd name="T68" fmla="*/ 176 w 218"/>
                <a:gd name="T69" fmla="*/ 27 h 118"/>
                <a:gd name="T70" fmla="*/ 187 w 218"/>
                <a:gd name="T71" fmla="*/ 21 h 118"/>
                <a:gd name="T72" fmla="*/ 192 w 218"/>
                <a:gd name="T73" fmla="*/ 23 h 118"/>
                <a:gd name="T74" fmla="*/ 196 w 218"/>
                <a:gd name="T75" fmla="*/ 26 h 118"/>
                <a:gd name="T76" fmla="*/ 203 w 218"/>
                <a:gd name="T77" fmla="*/ 29 h 118"/>
                <a:gd name="T78" fmla="*/ 206 w 218"/>
                <a:gd name="T79" fmla="*/ 28 h 118"/>
                <a:gd name="T80" fmla="*/ 208 w 218"/>
                <a:gd name="T81" fmla="*/ 31 h 118"/>
                <a:gd name="T82" fmla="*/ 212 w 218"/>
                <a:gd name="T83" fmla="*/ 41 h 118"/>
                <a:gd name="T84" fmla="*/ 209 w 218"/>
                <a:gd name="T85" fmla="*/ 46 h 118"/>
                <a:gd name="T86" fmla="*/ 206 w 218"/>
                <a:gd name="T87" fmla="*/ 49 h 118"/>
                <a:gd name="T88" fmla="*/ 206 w 218"/>
                <a:gd name="T89" fmla="*/ 49 h 118"/>
                <a:gd name="T90" fmla="*/ 206 w 218"/>
                <a:gd name="T91" fmla="*/ 54 h 118"/>
                <a:gd name="T92" fmla="*/ 209 w 218"/>
                <a:gd name="T93" fmla="*/ 62 h 118"/>
                <a:gd name="T94" fmla="*/ 213 w 218"/>
                <a:gd name="T95" fmla="*/ 63 h 118"/>
                <a:gd name="T96" fmla="*/ 217 w 218"/>
                <a:gd name="T97" fmla="*/ 79 h 118"/>
                <a:gd name="T98" fmla="*/ 215 w 218"/>
                <a:gd name="T99" fmla="*/ 85 h 118"/>
                <a:gd name="T100" fmla="*/ 215 w 218"/>
                <a:gd name="T101" fmla="*/ 88 h 118"/>
                <a:gd name="T102" fmla="*/ 215 w 218"/>
                <a:gd name="T103" fmla="*/ 90 h 118"/>
                <a:gd name="T104" fmla="*/ 200 w 218"/>
                <a:gd name="T105" fmla="*/ 109 h 118"/>
                <a:gd name="T106" fmla="*/ 170 w 218"/>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118">
                  <a:moveTo>
                    <a:pt x="168" y="118"/>
                  </a:moveTo>
                  <a:cubicBezTo>
                    <a:pt x="167" y="118"/>
                    <a:pt x="167" y="118"/>
                    <a:pt x="166" y="117"/>
                  </a:cubicBezTo>
                  <a:cubicBezTo>
                    <a:pt x="164" y="117"/>
                    <a:pt x="163" y="117"/>
                    <a:pt x="162" y="116"/>
                  </a:cubicBezTo>
                  <a:cubicBezTo>
                    <a:pt x="161" y="115"/>
                    <a:pt x="160" y="113"/>
                    <a:pt x="159" y="111"/>
                  </a:cubicBezTo>
                  <a:cubicBezTo>
                    <a:pt x="159" y="110"/>
                    <a:pt x="158" y="109"/>
                    <a:pt x="158" y="108"/>
                  </a:cubicBezTo>
                  <a:cubicBezTo>
                    <a:pt x="157" y="106"/>
                    <a:pt x="157" y="106"/>
                    <a:pt x="157" y="106"/>
                  </a:cubicBezTo>
                  <a:cubicBezTo>
                    <a:pt x="154" y="102"/>
                    <a:pt x="152" y="97"/>
                    <a:pt x="148" y="93"/>
                  </a:cubicBezTo>
                  <a:cubicBezTo>
                    <a:pt x="146" y="91"/>
                    <a:pt x="143" y="88"/>
                    <a:pt x="140" y="87"/>
                  </a:cubicBezTo>
                  <a:cubicBezTo>
                    <a:pt x="137" y="87"/>
                    <a:pt x="134" y="86"/>
                    <a:pt x="131" y="86"/>
                  </a:cubicBezTo>
                  <a:cubicBezTo>
                    <a:pt x="129" y="86"/>
                    <a:pt x="129" y="86"/>
                    <a:pt x="129" y="86"/>
                  </a:cubicBezTo>
                  <a:cubicBezTo>
                    <a:pt x="127" y="86"/>
                    <a:pt x="126" y="86"/>
                    <a:pt x="124" y="85"/>
                  </a:cubicBezTo>
                  <a:cubicBezTo>
                    <a:pt x="122" y="85"/>
                    <a:pt x="120" y="85"/>
                    <a:pt x="118" y="85"/>
                  </a:cubicBezTo>
                  <a:cubicBezTo>
                    <a:pt x="117" y="85"/>
                    <a:pt x="117" y="85"/>
                    <a:pt x="116" y="85"/>
                  </a:cubicBezTo>
                  <a:cubicBezTo>
                    <a:pt x="113" y="85"/>
                    <a:pt x="110" y="86"/>
                    <a:pt x="107" y="88"/>
                  </a:cubicBezTo>
                  <a:cubicBezTo>
                    <a:pt x="103" y="89"/>
                    <a:pt x="100" y="91"/>
                    <a:pt x="96" y="91"/>
                  </a:cubicBezTo>
                  <a:cubicBezTo>
                    <a:pt x="94" y="91"/>
                    <a:pt x="93" y="91"/>
                    <a:pt x="92" y="90"/>
                  </a:cubicBezTo>
                  <a:cubicBezTo>
                    <a:pt x="90" y="90"/>
                    <a:pt x="88" y="89"/>
                    <a:pt x="87" y="88"/>
                  </a:cubicBezTo>
                  <a:cubicBezTo>
                    <a:pt x="85" y="87"/>
                    <a:pt x="83" y="86"/>
                    <a:pt x="81" y="86"/>
                  </a:cubicBezTo>
                  <a:cubicBezTo>
                    <a:pt x="78" y="85"/>
                    <a:pt x="75" y="85"/>
                    <a:pt x="72" y="85"/>
                  </a:cubicBezTo>
                  <a:cubicBezTo>
                    <a:pt x="70" y="84"/>
                    <a:pt x="69" y="84"/>
                    <a:pt x="67" y="84"/>
                  </a:cubicBezTo>
                  <a:cubicBezTo>
                    <a:pt x="62" y="83"/>
                    <a:pt x="58" y="82"/>
                    <a:pt x="53" y="79"/>
                  </a:cubicBezTo>
                  <a:cubicBezTo>
                    <a:pt x="53" y="79"/>
                    <a:pt x="52" y="78"/>
                    <a:pt x="51" y="78"/>
                  </a:cubicBezTo>
                  <a:cubicBezTo>
                    <a:pt x="48" y="76"/>
                    <a:pt x="46" y="74"/>
                    <a:pt x="42" y="74"/>
                  </a:cubicBezTo>
                  <a:cubicBezTo>
                    <a:pt x="42" y="74"/>
                    <a:pt x="42" y="74"/>
                    <a:pt x="42" y="74"/>
                  </a:cubicBezTo>
                  <a:cubicBezTo>
                    <a:pt x="40" y="74"/>
                    <a:pt x="37" y="75"/>
                    <a:pt x="35" y="76"/>
                  </a:cubicBezTo>
                  <a:cubicBezTo>
                    <a:pt x="34" y="76"/>
                    <a:pt x="32" y="77"/>
                    <a:pt x="31" y="77"/>
                  </a:cubicBezTo>
                  <a:cubicBezTo>
                    <a:pt x="29" y="78"/>
                    <a:pt x="27" y="78"/>
                    <a:pt x="26" y="78"/>
                  </a:cubicBezTo>
                  <a:cubicBezTo>
                    <a:pt x="25" y="78"/>
                    <a:pt x="24" y="78"/>
                    <a:pt x="24" y="78"/>
                  </a:cubicBezTo>
                  <a:cubicBezTo>
                    <a:pt x="23" y="78"/>
                    <a:pt x="22" y="78"/>
                    <a:pt x="21" y="78"/>
                  </a:cubicBezTo>
                  <a:cubicBezTo>
                    <a:pt x="20" y="78"/>
                    <a:pt x="18" y="78"/>
                    <a:pt x="17" y="78"/>
                  </a:cubicBezTo>
                  <a:cubicBezTo>
                    <a:pt x="14" y="79"/>
                    <a:pt x="12" y="81"/>
                    <a:pt x="10" y="82"/>
                  </a:cubicBezTo>
                  <a:cubicBezTo>
                    <a:pt x="9" y="83"/>
                    <a:pt x="8" y="84"/>
                    <a:pt x="7" y="84"/>
                  </a:cubicBezTo>
                  <a:cubicBezTo>
                    <a:pt x="5" y="85"/>
                    <a:pt x="4" y="86"/>
                    <a:pt x="2" y="88"/>
                  </a:cubicBezTo>
                  <a:cubicBezTo>
                    <a:pt x="0" y="89"/>
                    <a:pt x="0" y="89"/>
                    <a:pt x="0" y="89"/>
                  </a:cubicBezTo>
                  <a:cubicBezTo>
                    <a:pt x="0" y="87"/>
                    <a:pt x="0" y="87"/>
                    <a:pt x="0" y="87"/>
                  </a:cubicBezTo>
                  <a:cubicBezTo>
                    <a:pt x="1" y="81"/>
                    <a:pt x="1" y="75"/>
                    <a:pt x="1" y="73"/>
                  </a:cubicBezTo>
                  <a:cubicBezTo>
                    <a:pt x="1" y="72"/>
                    <a:pt x="1" y="71"/>
                    <a:pt x="1" y="71"/>
                  </a:cubicBezTo>
                  <a:cubicBezTo>
                    <a:pt x="1" y="69"/>
                    <a:pt x="1" y="55"/>
                    <a:pt x="7" y="48"/>
                  </a:cubicBezTo>
                  <a:cubicBezTo>
                    <a:pt x="13" y="42"/>
                    <a:pt x="17" y="34"/>
                    <a:pt x="17" y="29"/>
                  </a:cubicBezTo>
                  <a:cubicBezTo>
                    <a:pt x="18" y="23"/>
                    <a:pt x="20" y="18"/>
                    <a:pt x="32" y="16"/>
                  </a:cubicBezTo>
                  <a:cubicBezTo>
                    <a:pt x="35" y="16"/>
                    <a:pt x="37" y="16"/>
                    <a:pt x="38" y="15"/>
                  </a:cubicBezTo>
                  <a:cubicBezTo>
                    <a:pt x="42" y="15"/>
                    <a:pt x="42" y="15"/>
                    <a:pt x="43" y="14"/>
                  </a:cubicBezTo>
                  <a:cubicBezTo>
                    <a:pt x="44" y="14"/>
                    <a:pt x="44" y="14"/>
                    <a:pt x="44" y="14"/>
                  </a:cubicBezTo>
                  <a:cubicBezTo>
                    <a:pt x="45" y="13"/>
                    <a:pt x="47" y="12"/>
                    <a:pt x="49" y="12"/>
                  </a:cubicBezTo>
                  <a:cubicBezTo>
                    <a:pt x="52" y="12"/>
                    <a:pt x="54" y="13"/>
                    <a:pt x="55" y="15"/>
                  </a:cubicBezTo>
                  <a:cubicBezTo>
                    <a:pt x="56" y="18"/>
                    <a:pt x="65" y="27"/>
                    <a:pt x="67" y="28"/>
                  </a:cubicBezTo>
                  <a:cubicBezTo>
                    <a:pt x="70" y="30"/>
                    <a:pt x="72" y="36"/>
                    <a:pt x="73" y="41"/>
                  </a:cubicBezTo>
                  <a:cubicBezTo>
                    <a:pt x="74" y="46"/>
                    <a:pt x="79" y="49"/>
                    <a:pt x="80" y="50"/>
                  </a:cubicBezTo>
                  <a:cubicBezTo>
                    <a:pt x="81" y="50"/>
                    <a:pt x="83" y="51"/>
                    <a:pt x="85" y="51"/>
                  </a:cubicBezTo>
                  <a:cubicBezTo>
                    <a:pt x="86" y="51"/>
                    <a:pt x="87" y="50"/>
                    <a:pt x="87" y="50"/>
                  </a:cubicBezTo>
                  <a:cubicBezTo>
                    <a:pt x="88" y="48"/>
                    <a:pt x="91" y="46"/>
                    <a:pt x="96" y="45"/>
                  </a:cubicBezTo>
                  <a:cubicBezTo>
                    <a:pt x="97" y="45"/>
                    <a:pt x="104" y="40"/>
                    <a:pt x="103" y="36"/>
                  </a:cubicBezTo>
                  <a:cubicBezTo>
                    <a:pt x="102" y="32"/>
                    <a:pt x="100" y="17"/>
                    <a:pt x="101" y="11"/>
                  </a:cubicBezTo>
                  <a:cubicBezTo>
                    <a:pt x="101" y="10"/>
                    <a:pt x="101" y="10"/>
                    <a:pt x="101" y="10"/>
                  </a:cubicBezTo>
                  <a:cubicBezTo>
                    <a:pt x="102" y="10"/>
                    <a:pt x="102" y="10"/>
                    <a:pt x="102" y="10"/>
                  </a:cubicBezTo>
                  <a:cubicBezTo>
                    <a:pt x="103" y="9"/>
                    <a:pt x="104" y="9"/>
                    <a:pt x="105" y="8"/>
                  </a:cubicBezTo>
                  <a:cubicBezTo>
                    <a:pt x="111" y="3"/>
                    <a:pt x="117" y="1"/>
                    <a:pt x="126" y="0"/>
                  </a:cubicBezTo>
                  <a:cubicBezTo>
                    <a:pt x="126" y="0"/>
                    <a:pt x="126" y="0"/>
                    <a:pt x="127" y="0"/>
                  </a:cubicBezTo>
                  <a:cubicBezTo>
                    <a:pt x="131" y="0"/>
                    <a:pt x="135" y="1"/>
                    <a:pt x="139" y="2"/>
                  </a:cubicBezTo>
                  <a:cubicBezTo>
                    <a:pt x="140" y="3"/>
                    <a:pt x="142" y="3"/>
                    <a:pt x="143" y="3"/>
                  </a:cubicBezTo>
                  <a:cubicBezTo>
                    <a:pt x="145" y="4"/>
                    <a:pt x="149" y="5"/>
                    <a:pt x="151" y="7"/>
                  </a:cubicBezTo>
                  <a:cubicBezTo>
                    <a:pt x="152" y="8"/>
                    <a:pt x="153" y="9"/>
                    <a:pt x="153" y="9"/>
                  </a:cubicBezTo>
                  <a:cubicBezTo>
                    <a:pt x="154" y="10"/>
                    <a:pt x="155" y="11"/>
                    <a:pt x="156" y="12"/>
                  </a:cubicBezTo>
                  <a:cubicBezTo>
                    <a:pt x="156" y="13"/>
                    <a:pt x="156" y="13"/>
                    <a:pt x="156" y="13"/>
                  </a:cubicBezTo>
                  <a:cubicBezTo>
                    <a:pt x="158" y="14"/>
                    <a:pt x="160" y="16"/>
                    <a:pt x="162" y="19"/>
                  </a:cubicBezTo>
                  <a:cubicBezTo>
                    <a:pt x="162" y="19"/>
                    <a:pt x="163" y="21"/>
                    <a:pt x="164" y="22"/>
                  </a:cubicBezTo>
                  <a:cubicBezTo>
                    <a:pt x="165" y="25"/>
                    <a:pt x="166" y="27"/>
                    <a:pt x="168" y="29"/>
                  </a:cubicBezTo>
                  <a:cubicBezTo>
                    <a:pt x="171" y="29"/>
                    <a:pt x="171" y="29"/>
                    <a:pt x="171" y="29"/>
                  </a:cubicBezTo>
                  <a:cubicBezTo>
                    <a:pt x="171" y="29"/>
                    <a:pt x="172" y="29"/>
                    <a:pt x="172" y="29"/>
                  </a:cubicBezTo>
                  <a:cubicBezTo>
                    <a:pt x="174" y="29"/>
                    <a:pt x="175" y="29"/>
                    <a:pt x="176" y="27"/>
                  </a:cubicBezTo>
                  <a:cubicBezTo>
                    <a:pt x="179" y="26"/>
                    <a:pt x="180" y="25"/>
                    <a:pt x="182" y="24"/>
                  </a:cubicBezTo>
                  <a:cubicBezTo>
                    <a:pt x="183" y="22"/>
                    <a:pt x="185" y="21"/>
                    <a:pt x="187" y="21"/>
                  </a:cubicBezTo>
                  <a:cubicBezTo>
                    <a:pt x="187" y="21"/>
                    <a:pt x="188" y="21"/>
                    <a:pt x="188" y="21"/>
                  </a:cubicBezTo>
                  <a:cubicBezTo>
                    <a:pt x="190" y="21"/>
                    <a:pt x="191" y="22"/>
                    <a:pt x="192" y="23"/>
                  </a:cubicBezTo>
                  <a:cubicBezTo>
                    <a:pt x="193" y="24"/>
                    <a:pt x="193" y="24"/>
                    <a:pt x="193" y="24"/>
                  </a:cubicBezTo>
                  <a:cubicBezTo>
                    <a:pt x="194" y="25"/>
                    <a:pt x="195" y="25"/>
                    <a:pt x="196" y="26"/>
                  </a:cubicBezTo>
                  <a:cubicBezTo>
                    <a:pt x="196" y="26"/>
                    <a:pt x="197" y="27"/>
                    <a:pt x="197" y="27"/>
                  </a:cubicBezTo>
                  <a:cubicBezTo>
                    <a:pt x="199" y="28"/>
                    <a:pt x="200" y="29"/>
                    <a:pt x="203" y="29"/>
                  </a:cubicBezTo>
                  <a:cubicBezTo>
                    <a:pt x="203" y="29"/>
                    <a:pt x="203" y="29"/>
                    <a:pt x="203" y="29"/>
                  </a:cubicBezTo>
                  <a:cubicBezTo>
                    <a:pt x="204" y="29"/>
                    <a:pt x="205" y="28"/>
                    <a:pt x="206" y="28"/>
                  </a:cubicBezTo>
                  <a:cubicBezTo>
                    <a:pt x="207" y="28"/>
                    <a:pt x="207" y="28"/>
                    <a:pt x="207" y="28"/>
                  </a:cubicBezTo>
                  <a:cubicBezTo>
                    <a:pt x="207" y="28"/>
                    <a:pt x="208" y="31"/>
                    <a:pt x="208" y="31"/>
                  </a:cubicBezTo>
                  <a:cubicBezTo>
                    <a:pt x="208" y="32"/>
                    <a:pt x="209" y="33"/>
                    <a:pt x="210" y="35"/>
                  </a:cubicBezTo>
                  <a:cubicBezTo>
                    <a:pt x="211" y="37"/>
                    <a:pt x="212" y="39"/>
                    <a:pt x="212" y="41"/>
                  </a:cubicBezTo>
                  <a:cubicBezTo>
                    <a:pt x="212" y="44"/>
                    <a:pt x="210" y="45"/>
                    <a:pt x="209" y="45"/>
                  </a:cubicBezTo>
                  <a:cubicBezTo>
                    <a:pt x="209" y="46"/>
                    <a:pt x="209" y="46"/>
                    <a:pt x="209" y="46"/>
                  </a:cubicBezTo>
                  <a:cubicBezTo>
                    <a:pt x="207" y="46"/>
                    <a:pt x="207" y="47"/>
                    <a:pt x="206" y="48"/>
                  </a:cubicBezTo>
                  <a:cubicBezTo>
                    <a:pt x="206" y="49"/>
                    <a:pt x="206" y="49"/>
                    <a:pt x="206" y="49"/>
                  </a:cubicBezTo>
                  <a:cubicBezTo>
                    <a:pt x="206" y="49"/>
                    <a:pt x="206" y="49"/>
                    <a:pt x="206" y="49"/>
                  </a:cubicBezTo>
                  <a:cubicBezTo>
                    <a:pt x="206" y="49"/>
                    <a:pt x="206" y="49"/>
                    <a:pt x="206" y="49"/>
                  </a:cubicBezTo>
                  <a:cubicBezTo>
                    <a:pt x="205" y="51"/>
                    <a:pt x="205" y="52"/>
                    <a:pt x="205" y="53"/>
                  </a:cubicBezTo>
                  <a:cubicBezTo>
                    <a:pt x="206" y="54"/>
                    <a:pt x="206" y="54"/>
                    <a:pt x="206" y="54"/>
                  </a:cubicBezTo>
                  <a:cubicBezTo>
                    <a:pt x="206" y="55"/>
                    <a:pt x="206" y="57"/>
                    <a:pt x="207" y="58"/>
                  </a:cubicBezTo>
                  <a:cubicBezTo>
                    <a:pt x="207" y="59"/>
                    <a:pt x="208" y="60"/>
                    <a:pt x="209" y="62"/>
                  </a:cubicBezTo>
                  <a:cubicBezTo>
                    <a:pt x="210" y="62"/>
                    <a:pt x="210" y="62"/>
                    <a:pt x="211" y="63"/>
                  </a:cubicBezTo>
                  <a:cubicBezTo>
                    <a:pt x="212" y="63"/>
                    <a:pt x="212" y="63"/>
                    <a:pt x="213" y="63"/>
                  </a:cubicBezTo>
                  <a:cubicBezTo>
                    <a:pt x="215" y="64"/>
                    <a:pt x="217" y="67"/>
                    <a:pt x="218" y="71"/>
                  </a:cubicBezTo>
                  <a:cubicBezTo>
                    <a:pt x="218" y="74"/>
                    <a:pt x="218" y="76"/>
                    <a:pt x="217" y="79"/>
                  </a:cubicBezTo>
                  <a:cubicBezTo>
                    <a:pt x="217" y="80"/>
                    <a:pt x="216" y="81"/>
                    <a:pt x="216" y="82"/>
                  </a:cubicBezTo>
                  <a:cubicBezTo>
                    <a:pt x="216" y="83"/>
                    <a:pt x="216" y="84"/>
                    <a:pt x="215" y="85"/>
                  </a:cubicBezTo>
                  <a:cubicBezTo>
                    <a:pt x="215" y="86"/>
                    <a:pt x="215" y="86"/>
                    <a:pt x="215" y="86"/>
                  </a:cubicBezTo>
                  <a:cubicBezTo>
                    <a:pt x="215" y="88"/>
                    <a:pt x="215" y="88"/>
                    <a:pt x="215" y="88"/>
                  </a:cubicBezTo>
                  <a:cubicBezTo>
                    <a:pt x="216" y="89"/>
                    <a:pt x="216" y="89"/>
                    <a:pt x="216" y="89"/>
                  </a:cubicBezTo>
                  <a:cubicBezTo>
                    <a:pt x="215" y="90"/>
                    <a:pt x="215" y="90"/>
                    <a:pt x="215" y="90"/>
                  </a:cubicBezTo>
                  <a:cubicBezTo>
                    <a:pt x="214" y="91"/>
                    <a:pt x="213" y="93"/>
                    <a:pt x="212" y="95"/>
                  </a:cubicBezTo>
                  <a:cubicBezTo>
                    <a:pt x="209" y="101"/>
                    <a:pt x="206" y="105"/>
                    <a:pt x="200" y="109"/>
                  </a:cubicBezTo>
                  <a:cubicBezTo>
                    <a:pt x="192" y="114"/>
                    <a:pt x="182" y="117"/>
                    <a:pt x="171" y="118"/>
                  </a:cubicBezTo>
                  <a:cubicBezTo>
                    <a:pt x="170" y="118"/>
                    <a:pt x="170" y="118"/>
                    <a:pt x="170" y="118"/>
                  </a:cubicBezTo>
                  <a:cubicBezTo>
                    <a:pt x="170" y="118"/>
                    <a:pt x="169" y="118"/>
                    <a:pt x="168" y="118"/>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1"/>
            <p:cNvSpPr>
              <a:spLocks/>
            </p:cNvSpPr>
            <p:nvPr/>
          </p:nvSpPr>
          <p:spPr bwMode="auto">
            <a:xfrm>
              <a:off x="8402456" y="3262835"/>
              <a:ext cx="447327" cy="353601"/>
            </a:xfrm>
            <a:custGeom>
              <a:avLst/>
              <a:gdLst>
                <a:gd name="T0" fmla="*/ 74 w 173"/>
                <a:gd name="T1" fmla="*/ 131 h 137"/>
                <a:gd name="T2" fmla="*/ 65 w 173"/>
                <a:gd name="T3" fmla="*/ 121 h 137"/>
                <a:gd name="T4" fmla="*/ 55 w 173"/>
                <a:gd name="T5" fmla="*/ 108 h 137"/>
                <a:gd name="T6" fmla="*/ 46 w 173"/>
                <a:gd name="T7" fmla="*/ 91 h 137"/>
                <a:gd name="T8" fmla="*/ 26 w 173"/>
                <a:gd name="T9" fmla="*/ 74 h 137"/>
                <a:gd name="T10" fmla="*/ 2 w 173"/>
                <a:gd name="T11" fmla="*/ 61 h 137"/>
                <a:gd name="T12" fmla="*/ 2 w 173"/>
                <a:gd name="T13" fmla="*/ 60 h 137"/>
                <a:gd name="T14" fmla="*/ 2 w 173"/>
                <a:gd name="T15" fmla="*/ 37 h 137"/>
                <a:gd name="T16" fmla="*/ 0 w 173"/>
                <a:gd name="T17" fmla="*/ 14 h 137"/>
                <a:gd name="T18" fmla="*/ 6 w 173"/>
                <a:gd name="T19" fmla="*/ 10 h 137"/>
                <a:gd name="T20" fmla="*/ 17 w 173"/>
                <a:gd name="T21" fmla="*/ 4 h 137"/>
                <a:gd name="T22" fmla="*/ 24 w 173"/>
                <a:gd name="T23" fmla="*/ 4 h 137"/>
                <a:gd name="T24" fmla="*/ 30 w 173"/>
                <a:gd name="T25" fmla="*/ 3 h 137"/>
                <a:gd name="T26" fmla="*/ 42 w 173"/>
                <a:gd name="T27" fmla="*/ 0 h 137"/>
                <a:gd name="T28" fmla="*/ 52 w 173"/>
                <a:gd name="T29" fmla="*/ 4 h 137"/>
                <a:gd name="T30" fmla="*/ 67 w 173"/>
                <a:gd name="T31" fmla="*/ 10 h 137"/>
                <a:gd name="T32" fmla="*/ 81 w 173"/>
                <a:gd name="T33" fmla="*/ 12 h 137"/>
                <a:gd name="T34" fmla="*/ 92 w 173"/>
                <a:gd name="T35" fmla="*/ 16 h 137"/>
                <a:gd name="T36" fmla="*/ 106 w 173"/>
                <a:gd name="T37" fmla="*/ 14 h 137"/>
                <a:gd name="T38" fmla="*/ 118 w 173"/>
                <a:gd name="T39" fmla="*/ 11 h 137"/>
                <a:gd name="T40" fmla="*/ 129 w 173"/>
                <a:gd name="T41" fmla="*/ 12 h 137"/>
                <a:gd name="T42" fmla="*/ 141 w 173"/>
                <a:gd name="T43" fmla="*/ 13 h 137"/>
                <a:gd name="T44" fmla="*/ 159 w 173"/>
                <a:gd name="T45" fmla="*/ 33 h 137"/>
                <a:gd name="T46" fmla="*/ 161 w 173"/>
                <a:gd name="T47" fmla="*/ 38 h 137"/>
                <a:gd name="T48" fmla="*/ 166 w 173"/>
                <a:gd name="T49" fmla="*/ 43 h 137"/>
                <a:gd name="T50" fmla="*/ 167 w 173"/>
                <a:gd name="T51" fmla="*/ 45 h 137"/>
                <a:gd name="T52" fmla="*/ 168 w 173"/>
                <a:gd name="T53" fmla="*/ 49 h 137"/>
                <a:gd name="T54" fmla="*/ 166 w 173"/>
                <a:gd name="T55" fmla="*/ 56 h 137"/>
                <a:gd name="T56" fmla="*/ 167 w 173"/>
                <a:gd name="T57" fmla="*/ 60 h 137"/>
                <a:gd name="T58" fmla="*/ 173 w 173"/>
                <a:gd name="T59" fmla="*/ 67 h 137"/>
                <a:gd name="T60" fmla="*/ 164 w 173"/>
                <a:gd name="T61" fmla="*/ 76 h 137"/>
                <a:gd name="T62" fmla="*/ 156 w 173"/>
                <a:gd name="T63" fmla="*/ 82 h 137"/>
                <a:gd name="T64" fmla="*/ 149 w 173"/>
                <a:gd name="T65" fmla="*/ 87 h 137"/>
                <a:gd name="T66" fmla="*/ 148 w 173"/>
                <a:gd name="T67" fmla="*/ 92 h 137"/>
                <a:gd name="T68" fmla="*/ 144 w 173"/>
                <a:gd name="T69" fmla="*/ 113 h 137"/>
                <a:gd name="T70" fmla="*/ 141 w 173"/>
                <a:gd name="T71" fmla="*/ 128 h 137"/>
                <a:gd name="T72" fmla="*/ 138 w 173"/>
                <a:gd name="T73" fmla="*/ 129 h 137"/>
                <a:gd name="T74" fmla="*/ 134 w 173"/>
                <a:gd name="T75" fmla="*/ 126 h 137"/>
                <a:gd name="T76" fmla="*/ 128 w 173"/>
                <a:gd name="T77" fmla="*/ 124 h 137"/>
                <a:gd name="T78" fmla="*/ 123 w 173"/>
                <a:gd name="T79" fmla="*/ 126 h 137"/>
                <a:gd name="T80" fmla="*/ 117 w 173"/>
                <a:gd name="T81" fmla="*/ 126 h 137"/>
                <a:gd name="T82" fmla="*/ 110 w 173"/>
                <a:gd name="T83" fmla="*/ 135 h 137"/>
                <a:gd name="T84" fmla="*/ 103 w 173"/>
                <a:gd name="T85" fmla="*/ 13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3" h="137">
                  <a:moveTo>
                    <a:pt x="95" y="137"/>
                  </a:moveTo>
                  <a:cubicBezTo>
                    <a:pt x="87" y="137"/>
                    <a:pt x="80" y="135"/>
                    <a:pt x="74" y="131"/>
                  </a:cubicBezTo>
                  <a:cubicBezTo>
                    <a:pt x="72" y="130"/>
                    <a:pt x="71" y="128"/>
                    <a:pt x="69" y="127"/>
                  </a:cubicBezTo>
                  <a:cubicBezTo>
                    <a:pt x="68" y="125"/>
                    <a:pt x="67" y="123"/>
                    <a:pt x="65" y="121"/>
                  </a:cubicBezTo>
                  <a:cubicBezTo>
                    <a:pt x="62" y="117"/>
                    <a:pt x="59" y="113"/>
                    <a:pt x="56" y="109"/>
                  </a:cubicBezTo>
                  <a:cubicBezTo>
                    <a:pt x="56" y="108"/>
                    <a:pt x="55" y="108"/>
                    <a:pt x="55" y="108"/>
                  </a:cubicBezTo>
                  <a:cubicBezTo>
                    <a:pt x="53" y="105"/>
                    <a:pt x="50" y="101"/>
                    <a:pt x="48" y="97"/>
                  </a:cubicBezTo>
                  <a:cubicBezTo>
                    <a:pt x="47" y="95"/>
                    <a:pt x="46" y="93"/>
                    <a:pt x="46" y="91"/>
                  </a:cubicBezTo>
                  <a:cubicBezTo>
                    <a:pt x="45" y="89"/>
                    <a:pt x="44" y="86"/>
                    <a:pt x="43" y="84"/>
                  </a:cubicBezTo>
                  <a:cubicBezTo>
                    <a:pt x="40" y="77"/>
                    <a:pt x="33" y="76"/>
                    <a:pt x="26" y="74"/>
                  </a:cubicBezTo>
                  <a:cubicBezTo>
                    <a:pt x="24" y="74"/>
                    <a:pt x="22" y="73"/>
                    <a:pt x="20" y="73"/>
                  </a:cubicBezTo>
                  <a:cubicBezTo>
                    <a:pt x="13" y="71"/>
                    <a:pt x="8" y="67"/>
                    <a:pt x="2" y="61"/>
                  </a:cubicBezTo>
                  <a:cubicBezTo>
                    <a:pt x="2" y="60"/>
                    <a:pt x="2" y="60"/>
                    <a:pt x="2" y="60"/>
                  </a:cubicBezTo>
                  <a:cubicBezTo>
                    <a:pt x="2" y="60"/>
                    <a:pt x="2" y="60"/>
                    <a:pt x="2" y="60"/>
                  </a:cubicBezTo>
                  <a:cubicBezTo>
                    <a:pt x="2" y="60"/>
                    <a:pt x="2" y="59"/>
                    <a:pt x="2" y="59"/>
                  </a:cubicBezTo>
                  <a:cubicBezTo>
                    <a:pt x="3" y="52"/>
                    <a:pt x="3" y="45"/>
                    <a:pt x="2" y="37"/>
                  </a:cubicBezTo>
                  <a:cubicBezTo>
                    <a:pt x="1" y="33"/>
                    <a:pt x="0" y="25"/>
                    <a:pt x="0" y="15"/>
                  </a:cubicBezTo>
                  <a:cubicBezTo>
                    <a:pt x="0" y="14"/>
                    <a:pt x="0" y="14"/>
                    <a:pt x="0" y="14"/>
                  </a:cubicBezTo>
                  <a:cubicBezTo>
                    <a:pt x="1" y="14"/>
                    <a:pt x="1" y="14"/>
                    <a:pt x="1" y="14"/>
                  </a:cubicBezTo>
                  <a:cubicBezTo>
                    <a:pt x="2" y="13"/>
                    <a:pt x="4" y="11"/>
                    <a:pt x="6" y="10"/>
                  </a:cubicBezTo>
                  <a:cubicBezTo>
                    <a:pt x="7" y="10"/>
                    <a:pt x="7" y="9"/>
                    <a:pt x="8" y="8"/>
                  </a:cubicBezTo>
                  <a:cubicBezTo>
                    <a:pt x="11" y="7"/>
                    <a:pt x="14" y="5"/>
                    <a:pt x="17" y="4"/>
                  </a:cubicBezTo>
                  <a:cubicBezTo>
                    <a:pt x="18" y="4"/>
                    <a:pt x="20" y="4"/>
                    <a:pt x="21" y="4"/>
                  </a:cubicBezTo>
                  <a:cubicBezTo>
                    <a:pt x="22" y="4"/>
                    <a:pt x="23" y="4"/>
                    <a:pt x="24" y="4"/>
                  </a:cubicBezTo>
                  <a:cubicBezTo>
                    <a:pt x="24" y="4"/>
                    <a:pt x="25" y="4"/>
                    <a:pt x="26" y="4"/>
                  </a:cubicBezTo>
                  <a:cubicBezTo>
                    <a:pt x="28" y="4"/>
                    <a:pt x="29" y="4"/>
                    <a:pt x="30" y="3"/>
                  </a:cubicBezTo>
                  <a:cubicBezTo>
                    <a:pt x="31" y="3"/>
                    <a:pt x="33" y="2"/>
                    <a:pt x="34" y="2"/>
                  </a:cubicBezTo>
                  <a:cubicBezTo>
                    <a:pt x="37" y="1"/>
                    <a:pt x="39" y="0"/>
                    <a:pt x="42" y="0"/>
                  </a:cubicBezTo>
                  <a:cubicBezTo>
                    <a:pt x="43" y="0"/>
                    <a:pt x="43" y="0"/>
                    <a:pt x="43" y="0"/>
                  </a:cubicBezTo>
                  <a:cubicBezTo>
                    <a:pt x="46" y="0"/>
                    <a:pt x="49" y="2"/>
                    <a:pt x="52" y="4"/>
                  </a:cubicBezTo>
                  <a:cubicBezTo>
                    <a:pt x="53" y="4"/>
                    <a:pt x="54" y="5"/>
                    <a:pt x="55" y="5"/>
                  </a:cubicBezTo>
                  <a:cubicBezTo>
                    <a:pt x="59" y="8"/>
                    <a:pt x="63" y="9"/>
                    <a:pt x="67" y="10"/>
                  </a:cubicBezTo>
                  <a:cubicBezTo>
                    <a:pt x="69" y="10"/>
                    <a:pt x="71" y="10"/>
                    <a:pt x="72" y="10"/>
                  </a:cubicBezTo>
                  <a:cubicBezTo>
                    <a:pt x="75" y="11"/>
                    <a:pt x="78" y="11"/>
                    <a:pt x="81" y="12"/>
                  </a:cubicBezTo>
                  <a:cubicBezTo>
                    <a:pt x="83" y="12"/>
                    <a:pt x="85" y="13"/>
                    <a:pt x="87" y="14"/>
                  </a:cubicBezTo>
                  <a:cubicBezTo>
                    <a:pt x="89" y="15"/>
                    <a:pt x="91" y="16"/>
                    <a:pt x="92" y="16"/>
                  </a:cubicBezTo>
                  <a:cubicBezTo>
                    <a:pt x="93" y="16"/>
                    <a:pt x="95" y="17"/>
                    <a:pt x="96" y="17"/>
                  </a:cubicBezTo>
                  <a:cubicBezTo>
                    <a:pt x="100" y="17"/>
                    <a:pt x="103" y="15"/>
                    <a:pt x="106" y="14"/>
                  </a:cubicBezTo>
                  <a:cubicBezTo>
                    <a:pt x="109" y="12"/>
                    <a:pt x="112" y="11"/>
                    <a:pt x="116" y="11"/>
                  </a:cubicBezTo>
                  <a:cubicBezTo>
                    <a:pt x="117" y="11"/>
                    <a:pt x="117" y="11"/>
                    <a:pt x="118" y="11"/>
                  </a:cubicBezTo>
                  <a:cubicBezTo>
                    <a:pt x="120" y="11"/>
                    <a:pt x="122" y="11"/>
                    <a:pt x="125" y="11"/>
                  </a:cubicBezTo>
                  <a:cubicBezTo>
                    <a:pt x="126" y="11"/>
                    <a:pt x="128" y="12"/>
                    <a:pt x="129" y="12"/>
                  </a:cubicBezTo>
                  <a:cubicBezTo>
                    <a:pt x="131" y="12"/>
                    <a:pt x="131" y="12"/>
                    <a:pt x="131" y="12"/>
                  </a:cubicBezTo>
                  <a:cubicBezTo>
                    <a:pt x="134" y="12"/>
                    <a:pt x="138" y="12"/>
                    <a:pt x="141" y="13"/>
                  </a:cubicBezTo>
                  <a:cubicBezTo>
                    <a:pt x="144" y="14"/>
                    <a:pt x="147" y="17"/>
                    <a:pt x="150" y="20"/>
                  </a:cubicBezTo>
                  <a:cubicBezTo>
                    <a:pt x="154" y="24"/>
                    <a:pt x="156" y="28"/>
                    <a:pt x="159" y="33"/>
                  </a:cubicBezTo>
                  <a:cubicBezTo>
                    <a:pt x="160" y="35"/>
                    <a:pt x="160" y="35"/>
                    <a:pt x="160" y="35"/>
                  </a:cubicBezTo>
                  <a:cubicBezTo>
                    <a:pt x="160" y="36"/>
                    <a:pt x="161" y="37"/>
                    <a:pt x="161" y="38"/>
                  </a:cubicBezTo>
                  <a:cubicBezTo>
                    <a:pt x="162" y="40"/>
                    <a:pt x="162" y="41"/>
                    <a:pt x="164" y="42"/>
                  </a:cubicBezTo>
                  <a:cubicBezTo>
                    <a:pt x="164" y="43"/>
                    <a:pt x="165" y="43"/>
                    <a:pt x="166" y="43"/>
                  </a:cubicBezTo>
                  <a:cubicBezTo>
                    <a:pt x="168" y="43"/>
                    <a:pt x="168" y="43"/>
                    <a:pt x="168" y="43"/>
                  </a:cubicBezTo>
                  <a:cubicBezTo>
                    <a:pt x="167" y="45"/>
                    <a:pt x="167" y="45"/>
                    <a:pt x="167" y="45"/>
                  </a:cubicBezTo>
                  <a:cubicBezTo>
                    <a:pt x="167" y="46"/>
                    <a:pt x="167" y="47"/>
                    <a:pt x="167" y="48"/>
                  </a:cubicBezTo>
                  <a:cubicBezTo>
                    <a:pt x="167" y="48"/>
                    <a:pt x="167" y="49"/>
                    <a:pt x="168" y="49"/>
                  </a:cubicBezTo>
                  <a:cubicBezTo>
                    <a:pt x="168" y="51"/>
                    <a:pt x="169" y="53"/>
                    <a:pt x="166" y="55"/>
                  </a:cubicBezTo>
                  <a:cubicBezTo>
                    <a:pt x="166" y="55"/>
                    <a:pt x="166" y="55"/>
                    <a:pt x="166" y="56"/>
                  </a:cubicBezTo>
                  <a:cubicBezTo>
                    <a:pt x="164" y="57"/>
                    <a:pt x="164" y="57"/>
                    <a:pt x="164" y="58"/>
                  </a:cubicBezTo>
                  <a:cubicBezTo>
                    <a:pt x="164" y="59"/>
                    <a:pt x="166" y="60"/>
                    <a:pt x="167" y="60"/>
                  </a:cubicBezTo>
                  <a:cubicBezTo>
                    <a:pt x="167" y="60"/>
                    <a:pt x="168" y="60"/>
                    <a:pt x="169" y="61"/>
                  </a:cubicBezTo>
                  <a:cubicBezTo>
                    <a:pt x="171" y="62"/>
                    <a:pt x="173" y="65"/>
                    <a:pt x="173" y="67"/>
                  </a:cubicBezTo>
                  <a:cubicBezTo>
                    <a:pt x="172" y="72"/>
                    <a:pt x="169" y="73"/>
                    <a:pt x="166" y="74"/>
                  </a:cubicBezTo>
                  <a:cubicBezTo>
                    <a:pt x="165" y="75"/>
                    <a:pt x="165" y="75"/>
                    <a:pt x="164" y="76"/>
                  </a:cubicBezTo>
                  <a:cubicBezTo>
                    <a:pt x="162" y="77"/>
                    <a:pt x="161" y="78"/>
                    <a:pt x="159" y="79"/>
                  </a:cubicBezTo>
                  <a:cubicBezTo>
                    <a:pt x="158" y="80"/>
                    <a:pt x="157" y="81"/>
                    <a:pt x="156" y="82"/>
                  </a:cubicBezTo>
                  <a:cubicBezTo>
                    <a:pt x="155" y="82"/>
                    <a:pt x="155" y="82"/>
                    <a:pt x="155" y="82"/>
                  </a:cubicBezTo>
                  <a:cubicBezTo>
                    <a:pt x="153" y="84"/>
                    <a:pt x="151" y="85"/>
                    <a:pt x="149" y="87"/>
                  </a:cubicBezTo>
                  <a:cubicBezTo>
                    <a:pt x="148" y="88"/>
                    <a:pt x="148" y="89"/>
                    <a:pt x="148" y="90"/>
                  </a:cubicBezTo>
                  <a:cubicBezTo>
                    <a:pt x="148" y="91"/>
                    <a:pt x="148" y="92"/>
                    <a:pt x="148" y="92"/>
                  </a:cubicBezTo>
                  <a:cubicBezTo>
                    <a:pt x="147" y="95"/>
                    <a:pt x="147" y="98"/>
                    <a:pt x="146" y="101"/>
                  </a:cubicBezTo>
                  <a:cubicBezTo>
                    <a:pt x="146" y="105"/>
                    <a:pt x="145" y="109"/>
                    <a:pt x="144" y="113"/>
                  </a:cubicBezTo>
                  <a:cubicBezTo>
                    <a:pt x="143" y="115"/>
                    <a:pt x="143" y="117"/>
                    <a:pt x="143" y="119"/>
                  </a:cubicBezTo>
                  <a:cubicBezTo>
                    <a:pt x="143" y="122"/>
                    <a:pt x="143" y="125"/>
                    <a:pt x="141" y="128"/>
                  </a:cubicBezTo>
                  <a:cubicBezTo>
                    <a:pt x="140" y="128"/>
                    <a:pt x="139" y="129"/>
                    <a:pt x="138" y="129"/>
                  </a:cubicBezTo>
                  <a:cubicBezTo>
                    <a:pt x="138" y="129"/>
                    <a:pt x="138" y="129"/>
                    <a:pt x="138" y="129"/>
                  </a:cubicBezTo>
                  <a:cubicBezTo>
                    <a:pt x="137" y="129"/>
                    <a:pt x="136" y="128"/>
                    <a:pt x="135" y="127"/>
                  </a:cubicBezTo>
                  <a:cubicBezTo>
                    <a:pt x="135" y="127"/>
                    <a:pt x="134" y="126"/>
                    <a:pt x="134" y="126"/>
                  </a:cubicBezTo>
                  <a:cubicBezTo>
                    <a:pt x="132" y="125"/>
                    <a:pt x="130" y="124"/>
                    <a:pt x="129" y="124"/>
                  </a:cubicBezTo>
                  <a:cubicBezTo>
                    <a:pt x="128" y="124"/>
                    <a:pt x="128" y="124"/>
                    <a:pt x="128" y="124"/>
                  </a:cubicBezTo>
                  <a:cubicBezTo>
                    <a:pt x="127" y="124"/>
                    <a:pt x="126" y="124"/>
                    <a:pt x="125" y="125"/>
                  </a:cubicBezTo>
                  <a:cubicBezTo>
                    <a:pt x="125" y="125"/>
                    <a:pt x="124" y="125"/>
                    <a:pt x="123" y="126"/>
                  </a:cubicBezTo>
                  <a:cubicBezTo>
                    <a:pt x="122" y="126"/>
                    <a:pt x="121" y="126"/>
                    <a:pt x="120" y="126"/>
                  </a:cubicBezTo>
                  <a:cubicBezTo>
                    <a:pt x="119" y="126"/>
                    <a:pt x="118" y="126"/>
                    <a:pt x="117" y="126"/>
                  </a:cubicBezTo>
                  <a:cubicBezTo>
                    <a:pt x="115" y="127"/>
                    <a:pt x="115" y="128"/>
                    <a:pt x="114" y="130"/>
                  </a:cubicBezTo>
                  <a:cubicBezTo>
                    <a:pt x="113" y="132"/>
                    <a:pt x="112" y="134"/>
                    <a:pt x="110" y="135"/>
                  </a:cubicBezTo>
                  <a:cubicBezTo>
                    <a:pt x="109" y="135"/>
                    <a:pt x="107" y="136"/>
                    <a:pt x="105" y="136"/>
                  </a:cubicBezTo>
                  <a:cubicBezTo>
                    <a:pt x="104" y="136"/>
                    <a:pt x="103" y="136"/>
                    <a:pt x="103" y="136"/>
                  </a:cubicBezTo>
                  <a:cubicBezTo>
                    <a:pt x="100" y="137"/>
                    <a:pt x="97" y="137"/>
                    <a:pt x="95" y="137"/>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2"/>
            <p:cNvSpPr>
              <a:spLocks/>
            </p:cNvSpPr>
            <p:nvPr/>
          </p:nvSpPr>
          <p:spPr bwMode="auto">
            <a:xfrm>
              <a:off x="8304470" y="3375731"/>
              <a:ext cx="249225" cy="176801"/>
            </a:xfrm>
            <a:custGeom>
              <a:avLst/>
              <a:gdLst>
                <a:gd name="T0" fmla="*/ 56 w 96"/>
                <a:gd name="T1" fmla="*/ 68 h 68"/>
                <a:gd name="T2" fmla="*/ 52 w 96"/>
                <a:gd name="T3" fmla="*/ 68 h 68"/>
                <a:gd name="T4" fmla="*/ 51 w 96"/>
                <a:gd name="T5" fmla="*/ 68 h 68"/>
                <a:gd name="T6" fmla="*/ 43 w 96"/>
                <a:gd name="T7" fmla="*/ 66 h 68"/>
                <a:gd name="T8" fmla="*/ 40 w 96"/>
                <a:gd name="T9" fmla="*/ 65 h 68"/>
                <a:gd name="T10" fmla="*/ 38 w 96"/>
                <a:gd name="T11" fmla="*/ 65 h 68"/>
                <a:gd name="T12" fmla="*/ 35 w 96"/>
                <a:gd name="T13" fmla="*/ 65 h 68"/>
                <a:gd name="T14" fmla="*/ 33 w 96"/>
                <a:gd name="T15" fmla="*/ 64 h 68"/>
                <a:gd name="T16" fmla="*/ 30 w 96"/>
                <a:gd name="T17" fmla="*/ 64 h 68"/>
                <a:gd name="T18" fmla="*/ 23 w 96"/>
                <a:gd name="T19" fmla="*/ 63 h 68"/>
                <a:gd name="T20" fmla="*/ 19 w 96"/>
                <a:gd name="T21" fmla="*/ 62 h 68"/>
                <a:gd name="T22" fmla="*/ 17 w 96"/>
                <a:gd name="T23" fmla="*/ 62 h 68"/>
                <a:gd name="T24" fmla="*/ 1 w 96"/>
                <a:gd name="T25" fmla="*/ 57 h 68"/>
                <a:gd name="T26" fmla="*/ 0 w 96"/>
                <a:gd name="T27" fmla="*/ 56 h 68"/>
                <a:gd name="T28" fmla="*/ 1 w 96"/>
                <a:gd name="T29" fmla="*/ 55 h 68"/>
                <a:gd name="T30" fmla="*/ 12 w 96"/>
                <a:gd name="T31" fmla="*/ 46 h 68"/>
                <a:gd name="T32" fmla="*/ 12 w 96"/>
                <a:gd name="T33" fmla="*/ 46 h 68"/>
                <a:gd name="T34" fmla="*/ 12 w 96"/>
                <a:gd name="T35" fmla="*/ 46 h 68"/>
                <a:gd name="T36" fmla="*/ 4 w 96"/>
                <a:gd name="T37" fmla="*/ 35 h 68"/>
                <a:gd name="T38" fmla="*/ 9 w 96"/>
                <a:gd name="T39" fmla="*/ 31 h 68"/>
                <a:gd name="T40" fmla="*/ 10 w 96"/>
                <a:gd name="T41" fmla="*/ 31 h 68"/>
                <a:gd name="T42" fmla="*/ 11 w 96"/>
                <a:gd name="T43" fmla="*/ 31 h 68"/>
                <a:gd name="T44" fmla="*/ 28 w 96"/>
                <a:gd name="T45" fmla="*/ 20 h 68"/>
                <a:gd name="T46" fmla="*/ 28 w 96"/>
                <a:gd name="T47" fmla="*/ 20 h 68"/>
                <a:gd name="T48" fmla="*/ 32 w 96"/>
                <a:gd name="T49" fmla="*/ 7 h 68"/>
                <a:gd name="T50" fmla="*/ 35 w 96"/>
                <a:gd name="T51" fmla="*/ 0 h 68"/>
                <a:gd name="T52" fmla="*/ 37 w 96"/>
                <a:gd name="T53" fmla="*/ 1 h 68"/>
                <a:gd name="T54" fmla="*/ 37 w 96"/>
                <a:gd name="T55" fmla="*/ 9 h 68"/>
                <a:gd name="T56" fmla="*/ 37 w 96"/>
                <a:gd name="T57" fmla="*/ 11 h 68"/>
                <a:gd name="T58" fmla="*/ 34 w 96"/>
                <a:gd name="T59" fmla="*/ 27 h 68"/>
                <a:gd name="T60" fmla="*/ 34 w 96"/>
                <a:gd name="T61" fmla="*/ 27 h 68"/>
                <a:gd name="T62" fmla="*/ 40 w 96"/>
                <a:gd name="T63" fmla="*/ 16 h 68"/>
                <a:gd name="T64" fmla="*/ 40 w 96"/>
                <a:gd name="T65" fmla="*/ 14 h 68"/>
                <a:gd name="T66" fmla="*/ 42 w 96"/>
                <a:gd name="T67" fmla="*/ 15 h 68"/>
                <a:gd name="T68" fmla="*/ 59 w 96"/>
                <a:gd name="T69" fmla="*/ 27 h 68"/>
                <a:gd name="T70" fmla="*/ 65 w 96"/>
                <a:gd name="T71" fmla="*/ 28 h 68"/>
                <a:gd name="T72" fmla="*/ 83 w 96"/>
                <a:gd name="T73" fmla="*/ 39 h 68"/>
                <a:gd name="T74" fmla="*/ 86 w 96"/>
                <a:gd name="T75" fmla="*/ 46 h 68"/>
                <a:gd name="T76" fmla="*/ 88 w 96"/>
                <a:gd name="T77" fmla="*/ 52 h 68"/>
                <a:gd name="T78" fmla="*/ 95 w 96"/>
                <a:gd name="T79" fmla="*/ 62 h 68"/>
                <a:gd name="T80" fmla="*/ 96 w 96"/>
                <a:gd name="T81" fmla="*/ 64 h 68"/>
                <a:gd name="T82" fmla="*/ 94 w 96"/>
                <a:gd name="T83" fmla="*/ 64 h 68"/>
                <a:gd name="T84" fmla="*/ 91 w 96"/>
                <a:gd name="T85" fmla="*/ 64 h 68"/>
                <a:gd name="T86" fmla="*/ 86 w 96"/>
                <a:gd name="T87" fmla="*/ 64 h 68"/>
                <a:gd name="T88" fmla="*/ 82 w 96"/>
                <a:gd name="T89" fmla="*/ 64 h 68"/>
                <a:gd name="T90" fmla="*/ 73 w 96"/>
                <a:gd name="T91" fmla="*/ 66 h 68"/>
                <a:gd name="T92" fmla="*/ 61 w 96"/>
                <a:gd name="T93" fmla="*/ 68 h 68"/>
                <a:gd name="T94" fmla="*/ 56 w 96"/>
                <a:gd name="T9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6" h="68">
                  <a:moveTo>
                    <a:pt x="56" y="68"/>
                  </a:moveTo>
                  <a:cubicBezTo>
                    <a:pt x="55" y="68"/>
                    <a:pt x="53" y="68"/>
                    <a:pt x="52" y="68"/>
                  </a:cubicBezTo>
                  <a:cubicBezTo>
                    <a:pt x="51" y="68"/>
                    <a:pt x="51" y="68"/>
                    <a:pt x="51" y="68"/>
                  </a:cubicBezTo>
                  <a:cubicBezTo>
                    <a:pt x="48" y="68"/>
                    <a:pt x="46" y="67"/>
                    <a:pt x="43" y="66"/>
                  </a:cubicBezTo>
                  <a:cubicBezTo>
                    <a:pt x="42" y="66"/>
                    <a:pt x="41" y="66"/>
                    <a:pt x="40" y="65"/>
                  </a:cubicBezTo>
                  <a:cubicBezTo>
                    <a:pt x="39" y="65"/>
                    <a:pt x="38" y="65"/>
                    <a:pt x="38" y="65"/>
                  </a:cubicBezTo>
                  <a:cubicBezTo>
                    <a:pt x="37" y="65"/>
                    <a:pt x="36" y="65"/>
                    <a:pt x="35" y="65"/>
                  </a:cubicBezTo>
                  <a:cubicBezTo>
                    <a:pt x="34" y="65"/>
                    <a:pt x="34" y="65"/>
                    <a:pt x="33" y="64"/>
                  </a:cubicBezTo>
                  <a:cubicBezTo>
                    <a:pt x="32" y="64"/>
                    <a:pt x="31" y="64"/>
                    <a:pt x="30" y="64"/>
                  </a:cubicBezTo>
                  <a:cubicBezTo>
                    <a:pt x="28" y="64"/>
                    <a:pt x="25" y="63"/>
                    <a:pt x="23" y="63"/>
                  </a:cubicBezTo>
                  <a:cubicBezTo>
                    <a:pt x="22" y="63"/>
                    <a:pt x="20" y="62"/>
                    <a:pt x="19" y="62"/>
                  </a:cubicBezTo>
                  <a:cubicBezTo>
                    <a:pt x="17" y="62"/>
                    <a:pt x="17" y="62"/>
                    <a:pt x="17" y="62"/>
                  </a:cubicBezTo>
                  <a:cubicBezTo>
                    <a:pt x="11" y="61"/>
                    <a:pt x="6" y="60"/>
                    <a:pt x="1" y="57"/>
                  </a:cubicBezTo>
                  <a:cubicBezTo>
                    <a:pt x="0" y="56"/>
                    <a:pt x="0" y="56"/>
                    <a:pt x="0" y="56"/>
                  </a:cubicBezTo>
                  <a:cubicBezTo>
                    <a:pt x="1" y="55"/>
                    <a:pt x="1" y="55"/>
                    <a:pt x="1" y="55"/>
                  </a:cubicBezTo>
                  <a:cubicBezTo>
                    <a:pt x="10" y="50"/>
                    <a:pt x="12" y="47"/>
                    <a:pt x="12" y="46"/>
                  </a:cubicBezTo>
                  <a:cubicBezTo>
                    <a:pt x="12" y="46"/>
                    <a:pt x="12" y="46"/>
                    <a:pt x="12" y="46"/>
                  </a:cubicBezTo>
                  <a:cubicBezTo>
                    <a:pt x="12" y="46"/>
                    <a:pt x="12" y="46"/>
                    <a:pt x="12" y="46"/>
                  </a:cubicBezTo>
                  <a:cubicBezTo>
                    <a:pt x="7" y="45"/>
                    <a:pt x="4" y="39"/>
                    <a:pt x="4" y="35"/>
                  </a:cubicBezTo>
                  <a:cubicBezTo>
                    <a:pt x="4" y="32"/>
                    <a:pt x="6" y="31"/>
                    <a:pt x="9" y="31"/>
                  </a:cubicBezTo>
                  <a:cubicBezTo>
                    <a:pt x="10" y="31"/>
                    <a:pt x="10" y="31"/>
                    <a:pt x="10" y="31"/>
                  </a:cubicBezTo>
                  <a:cubicBezTo>
                    <a:pt x="11" y="31"/>
                    <a:pt x="11" y="31"/>
                    <a:pt x="11" y="31"/>
                  </a:cubicBezTo>
                  <a:cubicBezTo>
                    <a:pt x="19" y="31"/>
                    <a:pt x="28" y="20"/>
                    <a:pt x="28" y="20"/>
                  </a:cubicBezTo>
                  <a:cubicBezTo>
                    <a:pt x="28" y="20"/>
                    <a:pt x="28" y="20"/>
                    <a:pt x="28" y="20"/>
                  </a:cubicBezTo>
                  <a:cubicBezTo>
                    <a:pt x="28" y="20"/>
                    <a:pt x="31" y="15"/>
                    <a:pt x="32" y="7"/>
                  </a:cubicBezTo>
                  <a:cubicBezTo>
                    <a:pt x="33" y="3"/>
                    <a:pt x="34" y="0"/>
                    <a:pt x="35" y="0"/>
                  </a:cubicBezTo>
                  <a:cubicBezTo>
                    <a:pt x="36" y="0"/>
                    <a:pt x="36" y="1"/>
                    <a:pt x="37" y="1"/>
                  </a:cubicBezTo>
                  <a:cubicBezTo>
                    <a:pt x="38" y="2"/>
                    <a:pt x="38" y="6"/>
                    <a:pt x="37" y="9"/>
                  </a:cubicBezTo>
                  <a:cubicBezTo>
                    <a:pt x="37" y="11"/>
                    <a:pt x="37" y="11"/>
                    <a:pt x="37" y="11"/>
                  </a:cubicBezTo>
                  <a:cubicBezTo>
                    <a:pt x="36" y="16"/>
                    <a:pt x="34" y="24"/>
                    <a:pt x="34" y="27"/>
                  </a:cubicBezTo>
                  <a:cubicBezTo>
                    <a:pt x="34" y="27"/>
                    <a:pt x="34" y="27"/>
                    <a:pt x="34" y="27"/>
                  </a:cubicBezTo>
                  <a:cubicBezTo>
                    <a:pt x="38" y="23"/>
                    <a:pt x="40" y="21"/>
                    <a:pt x="40" y="16"/>
                  </a:cubicBezTo>
                  <a:cubicBezTo>
                    <a:pt x="40" y="14"/>
                    <a:pt x="40" y="14"/>
                    <a:pt x="40" y="14"/>
                  </a:cubicBezTo>
                  <a:cubicBezTo>
                    <a:pt x="42" y="15"/>
                    <a:pt x="42" y="15"/>
                    <a:pt x="42" y="15"/>
                  </a:cubicBezTo>
                  <a:cubicBezTo>
                    <a:pt x="47" y="21"/>
                    <a:pt x="52" y="25"/>
                    <a:pt x="59" y="27"/>
                  </a:cubicBezTo>
                  <a:cubicBezTo>
                    <a:pt x="61" y="27"/>
                    <a:pt x="63" y="28"/>
                    <a:pt x="65" y="28"/>
                  </a:cubicBezTo>
                  <a:cubicBezTo>
                    <a:pt x="72" y="30"/>
                    <a:pt x="79" y="31"/>
                    <a:pt x="83" y="39"/>
                  </a:cubicBezTo>
                  <a:cubicBezTo>
                    <a:pt x="84" y="41"/>
                    <a:pt x="85" y="44"/>
                    <a:pt x="86" y="46"/>
                  </a:cubicBezTo>
                  <a:cubicBezTo>
                    <a:pt x="86" y="48"/>
                    <a:pt x="87" y="50"/>
                    <a:pt x="88" y="52"/>
                  </a:cubicBezTo>
                  <a:cubicBezTo>
                    <a:pt x="90" y="56"/>
                    <a:pt x="92" y="59"/>
                    <a:pt x="95" y="62"/>
                  </a:cubicBezTo>
                  <a:cubicBezTo>
                    <a:pt x="96" y="64"/>
                    <a:pt x="96" y="64"/>
                    <a:pt x="96" y="64"/>
                  </a:cubicBezTo>
                  <a:cubicBezTo>
                    <a:pt x="94" y="64"/>
                    <a:pt x="94" y="64"/>
                    <a:pt x="94" y="64"/>
                  </a:cubicBezTo>
                  <a:cubicBezTo>
                    <a:pt x="93" y="64"/>
                    <a:pt x="92" y="64"/>
                    <a:pt x="91" y="64"/>
                  </a:cubicBezTo>
                  <a:cubicBezTo>
                    <a:pt x="89" y="64"/>
                    <a:pt x="88" y="64"/>
                    <a:pt x="86" y="64"/>
                  </a:cubicBezTo>
                  <a:cubicBezTo>
                    <a:pt x="85" y="64"/>
                    <a:pt x="83" y="64"/>
                    <a:pt x="82" y="64"/>
                  </a:cubicBezTo>
                  <a:cubicBezTo>
                    <a:pt x="79" y="65"/>
                    <a:pt x="76" y="65"/>
                    <a:pt x="73" y="66"/>
                  </a:cubicBezTo>
                  <a:cubicBezTo>
                    <a:pt x="69" y="67"/>
                    <a:pt x="65" y="68"/>
                    <a:pt x="61" y="68"/>
                  </a:cubicBezTo>
                  <a:cubicBezTo>
                    <a:pt x="60" y="68"/>
                    <a:pt x="58" y="68"/>
                    <a:pt x="56" y="68"/>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3"/>
            <p:cNvSpPr>
              <a:spLocks/>
            </p:cNvSpPr>
            <p:nvPr/>
          </p:nvSpPr>
          <p:spPr bwMode="auto">
            <a:xfrm>
              <a:off x="7829452" y="3452416"/>
              <a:ext cx="766846" cy="777496"/>
            </a:xfrm>
            <a:custGeom>
              <a:avLst/>
              <a:gdLst>
                <a:gd name="T0" fmla="*/ 215 w 296"/>
                <a:gd name="T1" fmla="*/ 288 h 301"/>
                <a:gd name="T2" fmla="*/ 195 w 296"/>
                <a:gd name="T3" fmla="*/ 283 h 301"/>
                <a:gd name="T4" fmla="*/ 181 w 296"/>
                <a:gd name="T5" fmla="*/ 288 h 301"/>
                <a:gd name="T6" fmla="*/ 165 w 296"/>
                <a:gd name="T7" fmla="*/ 288 h 301"/>
                <a:gd name="T8" fmla="*/ 155 w 296"/>
                <a:gd name="T9" fmla="*/ 290 h 301"/>
                <a:gd name="T10" fmla="*/ 150 w 296"/>
                <a:gd name="T11" fmla="*/ 293 h 301"/>
                <a:gd name="T12" fmla="*/ 147 w 296"/>
                <a:gd name="T13" fmla="*/ 288 h 301"/>
                <a:gd name="T14" fmla="*/ 141 w 296"/>
                <a:gd name="T15" fmla="*/ 279 h 301"/>
                <a:gd name="T16" fmla="*/ 132 w 296"/>
                <a:gd name="T17" fmla="*/ 277 h 301"/>
                <a:gd name="T18" fmla="*/ 121 w 296"/>
                <a:gd name="T19" fmla="*/ 274 h 301"/>
                <a:gd name="T20" fmla="*/ 116 w 296"/>
                <a:gd name="T21" fmla="*/ 272 h 301"/>
                <a:gd name="T22" fmla="*/ 117 w 296"/>
                <a:gd name="T23" fmla="*/ 265 h 301"/>
                <a:gd name="T24" fmla="*/ 110 w 296"/>
                <a:gd name="T25" fmla="*/ 253 h 301"/>
                <a:gd name="T26" fmla="*/ 91 w 296"/>
                <a:gd name="T27" fmla="*/ 247 h 301"/>
                <a:gd name="T28" fmla="*/ 77 w 296"/>
                <a:gd name="T29" fmla="*/ 236 h 301"/>
                <a:gd name="T30" fmla="*/ 66 w 296"/>
                <a:gd name="T31" fmla="*/ 235 h 301"/>
                <a:gd name="T32" fmla="*/ 52 w 296"/>
                <a:gd name="T33" fmla="*/ 235 h 301"/>
                <a:gd name="T34" fmla="*/ 33 w 296"/>
                <a:gd name="T35" fmla="*/ 215 h 301"/>
                <a:gd name="T36" fmla="*/ 11 w 296"/>
                <a:gd name="T37" fmla="*/ 201 h 301"/>
                <a:gd name="T38" fmla="*/ 4 w 296"/>
                <a:gd name="T39" fmla="*/ 203 h 301"/>
                <a:gd name="T40" fmla="*/ 10 w 296"/>
                <a:gd name="T41" fmla="*/ 190 h 301"/>
                <a:gd name="T42" fmla="*/ 9 w 296"/>
                <a:gd name="T43" fmla="*/ 157 h 301"/>
                <a:gd name="T44" fmla="*/ 11 w 296"/>
                <a:gd name="T45" fmla="*/ 133 h 301"/>
                <a:gd name="T46" fmla="*/ 2 w 296"/>
                <a:gd name="T47" fmla="*/ 110 h 301"/>
                <a:gd name="T48" fmla="*/ 6 w 296"/>
                <a:gd name="T49" fmla="*/ 90 h 301"/>
                <a:gd name="T50" fmla="*/ 15 w 296"/>
                <a:gd name="T51" fmla="*/ 78 h 301"/>
                <a:gd name="T52" fmla="*/ 16 w 296"/>
                <a:gd name="T53" fmla="*/ 61 h 301"/>
                <a:gd name="T54" fmla="*/ 20 w 296"/>
                <a:gd name="T55" fmla="*/ 64 h 301"/>
                <a:gd name="T56" fmla="*/ 34 w 296"/>
                <a:gd name="T57" fmla="*/ 39 h 301"/>
                <a:gd name="T58" fmla="*/ 60 w 296"/>
                <a:gd name="T59" fmla="*/ 30 h 301"/>
                <a:gd name="T60" fmla="*/ 113 w 296"/>
                <a:gd name="T61" fmla="*/ 8 h 301"/>
                <a:gd name="T62" fmla="*/ 137 w 296"/>
                <a:gd name="T63" fmla="*/ 0 h 301"/>
                <a:gd name="T64" fmla="*/ 155 w 296"/>
                <a:gd name="T65" fmla="*/ 18 h 301"/>
                <a:gd name="T66" fmla="*/ 148 w 296"/>
                <a:gd name="T67" fmla="*/ 15 h 301"/>
                <a:gd name="T68" fmla="*/ 159 w 296"/>
                <a:gd name="T69" fmla="*/ 27 h 301"/>
                <a:gd name="T70" fmla="*/ 184 w 296"/>
                <a:gd name="T71" fmla="*/ 20 h 301"/>
                <a:gd name="T72" fmla="*/ 184 w 296"/>
                <a:gd name="T73" fmla="*/ 25 h 301"/>
                <a:gd name="T74" fmla="*/ 202 w 296"/>
                <a:gd name="T75" fmla="*/ 30 h 301"/>
                <a:gd name="T76" fmla="*/ 219 w 296"/>
                <a:gd name="T77" fmla="*/ 33 h 301"/>
                <a:gd name="T78" fmla="*/ 234 w 296"/>
                <a:gd name="T79" fmla="*/ 36 h 301"/>
                <a:gd name="T80" fmla="*/ 265 w 296"/>
                <a:gd name="T81" fmla="*/ 32 h 301"/>
                <a:gd name="T82" fmla="*/ 278 w 296"/>
                <a:gd name="T83" fmla="*/ 32 h 301"/>
                <a:gd name="T84" fmla="*/ 292 w 296"/>
                <a:gd name="T85" fmla="*/ 51 h 301"/>
                <a:gd name="T86" fmla="*/ 289 w 296"/>
                <a:gd name="T87" fmla="*/ 65 h 301"/>
                <a:gd name="T88" fmla="*/ 293 w 296"/>
                <a:gd name="T89" fmla="*/ 101 h 301"/>
                <a:gd name="T90" fmla="*/ 287 w 296"/>
                <a:gd name="T91" fmla="*/ 121 h 301"/>
                <a:gd name="T92" fmla="*/ 276 w 296"/>
                <a:gd name="T93" fmla="*/ 131 h 301"/>
                <a:gd name="T94" fmla="*/ 280 w 296"/>
                <a:gd name="T95" fmla="*/ 145 h 301"/>
                <a:gd name="T96" fmla="*/ 279 w 296"/>
                <a:gd name="T97" fmla="*/ 174 h 301"/>
                <a:gd name="T98" fmla="*/ 278 w 296"/>
                <a:gd name="T99" fmla="*/ 183 h 301"/>
                <a:gd name="T100" fmla="*/ 283 w 296"/>
                <a:gd name="T101" fmla="*/ 199 h 301"/>
                <a:gd name="T102" fmla="*/ 285 w 296"/>
                <a:gd name="T103" fmla="*/ 208 h 301"/>
                <a:gd name="T104" fmla="*/ 283 w 296"/>
                <a:gd name="T105" fmla="*/ 233 h 301"/>
                <a:gd name="T106" fmla="*/ 265 w 296"/>
                <a:gd name="T107" fmla="*/ 242 h 301"/>
                <a:gd name="T108" fmla="*/ 264 w 296"/>
                <a:gd name="T109" fmla="*/ 242 h 301"/>
                <a:gd name="T110" fmla="*/ 243 w 296"/>
                <a:gd name="T111" fmla="*/ 263 h 301"/>
                <a:gd name="T112" fmla="*/ 233 w 296"/>
                <a:gd name="T11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6" h="301">
                  <a:moveTo>
                    <a:pt x="231" y="301"/>
                  </a:moveTo>
                  <a:cubicBezTo>
                    <a:pt x="231" y="301"/>
                    <a:pt x="230" y="301"/>
                    <a:pt x="229" y="300"/>
                  </a:cubicBezTo>
                  <a:cubicBezTo>
                    <a:pt x="226" y="299"/>
                    <a:pt x="220" y="297"/>
                    <a:pt x="217" y="292"/>
                  </a:cubicBezTo>
                  <a:cubicBezTo>
                    <a:pt x="216" y="291"/>
                    <a:pt x="216" y="290"/>
                    <a:pt x="215" y="288"/>
                  </a:cubicBezTo>
                  <a:cubicBezTo>
                    <a:pt x="214" y="285"/>
                    <a:pt x="213" y="282"/>
                    <a:pt x="209" y="282"/>
                  </a:cubicBezTo>
                  <a:cubicBezTo>
                    <a:pt x="208" y="281"/>
                    <a:pt x="208" y="281"/>
                    <a:pt x="207" y="281"/>
                  </a:cubicBezTo>
                  <a:cubicBezTo>
                    <a:pt x="204" y="281"/>
                    <a:pt x="201" y="282"/>
                    <a:pt x="199" y="282"/>
                  </a:cubicBezTo>
                  <a:cubicBezTo>
                    <a:pt x="198" y="283"/>
                    <a:pt x="196" y="283"/>
                    <a:pt x="195" y="283"/>
                  </a:cubicBezTo>
                  <a:cubicBezTo>
                    <a:pt x="192" y="284"/>
                    <a:pt x="190" y="284"/>
                    <a:pt x="188" y="286"/>
                  </a:cubicBezTo>
                  <a:cubicBezTo>
                    <a:pt x="187" y="286"/>
                    <a:pt x="187" y="286"/>
                    <a:pt x="187" y="286"/>
                  </a:cubicBezTo>
                  <a:cubicBezTo>
                    <a:pt x="186" y="287"/>
                    <a:pt x="184" y="288"/>
                    <a:pt x="181" y="288"/>
                  </a:cubicBezTo>
                  <a:cubicBezTo>
                    <a:pt x="181" y="288"/>
                    <a:pt x="181" y="288"/>
                    <a:pt x="181" y="288"/>
                  </a:cubicBezTo>
                  <a:cubicBezTo>
                    <a:pt x="179" y="288"/>
                    <a:pt x="177" y="287"/>
                    <a:pt x="176" y="287"/>
                  </a:cubicBezTo>
                  <a:cubicBezTo>
                    <a:pt x="175" y="286"/>
                    <a:pt x="174" y="286"/>
                    <a:pt x="173" y="285"/>
                  </a:cubicBezTo>
                  <a:cubicBezTo>
                    <a:pt x="172" y="285"/>
                    <a:pt x="172" y="285"/>
                    <a:pt x="171" y="285"/>
                  </a:cubicBezTo>
                  <a:cubicBezTo>
                    <a:pt x="169" y="285"/>
                    <a:pt x="167" y="286"/>
                    <a:pt x="165" y="288"/>
                  </a:cubicBezTo>
                  <a:cubicBezTo>
                    <a:pt x="163" y="289"/>
                    <a:pt x="160" y="290"/>
                    <a:pt x="158" y="290"/>
                  </a:cubicBezTo>
                  <a:cubicBezTo>
                    <a:pt x="158" y="290"/>
                    <a:pt x="158" y="290"/>
                    <a:pt x="157" y="290"/>
                  </a:cubicBezTo>
                  <a:cubicBezTo>
                    <a:pt x="157" y="290"/>
                    <a:pt x="157" y="290"/>
                    <a:pt x="156" y="290"/>
                  </a:cubicBezTo>
                  <a:cubicBezTo>
                    <a:pt x="156" y="290"/>
                    <a:pt x="155" y="290"/>
                    <a:pt x="155" y="290"/>
                  </a:cubicBezTo>
                  <a:cubicBezTo>
                    <a:pt x="155" y="290"/>
                    <a:pt x="154" y="290"/>
                    <a:pt x="154" y="290"/>
                  </a:cubicBezTo>
                  <a:cubicBezTo>
                    <a:pt x="154" y="291"/>
                    <a:pt x="154" y="291"/>
                    <a:pt x="154" y="291"/>
                  </a:cubicBezTo>
                  <a:cubicBezTo>
                    <a:pt x="153" y="292"/>
                    <a:pt x="153" y="293"/>
                    <a:pt x="151" y="293"/>
                  </a:cubicBezTo>
                  <a:cubicBezTo>
                    <a:pt x="151" y="293"/>
                    <a:pt x="150" y="293"/>
                    <a:pt x="150" y="293"/>
                  </a:cubicBezTo>
                  <a:cubicBezTo>
                    <a:pt x="149" y="293"/>
                    <a:pt x="149" y="293"/>
                    <a:pt x="149" y="293"/>
                  </a:cubicBezTo>
                  <a:cubicBezTo>
                    <a:pt x="149" y="292"/>
                    <a:pt x="149" y="292"/>
                    <a:pt x="149" y="292"/>
                  </a:cubicBezTo>
                  <a:cubicBezTo>
                    <a:pt x="149" y="292"/>
                    <a:pt x="149" y="291"/>
                    <a:pt x="148" y="291"/>
                  </a:cubicBezTo>
                  <a:cubicBezTo>
                    <a:pt x="148" y="290"/>
                    <a:pt x="148" y="289"/>
                    <a:pt x="147" y="288"/>
                  </a:cubicBezTo>
                  <a:cubicBezTo>
                    <a:pt x="147" y="287"/>
                    <a:pt x="147" y="286"/>
                    <a:pt x="147" y="286"/>
                  </a:cubicBezTo>
                  <a:cubicBezTo>
                    <a:pt x="147" y="285"/>
                    <a:pt x="147" y="284"/>
                    <a:pt x="146" y="283"/>
                  </a:cubicBezTo>
                  <a:cubicBezTo>
                    <a:pt x="146" y="282"/>
                    <a:pt x="145" y="281"/>
                    <a:pt x="143" y="280"/>
                  </a:cubicBezTo>
                  <a:cubicBezTo>
                    <a:pt x="143" y="280"/>
                    <a:pt x="142" y="279"/>
                    <a:pt x="141" y="279"/>
                  </a:cubicBezTo>
                  <a:cubicBezTo>
                    <a:pt x="141" y="278"/>
                    <a:pt x="140" y="278"/>
                    <a:pt x="139" y="277"/>
                  </a:cubicBezTo>
                  <a:cubicBezTo>
                    <a:pt x="138" y="277"/>
                    <a:pt x="137" y="277"/>
                    <a:pt x="136" y="277"/>
                  </a:cubicBezTo>
                  <a:cubicBezTo>
                    <a:pt x="135" y="277"/>
                    <a:pt x="135" y="277"/>
                    <a:pt x="134" y="277"/>
                  </a:cubicBezTo>
                  <a:cubicBezTo>
                    <a:pt x="133" y="277"/>
                    <a:pt x="133" y="277"/>
                    <a:pt x="132" y="277"/>
                  </a:cubicBezTo>
                  <a:cubicBezTo>
                    <a:pt x="130" y="277"/>
                    <a:pt x="129" y="277"/>
                    <a:pt x="128" y="277"/>
                  </a:cubicBezTo>
                  <a:cubicBezTo>
                    <a:pt x="127" y="276"/>
                    <a:pt x="127" y="276"/>
                    <a:pt x="126" y="276"/>
                  </a:cubicBezTo>
                  <a:cubicBezTo>
                    <a:pt x="125" y="275"/>
                    <a:pt x="124" y="275"/>
                    <a:pt x="123" y="275"/>
                  </a:cubicBezTo>
                  <a:cubicBezTo>
                    <a:pt x="123" y="275"/>
                    <a:pt x="122" y="275"/>
                    <a:pt x="121" y="274"/>
                  </a:cubicBezTo>
                  <a:cubicBezTo>
                    <a:pt x="120" y="274"/>
                    <a:pt x="119" y="274"/>
                    <a:pt x="118" y="274"/>
                  </a:cubicBezTo>
                  <a:cubicBezTo>
                    <a:pt x="117" y="274"/>
                    <a:pt x="117" y="274"/>
                    <a:pt x="117" y="274"/>
                  </a:cubicBezTo>
                  <a:cubicBezTo>
                    <a:pt x="117" y="273"/>
                    <a:pt x="117" y="273"/>
                    <a:pt x="117" y="273"/>
                  </a:cubicBezTo>
                  <a:cubicBezTo>
                    <a:pt x="117" y="273"/>
                    <a:pt x="117" y="272"/>
                    <a:pt x="116" y="272"/>
                  </a:cubicBezTo>
                  <a:cubicBezTo>
                    <a:pt x="116" y="271"/>
                    <a:pt x="116" y="271"/>
                    <a:pt x="116" y="270"/>
                  </a:cubicBezTo>
                  <a:cubicBezTo>
                    <a:pt x="115" y="270"/>
                    <a:pt x="115" y="270"/>
                    <a:pt x="115" y="269"/>
                  </a:cubicBezTo>
                  <a:cubicBezTo>
                    <a:pt x="115" y="268"/>
                    <a:pt x="115" y="266"/>
                    <a:pt x="116" y="265"/>
                  </a:cubicBezTo>
                  <a:cubicBezTo>
                    <a:pt x="116" y="265"/>
                    <a:pt x="117" y="265"/>
                    <a:pt x="117" y="265"/>
                  </a:cubicBezTo>
                  <a:cubicBezTo>
                    <a:pt x="117" y="264"/>
                    <a:pt x="117" y="264"/>
                    <a:pt x="117" y="264"/>
                  </a:cubicBezTo>
                  <a:cubicBezTo>
                    <a:pt x="118" y="261"/>
                    <a:pt x="118" y="258"/>
                    <a:pt x="117" y="256"/>
                  </a:cubicBezTo>
                  <a:cubicBezTo>
                    <a:pt x="116" y="254"/>
                    <a:pt x="113" y="254"/>
                    <a:pt x="111" y="253"/>
                  </a:cubicBezTo>
                  <a:cubicBezTo>
                    <a:pt x="111" y="253"/>
                    <a:pt x="110" y="253"/>
                    <a:pt x="110" y="253"/>
                  </a:cubicBezTo>
                  <a:cubicBezTo>
                    <a:pt x="108" y="252"/>
                    <a:pt x="106" y="252"/>
                    <a:pt x="104" y="251"/>
                  </a:cubicBezTo>
                  <a:cubicBezTo>
                    <a:pt x="103" y="250"/>
                    <a:pt x="102" y="250"/>
                    <a:pt x="100" y="250"/>
                  </a:cubicBezTo>
                  <a:cubicBezTo>
                    <a:pt x="99" y="249"/>
                    <a:pt x="98" y="249"/>
                    <a:pt x="97" y="249"/>
                  </a:cubicBezTo>
                  <a:cubicBezTo>
                    <a:pt x="95" y="249"/>
                    <a:pt x="92" y="248"/>
                    <a:pt x="91" y="247"/>
                  </a:cubicBezTo>
                  <a:cubicBezTo>
                    <a:pt x="89" y="245"/>
                    <a:pt x="88" y="244"/>
                    <a:pt x="88" y="242"/>
                  </a:cubicBezTo>
                  <a:cubicBezTo>
                    <a:pt x="87" y="241"/>
                    <a:pt x="87" y="240"/>
                    <a:pt x="86" y="239"/>
                  </a:cubicBezTo>
                  <a:cubicBezTo>
                    <a:pt x="85" y="238"/>
                    <a:pt x="83" y="237"/>
                    <a:pt x="81" y="237"/>
                  </a:cubicBezTo>
                  <a:cubicBezTo>
                    <a:pt x="79" y="237"/>
                    <a:pt x="78" y="237"/>
                    <a:pt x="77" y="236"/>
                  </a:cubicBezTo>
                  <a:cubicBezTo>
                    <a:pt x="76" y="236"/>
                    <a:pt x="75" y="235"/>
                    <a:pt x="74" y="234"/>
                  </a:cubicBezTo>
                  <a:cubicBezTo>
                    <a:pt x="73" y="233"/>
                    <a:pt x="71" y="232"/>
                    <a:pt x="70" y="232"/>
                  </a:cubicBezTo>
                  <a:cubicBezTo>
                    <a:pt x="69" y="232"/>
                    <a:pt x="69" y="232"/>
                    <a:pt x="68" y="232"/>
                  </a:cubicBezTo>
                  <a:cubicBezTo>
                    <a:pt x="67" y="233"/>
                    <a:pt x="67" y="234"/>
                    <a:pt x="66" y="235"/>
                  </a:cubicBezTo>
                  <a:cubicBezTo>
                    <a:pt x="65" y="237"/>
                    <a:pt x="63" y="238"/>
                    <a:pt x="61" y="239"/>
                  </a:cubicBezTo>
                  <a:cubicBezTo>
                    <a:pt x="61" y="239"/>
                    <a:pt x="61" y="239"/>
                    <a:pt x="60" y="239"/>
                  </a:cubicBezTo>
                  <a:cubicBezTo>
                    <a:pt x="58" y="239"/>
                    <a:pt x="56" y="237"/>
                    <a:pt x="53" y="236"/>
                  </a:cubicBezTo>
                  <a:cubicBezTo>
                    <a:pt x="53" y="235"/>
                    <a:pt x="52" y="235"/>
                    <a:pt x="52" y="235"/>
                  </a:cubicBezTo>
                  <a:cubicBezTo>
                    <a:pt x="48" y="233"/>
                    <a:pt x="47" y="230"/>
                    <a:pt x="47" y="226"/>
                  </a:cubicBezTo>
                  <a:cubicBezTo>
                    <a:pt x="46" y="222"/>
                    <a:pt x="46" y="220"/>
                    <a:pt x="43" y="219"/>
                  </a:cubicBezTo>
                  <a:cubicBezTo>
                    <a:pt x="42" y="218"/>
                    <a:pt x="41" y="218"/>
                    <a:pt x="40" y="217"/>
                  </a:cubicBezTo>
                  <a:cubicBezTo>
                    <a:pt x="37" y="217"/>
                    <a:pt x="35" y="216"/>
                    <a:pt x="33" y="215"/>
                  </a:cubicBezTo>
                  <a:cubicBezTo>
                    <a:pt x="30" y="213"/>
                    <a:pt x="26" y="211"/>
                    <a:pt x="23" y="209"/>
                  </a:cubicBezTo>
                  <a:cubicBezTo>
                    <a:pt x="21" y="208"/>
                    <a:pt x="19" y="206"/>
                    <a:pt x="17" y="204"/>
                  </a:cubicBezTo>
                  <a:cubicBezTo>
                    <a:pt x="16" y="204"/>
                    <a:pt x="16" y="203"/>
                    <a:pt x="15" y="203"/>
                  </a:cubicBezTo>
                  <a:cubicBezTo>
                    <a:pt x="14" y="202"/>
                    <a:pt x="13" y="201"/>
                    <a:pt x="11" y="201"/>
                  </a:cubicBezTo>
                  <a:cubicBezTo>
                    <a:pt x="10" y="201"/>
                    <a:pt x="10" y="201"/>
                    <a:pt x="9" y="201"/>
                  </a:cubicBezTo>
                  <a:cubicBezTo>
                    <a:pt x="8" y="202"/>
                    <a:pt x="7" y="202"/>
                    <a:pt x="7" y="202"/>
                  </a:cubicBezTo>
                  <a:cubicBezTo>
                    <a:pt x="6" y="202"/>
                    <a:pt x="6" y="202"/>
                    <a:pt x="6" y="202"/>
                  </a:cubicBezTo>
                  <a:cubicBezTo>
                    <a:pt x="5" y="203"/>
                    <a:pt x="5" y="203"/>
                    <a:pt x="4" y="203"/>
                  </a:cubicBezTo>
                  <a:cubicBezTo>
                    <a:pt x="3" y="203"/>
                    <a:pt x="3" y="201"/>
                    <a:pt x="3" y="200"/>
                  </a:cubicBezTo>
                  <a:cubicBezTo>
                    <a:pt x="2" y="198"/>
                    <a:pt x="4" y="196"/>
                    <a:pt x="5" y="195"/>
                  </a:cubicBezTo>
                  <a:cubicBezTo>
                    <a:pt x="5" y="194"/>
                    <a:pt x="6" y="194"/>
                    <a:pt x="7" y="193"/>
                  </a:cubicBezTo>
                  <a:cubicBezTo>
                    <a:pt x="8" y="192"/>
                    <a:pt x="9" y="191"/>
                    <a:pt x="10" y="190"/>
                  </a:cubicBezTo>
                  <a:cubicBezTo>
                    <a:pt x="13" y="185"/>
                    <a:pt x="15" y="183"/>
                    <a:pt x="14" y="178"/>
                  </a:cubicBezTo>
                  <a:cubicBezTo>
                    <a:pt x="14" y="176"/>
                    <a:pt x="13" y="174"/>
                    <a:pt x="12" y="172"/>
                  </a:cubicBezTo>
                  <a:cubicBezTo>
                    <a:pt x="11" y="171"/>
                    <a:pt x="10" y="169"/>
                    <a:pt x="10" y="168"/>
                  </a:cubicBezTo>
                  <a:cubicBezTo>
                    <a:pt x="9" y="164"/>
                    <a:pt x="9" y="160"/>
                    <a:pt x="9" y="157"/>
                  </a:cubicBezTo>
                  <a:cubicBezTo>
                    <a:pt x="8" y="155"/>
                    <a:pt x="9" y="153"/>
                    <a:pt x="9" y="152"/>
                  </a:cubicBezTo>
                  <a:cubicBezTo>
                    <a:pt x="9" y="151"/>
                    <a:pt x="10" y="149"/>
                    <a:pt x="10" y="148"/>
                  </a:cubicBezTo>
                  <a:cubicBezTo>
                    <a:pt x="10" y="146"/>
                    <a:pt x="10" y="144"/>
                    <a:pt x="11" y="141"/>
                  </a:cubicBezTo>
                  <a:cubicBezTo>
                    <a:pt x="11" y="139"/>
                    <a:pt x="11" y="136"/>
                    <a:pt x="11" y="133"/>
                  </a:cubicBezTo>
                  <a:cubicBezTo>
                    <a:pt x="11" y="132"/>
                    <a:pt x="11" y="132"/>
                    <a:pt x="11" y="132"/>
                  </a:cubicBezTo>
                  <a:cubicBezTo>
                    <a:pt x="11" y="130"/>
                    <a:pt x="11" y="128"/>
                    <a:pt x="12" y="126"/>
                  </a:cubicBezTo>
                  <a:cubicBezTo>
                    <a:pt x="12" y="122"/>
                    <a:pt x="10" y="120"/>
                    <a:pt x="7" y="118"/>
                  </a:cubicBezTo>
                  <a:cubicBezTo>
                    <a:pt x="4" y="116"/>
                    <a:pt x="3" y="113"/>
                    <a:pt x="2" y="110"/>
                  </a:cubicBezTo>
                  <a:cubicBezTo>
                    <a:pt x="2" y="109"/>
                    <a:pt x="2" y="108"/>
                    <a:pt x="1" y="107"/>
                  </a:cubicBezTo>
                  <a:cubicBezTo>
                    <a:pt x="1" y="104"/>
                    <a:pt x="0" y="101"/>
                    <a:pt x="0" y="98"/>
                  </a:cubicBezTo>
                  <a:cubicBezTo>
                    <a:pt x="0" y="95"/>
                    <a:pt x="0" y="94"/>
                    <a:pt x="2" y="92"/>
                  </a:cubicBezTo>
                  <a:cubicBezTo>
                    <a:pt x="4" y="92"/>
                    <a:pt x="5" y="91"/>
                    <a:pt x="6" y="90"/>
                  </a:cubicBezTo>
                  <a:cubicBezTo>
                    <a:pt x="7" y="88"/>
                    <a:pt x="9" y="87"/>
                    <a:pt x="11" y="86"/>
                  </a:cubicBezTo>
                  <a:cubicBezTo>
                    <a:pt x="14" y="85"/>
                    <a:pt x="15" y="84"/>
                    <a:pt x="15" y="82"/>
                  </a:cubicBezTo>
                  <a:cubicBezTo>
                    <a:pt x="15" y="81"/>
                    <a:pt x="15" y="81"/>
                    <a:pt x="15" y="80"/>
                  </a:cubicBezTo>
                  <a:cubicBezTo>
                    <a:pt x="15" y="79"/>
                    <a:pt x="15" y="78"/>
                    <a:pt x="15" y="78"/>
                  </a:cubicBezTo>
                  <a:cubicBezTo>
                    <a:pt x="16" y="77"/>
                    <a:pt x="16" y="76"/>
                    <a:pt x="16" y="76"/>
                  </a:cubicBezTo>
                  <a:cubicBezTo>
                    <a:pt x="16" y="75"/>
                    <a:pt x="17" y="74"/>
                    <a:pt x="17" y="74"/>
                  </a:cubicBezTo>
                  <a:cubicBezTo>
                    <a:pt x="17" y="71"/>
                    <a:pt x="17" y="67"/>
                    <a:pt x="16" y="63"/>
                  </a:cubicBezTo>
                  <a:cubicBezTo>
                    <a:pt x="16" y="61"/>
                    <a:pt x="16" y="61"/>
                    <a:pt x="16" y="61"/>
                  </a:cubicBezTo>
                  <a:cubicBezTo>
                    <a:pt x="18" y="62"/>
                    <a:pt x="18" y="62"/>
                    <a:pt x="18" y="62"/>
                  </a:cubicBezTo>
                  <a:cubicBezTo>
                    <a:pt x="18" y="62"/>
                    <a:pt x="18" y="62"/>
                    <a:pt x="19" y="63"/>
                  </a:cubicBezTo>
                  <a:cubicBezTo>
                    <a:pt x="19" y="63"/>
                    <a:pt x="20" y="64"/>
                    <a:pt x="20" y="65"/>
                  </a:cubicBezTo>
                  <a:cubicBezTo>
                    <a:pt x="20" y="65"/>
                    <a:pt x="20" y="65"/>
                    <a:pt x="20" y="64"/>
                  </a:cubicBezTo>
                  <a:cubicBezTo>
                    <a:pt x="21" y="63"/>
                    <a:pt x="21" y="61"/>
                    <a:pt x="21" y="59"/>
                  </a:cubicBezTo>
                  <a:cubicBezTo>
                    <a:pt x="21" y="55"/>
                    <a:pt x="22" y="50"/>
                    <a:pt x="25" y="47"/>
                  </a:cubicBezTo>
                  <a:cubicBezTo>
                    <a:pt x="27" y="45"/>
                    <a:pt x="27" y="44"/>
                    <a:pt x="28" y="43"/>
                  </a:cubicBezTo>
                  <a:cubicBezTo>
                    <a:pt x="29" y="41"/>
                    <a:pt x="30" y="40"/>
                    <a:pt x="34" y="39"/>
                  </a:cubicBezTo>
                  <a:cubicBezTo>
                    <a:pt x="35" y="38"/>
                    <a:pt x="38" y="37"/>
                    <a:pt x="40" y="35"/>
                  </a:cubicBezTo>
                  <a:cubicBezTo>
                    <a:pt x="45" y="33"/>
                    <a:pt x="51" y="30"/>
                    <a:pt x="55" y="30"/>
                  </a:cubicBezTo>
                  <a:cubicBezTo>
                    <a:pt x="56" y="30"/>
                    <a:pt x="56" y="30"/>
                    <a:pt x="57" y="30"/>
                  </a:cubicBezTo>
                  <a:cubicBezTo>
                    <a:pt x="58" y="30"/>
                    <a:pt x="59" y="30"/>
                    <a:pt x="60" y="30"/>
                  </a:cubicBezTo>
                  <a:cubicBezTo>
                    <a:pt x="64" y="30"/>
                    <a:pt x="66" y="29"/>
                    <a:pt x="69" y="27"/>
                  </a:cubicBezTo>
                  <a:cubicBezTo>
                    <a:pt x="71" y="25"/>
                    <a:pt x="76" y="21"/>
                    <a:pt x="84" y="19"/>
                  </a:cubicBezTo>
                  <a:cubicBezTo>
                    <a:pt x="87" y="18"/>
                    <a:pt x="91" y="16"/>
                    <a:pt x="96" y="14"/>
                  </a:cubicBezTo>
                  <a:cubicBezTo>
                    <a:pt x="102" y="12"/>
                    <a:pt x="108" y="9"/>
                    <a:pt x="113" y="8"/>
                  </a:cubicBezTo>
                  <a:cubicBezTo>
                    <a:pt x="118" y="7"/>
                    <a:pt x="122" y="5"/>
                    <a:pt x="125" y="4"/>
                  </a:cubicBezTo>
                  <a:cubicBezTo>
                    <a:pt x="127" y="3"/>
                    <a:pt x="129" y="2"/>
                    <a:pt x="130" y="2"/>
                  </a:cubicBezTo>
                  <a:cubicBezTo>
                    <a:pt x="131" y="1"/>
                    <a:pt x="131" y="1"/>
                    <a:pt x="132" y="1"/>
                  </a:cubicBezTo>
                  <a:cubicBezTo>
                    <a:pt x="133" y="1"/>
                    <a:pt x="135" y="0"/>
                    <a:pt x="137" y="0"/>
                  </a:cubicBezTo>
                  <a:cubicBezTo>
                    <a:pt x="140" y="0"/>
                    <a:pt x="143" y="1"/>
                    <a:pt x="146" y="4"/>
                  </a:cubicBezTo>
                  <a:cubicBezTo>
                    <a:pt x="147" y="5"/>
                    <a:pt x="147" y="5"/>
                    <a:pt x="147" y="5"/>
                  </a:cubicBezTo>
                  <a:cubicBezTo>
                    <a:pt x="153" y="10"/>
                    <a:pt x="157" y="13"/>
                    <a:pt x="157" y="16"/>
                  </a:cubicBezTo>
                  <a:cubicBezTo>
                    <a:pt x="157" y="16"/>
                    <a:pt x="156" y="17"/>
                    <a:pt x="155" y="18"/>
                  </a:cubicBezTo>
                  <a:cubicBezTo>
                    <a:pt x="155" y="18"/>
                    <a:pt x="154" y="19"/>
                    <a:pt x="153" y="19"/>
                  </a:cubicBezTo>
                  <a:cubicBezTo>
                    <a:pt x="151" y="19"/>
                    <a:pt x="150" y="18"/>
                    <a:pt x="149" y="16"/>
                  </a:cubicBezTo>
                  <a:cubicBezTo>
                    <a:pt x="149" y="16"/>
                    <a:pt x="149" y="16"/>
                    <a:pt x="149" y="16"/>
                  </a:cubicBezTo>
                  <a:cubicBezTo>
                    <a:pt x="148" y="15"/>
                    <a:pt x="148" y="15"/>
                    <a:pt x="148" y="15"/>
                  </a:cubicBezTo>
                  <a:cubicBezTo>
                    <a:pt x="145" y="12"/>
                    <a:pt x="144" y="11"/>
                    <a:pt x="143" y="10"/>
                  </a:cubicBezTo>
                  <a:cubicBezTo>
                    <a:pt x="143" y="11"/>
                    <a:pt x="143" y="12"/>
                    <a:pt x="144" y="13"/>
                  </a:cubicBezTo>
                  <a:cubicBezTo>
                    <a:pt x="146" y="20"/>
                    <a:pt x="149" y="29"/>
                    <a:pt x="155" y="29"/>
                  </a:cubicBezTo>
                  <a:cubicBezTo>
                    <a:pt x="156" y="29"/>
                    <a:pt x="158" y="28"/>
                    <a:pt x="159" y="27"/>
                  </a:cubicBezTo>
                  <a:cubicBezTo>
                    <a:pt x="162" y="26"/>
                    <a:pt x="164" y="25"/>
                    <a:pt x="166" y="24"/>
                  </a:cubicBezTo>
                  <a:cubicBezTo>
                    <a:pt x="175" y="19"/>
                    <a:pt x="181" y="17"/>
                    <a:pt x="183" y="17"/>
                  </a:cubicBezTo>
                  <a:cubicBezTo>
                    <a:pt x="184" y="17"/>
                    <a:pt x="184" y="17"/>
                    <a:pt x="184" y="18"/>
                  </a:cubicBezTo>
                  <a:cubicBezTo>
                    <a:pt x="185" y="18"/>
                    <a:pt x="184" y="19"/>
                    <a:pt x="184" y="20"/>
                  </a:cubicBezTo>
                  <a:cubicBezTo>
                    <a:pt x="183" y="21"/>
                    <a:pt x="180" y="24"/>
                    <a:pt x="177" y="27"/>
                  </a:cubicBezTo>
                  <a:cubicBezTo>
                    <a:pt x="176" y="28"/>
                    <a:pt x="174" y="30"/>
                    <a:pt x="173" y="31"/>
                  </a:cubicBezTo>
                  <a:cubicBezTo>
                    <a:pt x="173" y="31"/>
                    <a:pt x="173" y="31"/>
                    <a:pt x="173" y="31"/>
                  </a:cubicBezTo>
                  <a:cubicBezTo>
                    <a:pt x="176" y="30"/>
                    <a:pt x="180" y="28"/>
                    <a:pt x="184" y="25"/>
                  </a:cubicBezTo>
                  <a:cubicBezTo>
                    <a:pt x="185" y="25"/>
                    <a:pt x="185" y="25"/>
                    <a:pt x="185" y="25"/>
                  </a:cubicBezTo>
                  <a:cubicBezTo>
                    <a:pt x="185" y="25"/>
                    <a:pt x="185" y="25"/>
                    <a:pt x="185" y="25"/>
                  </a:cubicBezTo>
                  <a:cubicBezTo>
                    <a:pt x="190" y="28"/>
                    <a:pt x="195" y="29"/>
                    <a:pt x="200" y="30"/>
                  </a:cubicBezTo>
                  <a:cubicBezTo>
                    <a:pt x="202" y="30"/>
                    <a:pt x="202" y="30"/>
                    <a:pt x="202" y="30"/>
                  </a:cubicBezTo>
                  <a:cubicBezTo>
                    <a:pt x="204" y="30"/>
                    <a:pt x="205" y="30"/>
                    <a:pt x="207" y="31"/>
                  </a:cubicBezTo>
                  <a:cubicBezTo>
                    <a:pt x="209" y="31"/>
                    <a:pt x="211" y="31"/>
                    <a:pt x="213" y="32"/>
                  </a:cubicBezTo>
                  <a:cubicBezTo>
                    <a:pt x="214" y="32"/>
                    <a:pt x="215" y="32"/>
                    <a:pt x="217" y="32"/>
                  </a:cubicBezTo>
                  <a:cubicBezTo>
                    <a:pt x="217" y="32"/>
                    <a:pt x="218" y="32"/>
                    <a:pt x="219" y="33"/>
                  </a:cubicBezTo>
                  <a:cubicBezTo>
                    <a:pt x="219" y="33"/>
                    <a:pt x="220" y="33"/>
                    <a:pt x="221" y="33"/>
                  </a:cubicBezTo>
                  <a:cubicBezTo>
                    <a:pt x="222" y="33"/>
                    <a:pt x="223" y="33"/>
                    <a:pt x="224" y="33"/>
                  </a:cubicBezTo>
                  <a:cubicBezTo>
                    <a:pt x="225" y="33"/>
                    <a:pt x="226" y="34"/>
                    <a:pt x="227" y="34"/>
                  </a:cubicBezTo>
                  <a:cubicBezTo>
                    <a:pt x="229" y="35"/>
                    <a:pt x="231" y="36"/>
                    <a:pt x="234" y="36"/>
                  </a:cubicBezTo>
                  <a:cubicBezTo>
                    <a:pt x="236" y="36"/>
                    <a:pt x="238" y="36"/>
                    <a:pt x="239" y="36"/>
                  </a:cubicBezTo>
                  <a:cubicBezTo>
                    <a:pt x="241" y="36"/>
                    <a:pt x="243" y="36"/>
                    <a:pt x="244" y="36"/>
                  </a:cubicBezTo>
                  <a:cubicBezTo>
                    <a:pt x="248" y="35"/>
                    <a:pt x="252" y="34"/>
                    <a:pt x="256" y="34"/>
                  </a:cubicBezTo>
                  <a:cubicBezTo>
                    <a:pt x="259" y="33"/>
                    <a:pt x="262" y="32"/>
                    <a:pt x="265" y="32"/>
                  </a:cubicBezTo>
                  <a:cubicBezTo>
                    <a:pt x="266" y="32"/>
                    <a:pt x="268" y="32"/>
                    <a:pt x="269" y="32"/>
                  </a:cubicBezTo>
                  <a:cubicBezTo>
                    <a:pt x="271" y="32"/>
                    <a:pt x="273" y="32"/>
                    <a:pt x="274" y="32"/>
                  </a:cubicBezTo>
                  <a:cubicBezTo>
                    <a:pt x="275" y="32"/>
                    <a:pt x="276" y="32"/>
                    <a:pt x="277" y="32"/>
                  </a:cubicBezTo>
                  <a:cubicBezTo>
                    <a:pt x="278" y="32"/>
                    <a:pt x="278" y="32"/>
                    <a:pt x="278" y="32"/>
                  </a:cubicBezTo>
                  <a:cubicBezTo>
                    <a:pt x="278" y="32"/>
                    <a:pt x="278" y="32"/>
                    <a:pt x="278" y="32"/>
                  </a:cubicBezTo>
                  <a:cubicBezTo>
                    <a:pt x="278" y="33"/>
                    <a:pt x="279" y="33"/>
                    <a:pt x="279" y="33"/>
                  </a:cubicBezTo>
                  <a:cubicBezTo>
                    <a:pt x="282" y="37"/>
                    <a:pt x="285" y="41"/>
                    <a:pt x="288" y="46"/>
                  </a:cubicBezTo>
                  <a:cubicBezTo>
                    <a:pt x="289" y="48"/>
                    <a:pt x="291" y="49"/>
                    <a:pt x="292" y="51"/>
                  </a:cubicBezTo>
                  <a:cubicBezTo>
                    <a:pt x="293" y="52"/>
                    <a:pt x="293" y="52"/>
                    <a:pt x="293" y="52"/>
                  </a:cubicBezTo>
                  <a:cubicBezTo>
                    <a:pt x="292" y="52"/>
                    <a:pt x="292" y="52"/>
                    <a:pt x="292" y="52"/>
                  </a:cubicBezTo>
                  <a:cubicBezTo>
                    <a:pt x="292" y="53"/>
                    <a:pt x="291" y="54"/>
                    <a:pt x="291" y="55"/>
                  </a:cubicBezTo>
                  <a:cubicBezTo>
                    <a:pt x="290" y="58"/>
                    <a:pt x="289" y="62"/>
                    <a:pt x="289" y="65"/>
                  </a:cubicBezTo>
                  <a:cubicBezTo>
                    <a:pt x="289" y="67"/>
                    <a:pt x="289" y="69"/>
                    <a:pt x="290" y="71"/>
                  </a:cubicBezTo>
                  <a:cubicBezTo>
                    <a:pt x="290" y="72"/>
                    <a:pt x="290" y="74"/>
                    <a:pt x="290" y="76"/>
                  </a:cubicBezTo>
                  <a:cubicBezTo>
                    <a:pt x="290" y="79"/>
                    <a:pt x="290" y="83"/>
                    <a:pt x="291" y="87"/>
                  </a:cubicBezTo>
                  <a:cubicBezTo>
                    <a:pt x="292" y="91"/>
                    <a:pt x="293" y="96"/>
                    <a:pt x="293" y="101"/>
                  </a:cubicBezTo>
                  <a:cubicBezTo>
                    <a:pt x="294" y="103"/>
                    <a:pt x="294" y="106"/>
                    <a:pt x="295" y="109"/>
                  </a:cubicBezTo>
                  <a:cubicBezTo>
                    <a:pt x="295" y="113"/>
                    <a:pt x="296" y="118"/>
                    <a:pt x="291" y="120"/>
                  </a:cubicBezTo>
                  <a:cubicBezTo>
                    <a:pt x="291" y="120"/>
                    <a:pt x="290" y="120"/>
                    <a:pt x="289" y="120"/>
                  </a:cubicBezTo>
                  <a:cubicBezTo>
                    <a:pt x="288" y="121"/>
                    <a:pt x="288" y="121"/>
                    <a:pt x="287" y="121"/>
                  </a:cubicBezTo>
                  <a:cubicBezTo>
                    <a:pt x="286" y="122"/>
                    <a:pt x="285" y="122"/>
                    <a:pt x="285" y="123"/>
                  </a:cubicBezTo>
                  <a:cubicBezTo>
                    <a:pt x="284" y="124"/>
                    <a:pt x="284" y="124"/>
                    <a:pt x="283" y="124"/>
                  </a:cubicBezTo>
                  <a:cubicBezTo>
                    <a:pt x="282" y="125"/>
                    <a:pt x="281" y="126"/>
                    <a:pt x="280" y="127"/>
                  </a:cubicBezTo>
                  <a:cubicBezTo>
                    <a:pt x="279" y="128"/>
                    <a:pt x="277" y="129"/>
                    <a:pt x="276" y="131"/>
                  </a:cubicBezTo>
                  <a:cubicBezTo>
                    <a:pt x="275" y="133"/>
                    <a:pt x="273" y="136"/>
                    <a:pt x="272" y="139"/>
                  </a:cubicBezTo>
                  <a:cubicBezTo>
                    <a:pt x="272" y="140"/>
                    <a:pt x="272" y="140"/>
                    <a:pt x="272" y="140"/>
                  </a:cubicBezTo>
                  <a:cubicBezTo>
                    <a:pt x="273" y="140"/>
                    <a:pt x="274" y="141"/>
                    <a:pt x="274" y="141"/>
                  </a:cubicBezTo>
                  <a:cubicBezTo>
                    <a:pt x="276" y="142"/>
                    <a:pt x="278" y="143"/>
                    <a:pt x="280" y="145"/>
                  </a:cubicBezTo>
                  <a:cubicBezTo>
                    <a:pt x="282" y="148"/>
                    <a:pt x="283" y="151"/>
                    <a:pt x="283" y="153"/>
                  </a:cubicBezTo>
                  <a:cubicBezTo>
                    <a:pt x="284" y="157"/>
                    <a:pt x="284" y="160"/>
                    <a:pt x="282" y="163"/>
                  </a:cubicBezTo>
                  <a:cubicBezTo>
                    <a:pt x="280" y="166"/>
                    <a:pt x="280" y="168"/>
                    <a:pt x="280" y="171"/>
                  </a:cubicBezTo>
                  <a:cubicBezTo>
                    <a:pt x="280" y="172"/>
                    <a:pt x="280" y="173"/>
                    <a:pt x="279" y="174"/>
                  </a:cubicBezTo>
                  <a:cubicBezTo>
                    <a:pt x="279" y="174"/>
                    <a:pt x="279" y="175"/>
                    <a:pt x="279" y="175"/>
                  </a:cubicBezTo>
                  <a:cubicBezTo>
                    <a:pt x="279" y="176"/>
                    <a:pt x="279" y="176"/>
                    <a:pt x="279" y="176"/>
                  </a:cubicBezTo>
                  <a:cubicBezTo>
                    <a:pt x="279" y="178"/>
                    <a:pt x="279" y="180"/>
                    <a:pt x="278" y="181"/>
                  </a:cubicBezTo>
                  <a:cubicBezTo>
                    <a:pt x="278" y="182"/>
                    <a:pt x="278" y="182"/>
                    <a:pt x="278" y="183"/>
                  </a:cubicBezTo>
                  <a:cubicBezTo>
                    <a:pt x="277" y="185"/>
                    <a:pt x="278" y="188"/>
                    <a:pt x="279" y="191"/>
                  </a:cubicBezTo>
                  <a:cubicBezTo>
                    <a:pt x="279" y="191"/>
                    <a:pt x="280" y="192"/>
                    <a:pt x="280" y="192"/>
                  </a:cubicBezTo>
                  <a:cubicBezTo>
                    <a:pt x="281" y="192"/>
                    <a:pt x="281" y="193"/>
                    <a:pt x="282" y="194"/>
                  </a:cubicBezTo>
                  <a:cubicBezTo>
                    <a:pt x="283" y="195"/>
                    <a:pt x="283" y="198"/>
                    <a:pt x="283" y="199"/>
                  </a:cubicBezTo>
                  <a:cubicBezTo>
                    <a:pt x="283" y="200"/>
                    <a:pt x="283" y="201"/>
                    <a:pt x="283" y="201"/>
                  </a:cubicBezTo>
                  <a:cubicBezTo>
                    <a:pt x="283" y="202"/>
                    <a:pt x="283" y="203"/>
                    <a:pt x="283" y="203"/>
                  </a:cubicBezTo>
                  <a:cubicBezTo>
                    <a:pt x="283" y="205"/>
                    <a:pt x="284" y="206"/>
                    <a:pt x="284" y="207"/>
                  </a:cubicBezTo>
                  <a:cubicBezTo>
                    <a:pt x="285" y="208"/>
                    <a:pt x="285" y="208"/>
                    <a:pt x="285" y="208"/>
                  </a:cubicBezTo>
                  <a:cubicBezTo>
                    <a:pt x="288" y="212"/>
                    <a:pt x="289" y="218"/>
                    <a:pt x="288" y="223"/>
                  </a:cubicBezTo>
                  <a:cubicBezTo>
                    <a:pt x="288" y="223"/>
                    <a:pt x="288" y="224"/>
                    <a:pt x="288" y="225"/>
                  </a:cubicBezTo>
                  <a:cubicBezTo>
                    <a:pt x="288" y="229"/>
                    <a:pt x="288" y="233"/>
                    <a:pt x="283" y="233"/>
                  </a:cubicBezTo>
                  <a:cubicBezTo>
                    <a:pt x="283" y="233"/>
                    <a:pt x="283" y="233"/>
                    <a:pt x="283" y="233"/>
                  </a:cubicBezTo>
                  <a:cubicBezTo>
                    <a:pt x="282" y="233"/>
                    <a:pt x="281" y="233"/>
                    <a:pt x="280" y="233"/>
                  </a:cubicBezTo>
                  <a:cubicBezTo>
                    <a:pt x="279" y="233"/>
                    <a:pt x="278" y="233"/>
                    <a:pt x="277" y="233"/>
                  </a:cubicBezTo>
                  <a:cubicBezTo>
                    <a:pt x="274" y="233"/>
                    <a:pt x="272" y="234"/>
                    <a:pt x="271" y="234"/>
                  </a:cubicBezTo>
                  <a:cubicBezTo>
                    <a:pt x="268" y="236"/>
                    <a:pt x="266" y="238"/>
                    <a:pt x="265" y="242"/>
                  </a:cubicBezTo>
                  <a:cubicBezTo>
                    <a:pt x="265" y="242"/>
                    <a:pt x="265" y="242"/>
                    <a:pt x="265" y="242"/>
                  </a:cubicBezTo>
                  <a:cubicBezTo>
                    <a:pt x="265" y="242"/>
                    <a:pt x="265" y="242"/>
                    <a:pt x="265" y="242"/>
                  </a:cubicBezTo>
                  <a:cubicBezTo>
                    <a:pt x="264" y="242"/>
                    <a:pt x="264" y="242"/>
                    <a:pt x="264" y="242"/>
                  </a:cubicBezTo>
                  <a:cubicBezTo>
                    <a:pt x="264" y="242"/>
                    <a:pt x="264" y="242"/>
                    <a:pt x="264" y="242"/>
                  </a:cubicBezTo>
                  <a:cubicBezTo>
                    <a:pt x="262" y="244"/>
                    <a:pt x="260" y="246"/>
                    <a:pt x="257" y="249"/>
                  </a:cubicBezTo>
                  <a:cubicBezTo>
                    <a:pt x="257" y="250"/>
                    <a:pt x="256" y="251"/>
                    <a:pt x="255" y="252"/>
                  </a:cubicBezTo>
                  <a:cubicBezTo>
                    <a:pt x="253" y="253"/>
                    <a:pt x="252" y="254"/>
                    <a:pt x="250" y="256"/>
                  </a:cubicBezTo>
                  <a:cubicBezTo>
                    <a:pt x="247" y="258"/>
                    <a:pt x="245" y="260"/>
                    <a:pt x="243" y="263"/>
                  </a:cubicBezTo>
                  <a:cubicBezTo>
                    <a:pt x="240" y="267"/>
                    <a:pt x="239" y="273"/>
                    <a:pt x="239" y="277"/>
                  </a:cubicBezTo>
                  <a:cubicBezTo>
                    <a:pt x="239" y="279"/>
                    <a:pt x="239" y="281"/>
                    <a:pt x="239" y="284"/>
                  </a:cubicBezTo>
                  <a:cubicBezTo>
                    <a:pt x="240" y="286"/>
                    <a:pt x="240" y="289"/>
                    <a:pt x="240" y="292"/>
                  </a:cubicBezTo>
                  <a:cubicBezTo>
                    <a:pt x="239" y="297"/>
                    <a:pt x="236" y="300"/>
                    <a:pt x="233" y="301"/>
                  </a:cubicBezTo>
                  <a:cubicBezTo>
                    <a:pt x="232" y="301"/>
                    <a:pt x="232" y="301"/>
                    <a:pt x="231" y="301"/>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4"/>
            <p:cNvSpPr>
              <a:spLocks/>
            </p:cNvSpPr>
            <p:nvPr/>
          </p:nvSpPr>
          <p:spPr bwMode="auto">
            <a:xfrm>
              <a:off x="8387545" y="3812407"/>
              <a:ext cx="1465527" cy="1022461"/>
            </a:xfrm>
            <a:custGeom>
              <a:avLst/>
              <a:gdLst>
                <a:gd name="T0" fmla="*/ 352 w 566"/>
                <a:gd name="T1" fmla="*/ 390 h 396"/>
                <a:gd name="T2" fmla="*/ 336 w 566"/>
                <a:gd name="T3" fmla="*/ 352 h 396"/>
                <a:gd name="T4" fmla="*/ 355 w 566"/>
                <a:gd name="T5" fmla="*/ 320 h 396"/>
                <a:gd name="T6" fmla="*/ 338 w 566"/>
                <a:gd name="T7" fmla="*/ 310 h 396"/>
                <a:gd name="T8" fmla="*/ 309 w 566"/>
                <a:gd name="T9" fmla="*/ 306 h 396"/>
                <a:gd name="T10" fmla="*/ 302 w 566"/>
                <a:gd name="T11" fmla="*/ 297 h 396"/>
                <a:gd name="T12" fmla="*/ 311 w 566"/>
                <a:gd name="T13" fmla="*/ 288 h 396"/>
                <a:gd name="T14" fmla="*/ 284 w 566"/>
                <a:gd name="T15" fmla="*/ 286 h 396"/>
                <a:gd name="T16" fmla="*/ 247 w 566"/>
                <a:gd name="T17" fmla="*/ 301 h 396"/>
                <a:gd name="T18" fmla="*/ 230 w 566"/>
                <a:gd name="T19" fmla="*/ 338 h 396"/>
                <a:gd name="T20" fmla="*/ 229 w 566"/>
                <a:gd name="T21" fmla="*/ 352 h 396"/>
                <a:gd name="T22" fmla="*/ 182 w 566"/>
                <a:gd name="T23" fmla="*/ 356 h 396"/>
                <a:gd name="T24" fmla="*/ 203 w 566"/>
                <a:gd name="T25" fmla="*/ 309 h 396"/>
                <a:gd name="T26" fmla="*/ 228 w 566"/>
                <a:gd name="T27" fmla="*/ 255 h 396"/>
                <a:gd name="T28" fmla="*/ 160 w 566"/>
                <a:gd name="T29" fmla="*/ 204 h 396"/>
                <a:gd name="T30" fmla="*/ 116 w 566"/>
                <a:gd name="T31" fmla="*/ 226 h 396"/>
                <a:gd name="T32" fmla="*/ 101 w 566"/>
                <a:gd name="T33" fmla="*/ 223 h 396"/>
                <a:gd name="T34" fmla="*/ 84 w 566"/>
                <a:gd name="T35" fmla="*/ 231 h 396"/>
                <a:gd name="T36" fmla="*/ 65 w 566"/>
                <a:gd name="T37" fmla="*/ 224 h 396"/>
                <a:gd name="T38" fmla="*/ 45 w 566"/>
                <a:gd name="T39" fmla="*/ 224 h 396"/>
                <a:gd name="T40" fmla="*/ 28 w 566"/>
                <a:gd name="T41" fmla="*/ 219 h 396"/>
                <a:gd name="T42" fmla="*/ 1 w 566"/>
                <a:gd name="T43" fmla="*/ 190 h 396"/>
                <a:gd name="T44" fmla="*/ 17 w 566"/>
                <a:gd name="T45" fmla="*/ 159 h 396"/>
                <a:gd name="T46" fmla="*/ 41 w 566"/>
                <a:gd name="T47" fmla="*/ 108 h 396"/>
                <a:gd name="T48" fmla="*/ 68 w 566"/>
                <a:gd name="T49" fmla="*/ 92 h 396"/>
                <a:gd name="T50" fmla="*/ 66 w 566"/>
                <a:gd name="T51" fmla="*/ 62 h 396"/>
                <a:gd name="T52" fmla="*/ 62 w 566"/>
                <a:gd name="T53" fmla="*/ 37 h 396"/>
                <a:gd name="T54" fmla="*/ 78 w 566"/>
                <a:gd name="T55" fmla="*/ 33 h 396"/>
                <a:gd name="T56" fmla="*/ 116 w 566"/>
                <a:gd name="T57" fmla="*/ 22 h 396"/>
                <a:gd name="T58" fmla="*/ 155 w 566"/>
                <a:gd name="T59" fmla="*/ 29 h 396"/>
                <a:gd name="T60" fmla="*/ 193 w 566"/>
                <a:gd name="T61" fmla="*/ 45 h 396"/>
                <a:gd name="T62" fmla="*/ 217 w 566"/>
                <a:gd name="T63" fmla="*/ 49 h 396"/>
                <a:gd name="T64" fmla="*/ 242 w 566"/>
                <a:gd name="T65" fmla="*/ 53 h 396"/>
                <a:gd name="T66" fmla="*/ 268 w 566"/>
                <a:gd name="T67" fmla="*/ 56 h 396"/>
                <a:gd name="T68" fmla="*/ 275 w 566"/>
                <a:gd name="T69" fmla="*/ 17 h 396"/>
                <a:gd name="T70" fmla="*/ 290 w 566"/>
                <a:gd name="T71" fmla="*/ 12 h 396"/>
                <a:gd name="T72" fmla="*/ 310 w 566"/>
                <a:gd name="T73" fmla="*/ 7 h 396"/>
                <a:gd name="T74" fmla="*/ 337 w 566"/>
                <a:gd name="T75" fmla="*/ 0 h 396"/>
                <a:gd name="T76" fmla="*/ 364 w 566"/>
                <a:gd name="T77" fmla="*/ 3 h 396"/>
                <a:gd name="T78" fmla="*/ 387 w 566"/>
                <a:gd name="T79" fmla="*/ 17 h 396"/>
                <a:gd name="T80" fmla="*/ 400 w 566"/>
                <a:gd name="T81" fmla="*/ 55 h 396"/>
                <a:gd name="T82" fmla="*/ 423 w 566"/>
                <a:gd name="T83" fmla="*/ 75 h 396"/>
                <a:gd name="T84" fmla="*/ 445 w 566"/>
                <a:gd name="T85" fmla="*/ 95 h 396"/>
                <a:gd name="T86" fmla="*/ 481 w 566"/>
                <a:gd name="T87" fmla="*/ 99 h 396"/>
                <a:gd name="T88" fmla="*/ 496 w 566"/>
                <a:gd name="T89" fmla="*/ 114 h 396"/>
                <a:gd name="T90" fmla="*/ 519 w 566"/>
                <a:gd name="T91" fmla="*/ 116 h 396"/>
                <a:gd name="T92" fmla="*/ 558 w 566"/>
                <a:gd name="T93" fmla="*/ 143 h 396"/>
                <a:gd name="T94" fmla="*/ 555 w 566"/>
                <a:gd name="T95" fmla="*/ 188 h 396"/>
                <a:gd name="T96" fmla="*/ 537 w 566"/>
                <a:gd name="T97" fmla="*/ 224 h 396"/>
                <a:gd name="T98" fmla="*/ 506 w 566"/>
                <a:gd name="T99" fmla="*/ 262 h 396"/>
                <a:gd name="T100" fmla="*/ 474 w 566"/>
                <a:gd name="T101" fmla="*/ 275 h 396"/>
                <a:gd name="T102" fmla="*/ 439 w 566"/>
                <a:gd name="T103" fmla="*/ 290 h 396"/>
                <a:gd name="T104" fmla="*/ 422 w 566"/>
                <a:gd name="T105" fmla="*/ 295 h 396"/>
                <a:gd name="T106" fmla="*/ 414 w 566"/>
                <a:gd name="T107" fmla="*/ 296 h 396"/>
                <a:gd name="T108" fmla="*/ 403 w 566"/>
                <a:gd name="T109" fmla="*/ 298 h 396"/>
                <a:gd name="T110" fmla="*/ 369 w 566"/>
                <a:gd name="T111" fmla="*/ 305 h 396"/>
                <a:gd name="T112" fmla="*/ 372 w 566"/>
                <a:gd name="T113" fmla="*/ 316 h 396"/>
                <a:gd name="T114" fmla="*/ 402 w 566"/>
                <a:gd name="T115" fmla="*/ 339 h 396"/>
                <a:gd name="T116" fmla="*/ 419 w 566"/>
                <a:gd name="T117" fmla="*/ 344 h 396"/>
                <a:gd name="T118" fmla="*/ 440 w 566"/>
                <a:gd name="T119" fmla="*/ 339 h 396"/>
                <a:gd name="T120" fmla="*/ 439 w 566"/>
                <a:gd name="T121" fmla="*/ 363 h 396"/>
                <a:gd name="T122" fmla="*/ 420 w 566"/>
                <a:gd name="T123" fmla="*/ 362 h 396"/>
                <a:gd name="T124" fmla="*/ 396 w 566"/>
                <a:gd name="T125" fmla="*/ 37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396">
                  <a:moveTo>
                    <a:pt x="369" y="396"/>
                  </a:moveTo>
                  <a:cubicBezTo>
                    <a:pt x="368" y="396"/>
                    <a:pt x="368" y="396"/>
                    <a:pt x="367" y="396"/>
                  </a:cubicBezTo>
                  <a:cubicBezTo>
                    <a:pt x="366" y="396"/>
                    <a:pt x="365" y="395"/>
                    <a:pt x="364" y="395"/>
                  </a:cubicBezTo>
                  <a:cubicBezTo>
                    <a:pt x="364" y="395"/>
                    <a:pt x="363" y="395"/>
                    <a:pt x="363" y="396"/>
                  </a:cubicBezTo>
                  <a:cubicBezTo>
                    <a:pt x="362" y="396"/>
                    <a:pt x="362" y="396"/>
                    <a:pt x="361" y="396"/>
                  </a:cubicBezTo>
                  <a:cubicBezTo>
                    <a:pt x="359" y="396"/>
                    <a:pt x="357" y="395"/>
                    <a:pt x="356" y="393"/>
                  </a:cubicBezTo>
                  <a:cubicBezTo>
                    <a:pt x="356" y="392"/>
                    <a:pt x="353" y="391"/>
                    <a:pt x="352" y="390"/>
                  </a:cubicBezTo>
                  <a:cubicBezTo>
                    <a:pt x="348" y="388"/>
                    <a:pt x="345" y="386"/>
                    <a:pt x="345" y="384"/>
                  </a:cubicBezTo>
                  <a:cubicBezTo>
                    <a:pt x="345" y="383"/>
                    <a:pt x="345" y="382"/>
                    <a:pt x="345" y="381"/>
                  </a:cubicBezTo>
                  <a:cubicBezTo>
                    <a:pt x="349" y="377"/>
                    <a:pt x="351" y="373"/>
                    <a:pt x="351" y="369"/>
                  </a:cubicBezTo>
                  <a:cubicBezTo>
                    <a:pt x="351" y="368"/>
                    <a:pt x="351" y="367"/>
                    <a:pt x="351" y="366"/>
                  </a:cubicBezTo>
                  <a:cubicBezTo>
                    <a:pt x="351" y="363"/>
                    <a:pt x="351" y="361"/>
                    <a:pt x="345" y="360"/>
                  </a:cubicBezTo>
                  <a:cubicBezTo>
                    <a:pt x="339" y="358"/>
                    <a:pt x="338" y="356"/>
                    <a:pt x="337" y="354"/>
                  </a:cubicBezTo>
                  <a:cubicBezTo>
                    <a:pt x="337" y="353"/>
                    <a:pt x="337" y="352"/>
                    <a:pt x="336" y="352"/>
                  </a:cubicBezTo>
                  <a:cubicBezTo>
                    <a:pt x="334" y="350"/>
                    <a:pt x="328" y="343"/>
                    <a:pt x="328" y="338"/>
                  </a:cubicBezTo>
                  <a:cubicBezTo>
                    <a:pt x="329" y="336"/>
                    <a:pt x="329" y="335"/>
                    <a:pt x="331" y="334"/>
                  </a:cubicBezTo>
                  <a:cubicBezTo>
                    <a:pt x="334" y="332"/>
                    <a:pt x="335" y="331"/>
                    <a:pt x="336" y="329"/>
                  </a:cubicBezTo>
                  <a:cubicBezTo>
                    <a:pt x="337" y="328"/>
                    <a:pt x="338" y="326"/>
                    <a:pt x="341" y="325"/>
                  </a:cubicBezTo>
                  <a:cubicBezTo>
                    <a:pt x="341" y="325"/>
                    <a:pt x="343" y="325"/>
                    <a:pt x="344" y="325"/>
                  </a:cubicBezTo>
                  <a:cubicBezTo>
                    <a:pt x="348" y="325"/>
                    <a:pt x="354" y="324"/>
                    <a:pt x="355" y="322"/>
                  </a:cubicBezTo>
                  <a:cubicBezTo>
                    <a:pt x="355" y="322"/>
                    <a:pt x="356" y="321"/>
                    <a:pt x="355" y="320"/>
                  </a:cubicBezTo>
                  <a:cubicBezTo>
                    <a:pt x="354" y="319"/>
                    <a:pt x="354" y="319"/>
                    <a:pt x="354" y="319"/>
                  </a:cubicBezTo>
                  <a:cubicBezTo>
                    <a:pt x="352" y="314"/>
                    <a:pt x="352" y="314"/>
                    <a:pt x="353" y="313"/>
                  </a:cubicBezTo>
                  <a:cubicBezTo>
                    <a:pt x="353" y="312"/>
                    <a:pt x="353" y="312"/>
                    <a:pt x="353" y="312"/>
                  </a:cubicBezTo>
                  <a:cubicBezTo>
                    <a:pt x="353" y="312"/>
                    <a:pt x="353" y="311"/>
                    <a:pt x="352" y="311"/>
                  </a:cubicBezTo>
                  <a:cubicBezTo>
                    <a:pt x="352" y="310"/>
                    <a:pt x="351" y="310"/>
                    <a:pt x="350" y="310"/>
                  </a:cubicBezTo>
                  <a:cubicBezTo>
                    <a:pt x="350" y="310"/>
                    <a:pt x="349" y="310"/>
                    <a:pt x="349" y="310"/>
                  </a:cubicBezTo>
                  <a:cubicBezTo>
                    <a:pt x="346" y="310"/>
                    <a:pt x="341" y="310"/>
                    <a:pt x="338" y="310"/>
                  </a:cubicBezTo>
                  <a:cubicBezTo>
                    <a:pt x="337" y="311"/>
                    <a:pt x="335" y="311"/>
                    <a:pt x="334" y="311"/>
                  </a:cubicBezTo>
                  <a:cubicBezTo>
                    <a:pt x="333" y="311"/>
                    <a:pt x="331" y="312"/>
                    <a:pt x="330" y="313"/>
                  </a:cubicBezTo>
                  <a:cubicBezTo>
                    <a:pt x="328" y="314"/>
                    <a:pt x="326" y="315"/>
                    <a:pt x="324" y="315"/>
                  </a:cubicBezTo>
                  <a:cubicBezTo>
                    <a:pt x="323" y="315"/>
                    <a:pt x="322" y="314"/>
                    <a:pt x="321" y="313"/>
                  </a:cubicBezTo>
                  <a:cubicBezTo>
                    <a:pt x="320" y="312"/>
                    <a:pt x="318" y="312"/>
                    <a:pt x="316" y="311"/>
                  </a:cubicBezTo>
                  <a:cubicBezTo>
                    <a:pt x="314" y="310"/>
                    <a:pt x="312" y="309"/>
                    <a:pt x="310" y="307"/>
                  </a:cubicBezTo>
                  <a:cubicBezTo>
                    <a:pt x="310" y="307"/>
                    <a:pt x="309" y="306"/>
                    <a:pt x="309" y="306"/>
                  </a:cubicBezTo>
                  <a:cubicBezTo>
                    <a:pt x="308" y="306"/>
                    <a:pt x="307" y="306"/>
                    <a:pt x="307" y="307"/>
                  </a:cubicBezTo>
                  <a:cubicBezTo>
                    <a:pt x="306" y="307"/>
                    <a:pt x="305" y="307"/>
                    <a:pt x="305" y="307"/>
                  </a:cubicBezTo>
                  <a:cubicBezTo>
                    <a:pt x="304" y="307"/>
                    <a:pt x="304" y="307"/>
                    <a:pt x="303" y="306"/>
                  </a:cubicBezTo>
                  <a:cubicBezTo>
                    <a:pt x="303" y="306"/>
                    <a:pt x="302" y="305"/>
                    <a:pt x="302" y="304"/>
                  </a:cubicBezTo>
                  <a:cubicBezTo>
                    <a:pt x="302" y="302"/>
                    <a:pt x="303" y="301"/>
                    <a:pt x="304" y="299"/>
                  </a:cubicBezTo>
                  <a:cubicBezTo>
                    <a:pt x="304" y="298"/>
                    <a:pt x="305" y="297"/>
                    <a:pt x="305" y="297"/>
                  </a:cubicBezTo>
                  <a:cubicBezTo>
                    <a:pt x="304" y="297"/>
                    <a:pt x="303" y="297"/>
                    <a:pt x="302" y="297"/>
                  </a:cubicBezTo>
                  <a:cubicBezTo>
                    <a:pt x="296" y="296"/>
                    <a:pt x="291" y="296"/>
                    <a:pt x="291" y="294"/>
                  </a:cubicBezTo>
                  <a:cubicBezTo>
                    <a:pt x="291" y="292"/>
                    <a:pt x="291" y="291"/>
                    <a:pt x="292" y="291"/>
                  </a:cubicBezTo>
                  <a:cubicBezTo>
                    <a:pt x="293" y="289"/>
                    <a:pt x="296" y="289"/>
                    <a:pt x="298" y="289"/>
                  </a:cubicBezTo>
                  <a:cubicBezTo>
                    <a:pt x="299" y="289"/>
                    <a:pt x="300" y="289"/>
                    <a:pt x="302" y="289"/>
                  </a:cubicBezTo>
                  <a:cubicBezTo>
                    <a:pt x="304" y="289"/>
                    <a:pt x="306" y="289"/>
                    <a:pt x="308" y="289"/>
                  </a:cubicBezTo>
                  <a:cubicBezTo>
                    <a:pt x="310" y="289"/>
                    <a:pt x="311" y="289"/>
                    <a:pt x="311" y="289"/>
                  </a:cubicBezTo>
                  <a:cubicBezTo>
                    <a:pt x="311" y="289"/>
                    <a:pt x="311" y="289"/>
                    <a:pt x="311" y="288"/>
                  </a:cubicBezTo>
                  <a:cubicBezTo>
                    <a:pt x="310" y="287"/>
                    <a:pt x="309" y="286"/>
                    <a:pt x="308" y="285"/>
                  </a:cubicBezTo>
                  <a:cubicBezTo>
                    <a:pt x="306" y="284"/>
                    <a:pt x="305" y="282"/>
                    <a:pt x="306" y="278"/>
                  </a:cubicBezTo>
                  <a:cubicBezTo>
                    <a:pt x="306" y="278"/>
                    <a:pt x="306" y="278"/>
                    <a:pt x="306" y="277"/>
                  </a:cubicBezTo>
                  <a:cubicBezTo>
                    <a:pt x="306" y="278"/>
                    <a:pt x="305" y="278"/>
                    <a:pt x="304" y="280"/>
                  </a:cubicBezTo>
                  <a:cubicBezTo>
                    <a:pt x="301" y="284"/>
                    <a:pt x="296" y="286"/>
                    <a:pt x="292" y="286"/>
                  </a:cubicBezTo>
                  <a:cubicBezTo>
                    <a:pt x="291" y="286"/>
                    <a:pt x="291" y="286"/>
                    <a:pt x="290" y="286"/>
                  </a:cubicBezTo>
                  <a:cubicBezTo>
                    <a:pt x="290" y="286"/>
                    <a:pt x="287" y="286"/>
                    <a:pt x="284" y="286"/>
                  </a:cubicBezTo>
                  <a:cubicBezTo>
                    <a:pt x="279" y="286"/>
                    <a:pt x="270" y="287"/>
                    <a:pt x="267" y="294"/>
                  </a:cubicBezTo>
                  <a:cubicBezTo>
                    <a:pt x="264" y="299"/>
                    <a:pt x="263" y="303"/>
                    <a:pt x="263" y="307"/>
                  </a:cubicBezTo>
                  <a:cubicBezTo>
                    <a:pt x="262" y="310"/>
                    <a:pt x="262" y="313"/>
                    <a:pt x="259" y="313"/>
                  </a:cubicBezTo>
                  <a:cubicBezTo>
                    <a:pt x="259" y="313"/>
                    <a:pt x="259" y="313"/>
                    <a:pt x="259" y="313"/>
                  </a:cubicBezTo>
                  <a:cubicBezTo>
                    <a:pt x="256" y="313"/>
                    <a:pt x="252" y="308"/>
                    <a:pt x="250" y="303"/>
                  </a:cubicBezTo>
                  <a:cubicBezTo>
                    <a:pt x="249" y="302"/>
                    <a:pt x="249" y="302"/>
                    <a:pt x="249" y="302"/>
                  </a:cubicBezTo>
                  <a:cubicBezTo>
                    <a:pt x="249" y="301"/>
                    <a:pt x="248" y="301"/>
                    <a:pt x="247" y="301"/>
                  </a:cubicBezTo>
                  <a:cubicBezTo>
                    <a:pt x="247" y="301"/>
                    <a:pt x="247" y="301"/>
                    <a:pt x="247" y="302"/>
                  </a:cubicBezTo>
                  <a:cubicBezTo>
                    <a:pt x="248" y="304"/>
                    <a:pt x="249" y="306"/>
                    <a:pt x="250" y="309"/>
                  </a:cubicBezTo>
                  <a:cubicBezTo>
                    <a:pt x="253" y="313"/>
                    <a:pt x="254" y="316"/>
                    <a:pt x="253" y="317"/>
                  </a:cubicBezTo>
                  <a:cubicBezTo>
                    <a:pt x="252" y="318"/>
                    <a:pt x="245" y="325"/>
                    <a:pt x="244" y="325"/>
                  </a:cubicBezTo>
                  <a:cubicBezTo>
                    <a:pt x="243" y="325"/>
                    <a:pt x="243" y="325"/>
                    <a:pt x="243" y="325"/>
                  </a:cubicBezTo>
                  <a:cubicBezTo>
                    <a:pt x="239" y="326"/>
                    <a:pt x="237" y="327"/>
                    <a:pt x="237" y="328"/>
                  </a:cubicBezTo>
                  <a:cubicBezTo>
                    <a:pt x="237" y="328"/>
                    <a:pt x="233" y="338"/>
                    <a:pt x="230" y="338"/>
                  </a:cubicBezTo>
                  <a:cubicBezTo>
                    <a:pt x="230" y="338"/>
                    <a:pt x="229" y="338"/>
                    <a:pt x="229" y="337"/>
                  </a:cubicBezTo>
                  <a:cubicBezTo>
                    <a:pt x="229" y="334"/>
                    <a:pt x="228" y="326"/>
                    <a:pt x="227" y="323"/>
                  </a:cubicBezTo>
                  <a:cubicBezTo>
                    <a:pt x="226" y="325"/>
                    <a:pt x="225" y="329"/>
                    <a:pt x="226" y="334"/>
                  </a:cubicBezTo>
                  <a:cubicBezTo>
                    <a:pt x="226" y="337"/>
                    <a:pt x="227" y="338"/>
                    <a:pt x="228" y="339"/>
                  </a:cubicBezTo>
                  <a:cubicBezTo>
                    <a:pt x="228" y="340"/>
                    <a:pt x="229" y="340"/>
                    <a:pt x="229" y="341"/>
                  </a:cubicBezTo>
                  <a:cubicBezTo>
                    <a:pt x="230" y="343"/>
                    <a:pt x="232" y="347"/>
                    <a:pt x="230" y="351"/>
                  </a:cubicBezTo>
                  <a:cubicBezTo>
                    <a:pt x="229" y="351"/>
                    <a:pt x="229" y="352"/>
                    <a:pt x="229" y="352"/>
                  </a:cubicBezTo>
                  <a:cubicBezTo>
                    <a:pt x="228" y="353"/>
                    <a:pt x="228" y="353"/>
                    <a:pt x="228" y="353"/>
                  </a:cubicBezTo>
                  <a:cubicBezTo>
                    <a:pt x="227" y="353"/>
                    <a:pt x="227" y="353"/>
                    <a:pt x="227" y="353"/>
                  </a:cubicBezTo>
                  <a:cubicBezTo>
                    <a:pt x="222" y="349"/>
                    <a:pt x="217" y="348"/>
                    <a:pt x="212" y="348"/>
                  </a:cubicBezTo>
                  <a:cubicBezTo>
                    <a:pt x="209" y="348"/>
                    <a:pt x="206" y="348"/>
                    <a:pt x="203" y="350"/>
                  </a:cubicBezTo>
                  <a:cubicBezTo>
                    <a:pt x="202" y="350"/>
                    <a:pt x="200" y="351"/>
                    <a:pt x="199" y="351"/>
                  </a:cubicBezTo>
                  <a:cubicBezTo>
                    <a:pt x="194" y="354"/>
                    <a:pt x="189" y="356"/>
                    <a:pt x="184" y="356"/>
                  </a:cubicBezTo>
                  <a:cubicBezTo>
                    <a:pt x="183" y="356"/>
                    <a:pt x="182" y="356"/>
                    <a:pt x="182" y="356"/>
                  </a:cubicBezTo>
                  <a:cubicBezTo>
                    <a:pt x="177" y="355"/>
                    <a:pt x="176" y="353"/>
                    <a:pt x="175" y="352"/>
                  </a:cubicBezTo>
                  <a:cubicBezTo>
                    <a:pt x="174" y="349"/>
                    <a:pt x="175" y="345"/>
                    <a:pt x="178" y="342"/>
                  </a:cubicBezTo>
                  <a:cubicBezTo>
                    <a:pt x="178" y="342"/>
                    <a:pt x="178" y="342"/>
                    <a:pt x="179" y="341"/>
                  </a:cubicBezTo>
                  <a:cubicBezTo>
                    <a:pt x="181" y="339"/>
                    <a:pt x="184" y="337"/>
                    <a:pt x="187" y="335"/>
                  </a:cubicBezTo>
                  <a:cubicBezTo>
                    <a:pt x="190" y="333"/>
                    <a:pt x="193" y="331"/>
                    <a:pt x="195" y="329"/>
                  </a:cubicBezTo>
                  <a:cubicBezTo>
                    <a:pt x="199" y="325"/>
                    <a:pt x="200" y="320"/>
                    <a:pt x="202" y="314"/>
                  </a:cubicBezTo>
                  <a:cubicBezTo>
                    <a:pt x="202" y="312"/>
                    <a:pt x="203" y="311"/>
                    <a:pt x="203" y="309"/>
                  </a:cubicBezTo>
                  <a:cubicBezTo>
                    <a:pt x="205" y="304"/>
                    <a:pt x="208" y="294"/>
                    <a:pt x="216" y="293"/>
                  </a:cubicBezTo>
                  <a:cubicBezTo>
                    <a:pt x="216" y="293"/>
                    <a:pt x="217" y="293"/>
                    <a:pt x="218" y="293"/>
                  </a:cubicBezTo>
                  <a:cubicBezTo>
                    <a:pt x="220" y="293"/>
                    <a:pt x="222" y="293"/>
                    <a:pt x="224" y="293"/>
                  </a:cubicBezTo>
                  <a:cubicBezTo>
                    <a:pt x="226" y="294"/>
                    <a:pt x="227" y="294"/>
                    <a:pt x="229" y="294"/>
                  </a:cubicBezTo>
                  <a:cubicBezTo>
                    <a:pt x="230" y="294"/>
                    <a:pt x="231" y="294"/>
                    <a:pt x="232" y="294"/>
                  </a:cubicBezTo>
                  <a:cubicBezTo>
                    <a:pt x="239" y="291"/>
                    <a:pt x="238" y="282"/>
                    <a:pt x="237" y="278"/>
                  </a:cubicBezTo>
                  <a:cubicBezTo>
                    <a:pt x="236" y="270"/>
                    <a:pt x="232" y="262"/>
                    <a:pt x="228" y="255"/>
                  </a:cubicBezTo>
                  <a:cubicBezTo>
                    <a:pt x="224" y="248"/>
                    <a:pt x="222" y="242"/>
                    <a:pt x="219" y="236"/>
                  </a:cubicBezTo>
                  <a:cubicBezTo>
                    <a:pt x="219" y="235"/>
                    <a:pt x="218" y="234"/>
                    <a:pt x="218" y="233"/>
                  </a:cubicBezTo>
                  <a:cubicBezTo>
                    <a:pt x="215" y="226"/>
                    <a:pt x="213" y="220"/>
                    <a:pt x="208" y="215"/>
                  </a:cubicBezTo>
                  <a:cubicBezTo>
                    <a:pt x="203" y="212"/>
                    <a:pt x="197" y="212"/>
                    <a:pt x="191" y="211"/>
                  </a:cubicBezTo>
                  <a:cubicBezTo>
                    <a:pt x="190" y="211"/>
                    <a:pt x="188" y="211"/>
                    <a:pt x="186" y="211"/>
                  </a:cubicBezTo>
                  <a:cubicBezTo>
                    <a:pt x="180" y="211"/>
                    <a:pt x="174" y="209"/>
                    <a:pt x="168" y="207"/>
                  </a:cubicBezTo>
                  <a:cubicBezTo>
                    <a:pt x="165" y="206"/>
                    <a:pt x="163" y="205"/>
                    <a:pt x="160" y="204"/>
                  </a:cubicBezTo>
                  <a:cubicBezTo>
                    <a:pt x="159" y="204"/>
                    <a:pt x="157" y="204"/>
                    <a:pt x="156" y="204"/>
                  </a:cubicBezTo>
                  <a:cubicBezTo>
                    <a:pt x="152" y="204"/>
                    <a:pt x="148" y="206"/>
                    <a:pt x="145" y="210"/>
                  </a:cubicBezTo>
                  <a:cubicBezTo>
                    <a:pt x="144" y="211"/>
                    <a:pt x="144" y="211"/>
                    <a:pt x="143" y="212"/>
                  </a:cubicBezTo>
                  <a:cubicBezTo>
                    <a:pt x="138" y="218"/>
                    <a:pt x="132" y="224"/>
                    <a:pt x="122" y="225"/>
                  </a:cubicBezTo>
                  <a:cubicBezTo>
                    <a:pt x="121" y="225"/>
                    <a:pt x="120" y="225"/>
                    <a:pt x="119" y="225"/>
                  </a:cubicBezTo>
                  <a:cubicBezTo>
                    <a:pt x="118" y="225"/>
                    <a:pt x="117" y="225"/>
                    <a:pt x="117" y="226"/>
                  </a:cubicBezTo>
                  <a:cubicBezTo>
                    <a:pt x="116" y="226"/>
                    <a:pt x="116" y="226"/>
                    <a:pt x="116" y="226"/>
                  </a:cubicBezTo>
                  <a:cubicBezTo>
                    <a:pt x="115" y="226"/>
                    <a:pt x="113" y="225"/>
                    <a:pt x="112" y="224"/>
                  </a:cubicBezTo>
                  <a:cubicBezTo>
                    <a:pt x="112" y="224"/>
                    <a:pt x="111" y="224"/>
                    <a:pt x="110" y="224"/>
                  </a:cubicBezTo>
                  <a:cubicBezTo>
                    <a:pt x="110" y="223"/>
                    <a:pt x="110" y="223"/>
                    <a:pt x="110" y="223"/>
                  </a:cubicBezTo>
                  <a:cubicBezTo>
                    <a:pt x="109" y="223"/>
                    <a:pt x="108" y="223"/>
                    <a:pt x="106" y="222"/>
                  </a:cubicBezTo>
                  <a:cubicBezTo>
                    <a:pt x="106" y="222"/>
                    <a:pt x="106" y="221"/>
                    <a:pt x="106" y="221"/>
                  </a:cubicBezTo>
                  <a:cubicBezTo>
                    <a:pt x="105" y="221"/>
                    <a:pt x="105" y="221"/>
                    <a:pt x="105" y="221"/>
                  </a:cubicBezTo>
                  <a:cubicBezTo>
                    <a:pt x="103" y="221"/>
                    <a:pt x="102" y="222"/>
                    <a:pt x="101" y="223"/>
                  </a:cubicBezTo>
                  <a:cubicBezTo>
                    <a:pt x="101" y="223"/>
                    <a:pt x="101" y="224"/>
                    <a:pt x="100" y="224"/>
                  </a:cubicBezTo>
                  <a:cubicBezTo>
                    <a:pt x="100" y="225"/>
                    <a:pt x="99" y="225"/>
                    <a:pt x="98" y="226"/>
                  </a:cubicBezTo>
                  <a:cubicBezTo>
                    <a:pt x="97" y="227"/>
                    <a:pt x="97" y="227"/>
                    <a:pt x="96" y="228"/>
                  </a:cubicBezTo>
                  <a:cubicBezTo>
                    <a:pt x="96" y="228"/>
                    <a:pt x="95" y="229"/>
                    <a:pt x="95" y="229"/>
                  </a:cubicBezTo>
                  <a:cubicBezTo>
                    <a:pt x="94" y="230"/>
                    <a:pt x="93" y="232"/>
                    <a:pt x="91" y="233"/>
                  </a:cubicBezTo>
                  <a:cubicBezTo>
                    <a:pt x="90" y="233"/>
                    <a:pt x="89" y="233"/>
                    <a:pt x="88" y="233"/>
                  </a:cubicBezTo>
                  <a:cubicBezTo>
                    <a:pt x="87" y="233"/>
                    <a:pt x="85" y="232"/>
                    <a:pt x="84" y="231"/>
                  </a:cubicBezTo>
                  <a:cubicBezTo>
                    <a:pt x="84" y="231"/>
                    <a:pt x="83" y="231"/>
                    <a:pt x="83" y="231"/>
                  </a:cubicBezTo>
                  <a:cubicBezTo>
                    <a:pt x="81" y="229"/>
                    <a:pt x="77" y="225"/>
                    <a:pt x="76" y="221"/>
                  </a:cubicBezTo>
                  <a:cubicBezTo>
                    <a:pt x="75" y="221"/>
                    <a:pt x="75" y="221"/>
                    <a:pt x="74" y="220"/>
                  </a:cubicBezTo>
                  <a:cubicBezTo>
                    <a:pt x="74" y="220"/>
                    <a:pt x="73" y="220"/>
                    <a:pt x="73" y="220"/>
                  </a:cubicBezTo>
                  <a:cubicBezTo>
                    <a:pt x="73" y="220"/>
                    <a:pt x="73" y="220"/>
                    <a:pt x="72" y="220"/>
                  </a:cubicBezTo>
                  <a:cubicBezTo>
                    <a:pt x="72" y="220"/>
                    <a:pt x="71" y="220"/>
                    <a:pt x="70" y="221"/>
                  </a:cubicBezTo>
                  <a:cubicBezTo>
                    <a:pt x="69" y="222"/>
                    <a:pt x="67" y="223"/>
                    <a:pt x="65" y="224"/>
                  </a:cubicBezTo>
                  <a:cubicBezTo>
                    <a:pt x="65" y="225"/>
                    <a:pt x="65" y="225"/>
                    <a:pt x="65" y="225"/>
                  </a:cubicBezTo>
                  <a:cubicBezTo>
                    <a:pt x="63" y="226"/>
                    <a:pt x="62" y="227"/>
                    <a:pt x="60" y="227"/>
                  </a:cubicBezTo>
                  <a:cubicBezTo>
                    <a:pt x="59" y="227"/>
                    <a:pt x="59" y="227"/>
                    <a:pt x="59" y="227"/>
                  </a:cubicBezTo>
                  <a:cubicBezTo>
                    <a:pt x="57" y="227"/>
                    <a:pt x="56" y="227"/>
                    <a:pt x="54" y="226"/>
                  </a:cubicBezTo>
                  <a:cubicBezTo>
                    <a:pt x="53" y="226"/>
                    <a:pt x="53" y="226"/>
                    <a:pt x="52" y="226"/>
                  </a:cubicBezTo>
                  <a:cubicBezTo>
                    <a:pt x="51" y="226"/>
                    <a:pt x="51" y="226"/>
                    <a:pt x="50" y="225"/>
                  </a:cubicBezTo>
                  <a:cubicBezTo>
                    <a:pt x="49" y="225"/>
                    <a:pt x="47" y="225"/>
                    <a:pt x="45" y="224"/>
                  </a:cubicBezTo>
                  <a:cubicBezTo>
                    <a:pt x="44" y="223"/>
                    <a:pt x="43" y="222"/>
                    <a:pt x="42" y="221"/>
                  </a:cubicBezTo>
                  <a:cubicBezTo>
                    <a:pt x="41" y="220"/>
                    <a:pt x="40" y="219"/>
                    <a:pt x="39" y="218"/>
                  </a:cubicBezTo>
                  <a:cubicBezTo>
                    <a:pt x="38" y="218"/>
                    <a:pt x="38" y="218"/>
                    <a:pt x="38" y="218"/>
                  </a:cubicBezTo>
                  <a:cubicBezTo>
                    <a:pt x="36" y="218"/>
                    <a:pt x="35" y="217"/>
                    <a:pt x="34" y="217"/>
                  </a:cubicBezTo>
                  <a:cubicBezTo>
                    <a:pt x="33" y="217"/>
                    <a:pt x="32" y="217"/>
                    <a:pt x="30" y="218"/>
                  </a:cubicBezTo>
                  <a:cubicBezTo>
                    <a:pt x="30" y="218"/>
                    <a:pt x="29" y="218"/>
                    <a:pt x="28" y="219"/>
                  </a:cubicBezTo>
                  <a:cubicBezTo>
                    <a:pt x="28" y="219"/>
                    <a:pt x="28" y="219"/>
                    <a:pt x="28" y="219"/>
                  </a:cubicBezTo>
                  <a:cubicBezTo>
                    <a:pt x="27" y="218"/>
                    <a:pt x="27" y="218"/>
                    <a:pt x="27" y="218"/>
                  </a:cubicBezTo>
                  <a:cubicBezTo>
                    <a:pt x="25" y="216"/>
                    <a:pt x="22" y="213"/>
                    <a:pt x="19" y="211"/>
                  </a:cubicBezTo>
                  <a:cubicBezTo>
                    <a:pt x="18" y="210"/>
                    <a:pt x="16" y="210"/>
                    <a:pt x="14" y="210"/>
                  </a:cubicBezTo>
                  <a:cubicBezTo>
                    <a:pt x="13" y="209"/>
                    <a:pt x="12" y="209"/>
                    <a:pt x="10" y="209"/>
                  </a:cubicBezTo>
                  <a:cubicBezTo>
                    <a:pt x="8" y="207"/>
                    <a:pt x="7" y="205"/>
                    <a:pt x="5" y="203"/>
                  </a:cubicBezTo>
                  <a:cubicBezTo>
                    <a:pt x="5" y="203"/>
                    <a:pt x="5" y="202"/>
                    <a:pt x="5" y="202"/>
                  </a:cubicBezTo>
                  <a:cubicBezTo>
                    <a:pt x="2" y="197"/>
                    <a:pt x="1" y="194"/>
                    <a:pt x="1" y="190"/>
                  </a:cubicBezTo>
                  <a:cubicBezTo>
                    <a:pt x="0" y="188"/>
                    <a:pt x="1" y="186"/>
                    <a:pt x="2" y="184"/>
                  </a:cubicBezTo>
                  <a:cubicBezTo>
                    <a:pt x="5" y="178"/>
                    <a:pt x="8" y="173"/>
                    <a:pt x="11" y="169"/>
                  </a:cubicBezTo>
                  <a:cubicBezTo>
                    <a:pt x="12" y="168"/>
                    <a:pt x="12" y="168"/>
                    <a:pt x="12" y="168"/>
                  </a:cubicBezTo>
                  <a:cubicBezTo>
                    <a:pt x="14" y="166"/>
                    <a:pt x="15" y="164"/>
                    <a:pt x="16" y="162"/>
                  </a:cubicBezTo>
                  <a:cubicBezTo>
                    <a:pt x="16" y="161"/>
                    <a:pt x="16" y="161"/>
                    <a:pt x="17" y="160"/>
                  </a:cubicBezTo>
                  <a:cubicBezTo>
                    <a:pt x="17" y="160"/>
                    <a:pt x="17" y="160"/>
                    <a:pt x="17" y="160"/>
                  </a:cubicBezTo>
                  <a:cubicBezTo>
                    <a:pt x="17" y="159"/>
                    <a:pt x="17" y="159"/>
                    <a:pt x="17" y="159"/>
                  </a:cubicBezTo>
                  <a:cubicBezTo>
                    <a:pt x="20" y="159"/>
                    <a:pt x="22" y="156"/>
                    <a:pt x="22" y="153"/>
                  </a:cubicBezTo>
                  <a:cubicBezTo>
                    <a:pt x="23" y="150"/>
                    <a:pt x="23" y="148"/>
                    <a:pt x="22" y="145"/>
                  </a:cubicBezTo>
                  <a:cubicBezTo>
                    <a:pt x="22" y="142"/>
                    <a:pt x="22" y="140"/>
                    <a:pt x="22" y="137"/>
                  </a:cubicBezTo>
                  <a:cubicBezTo>
                    <a:pt x="22" y="133"/>
                    <a:pt x="23" y="127"/>
                    <a:pt x="26" y="123"/>
                  </a:cubicBezTo>
                  <a:cubicBezTo>
                    <a:pt x="28" y="120"/>
                    <a:pt x="31" y="117"/>
                    <a:pt x="34" y="115"/>
                  </a:cubicBezTo>
                  <a:cubicBezTo>
                    <a:pt x="35" y="114"/>
                    <a:pt x="37" y="113"/>
                    <a:pt x="38" y="111"/>
                  </a:cubicBezTo>
                  <a:cubicBezTo>
                    <a:pt x="39" y="110"/>
                    <a:pt x="40" y="109"/>
                    <a:pt x="41" y="108"/>
                  </a:cubicBezTo>
                  <a:cubicBezTo>
                    <a:pt x="43" y="106"/>
                    <a:pt x="45" y="104"/>
                    <a:pt x="48" y="102"/>
                  </a:cubicBezTo>
                  <a:cubicBezTo>
                    <a:pt x="48" y="101"/>
                    <a:pt x="48" y="101"/>
                    <a:pt x="48" y="101"/>
                  </a:cubicBezTo>
                  <a:cubicBezTo>
                    <a:pt x="48" y="101"/>
                    <a:pt x="48" y="101"/>
                    <a:pt x="48" y="101"/>
                  </a:cubicBezTo>
                  <a:cubicBezTo>
                    <a:pt x="49" y="98"/>
                    <a:pt x="52" y="95"/>
                    <a:pt x="55" y="93"/>
                  </a:cubicBezTo>
                  <a:cubicBezTo>
                    <a:pt x="57" y="92"/>
                    <a:pt x="60" y="92"/>
                    <a:pt x="62" y="92"/>
                  </a:cubicBezTo>
                  <a:cubicBezTo>
                    <a:pt x="63" y="92"/>
                    <a:pt x="64" y="92"/>
                    <a:pt x="65" y="92"/>
                  </a:cubicBezTo>
                  <a:cubicBezTo>
                    <a:pt x="66" y="92"/>
                    <a:pt x="67" y="92"/>
                    <a:pt x="68" y="92"/>
                  </a:cubicBezTo>
                  <a:cubicBezTo>
                    <a:pt x="68" y="92"/>
                    <a:pt x="68" y="92"/>
                    <a:pt x="68" y="92"/>
                  </a:cubicBezTo>
                  <a:cubicBezTo>
                    <a:pt x="70" y="92"/>
                    <a:pt x="71" y="90"/>
                    <a:pt x="71" y="86"/>
                  </a:cubicBezTo>
                  <a:cubicBezTo>
                    <a:pt x="71" y="85"/>
                    <a:pt x="71" y="84"/>
                    <a:pt x="71" y="83"/>
                  </a:cubicBezTo>
                  <a:cubicBezTo>
                    <a:pt x="72" y="79"/>
                    <a:pt x="71" y="74"/>
                    <a:pt x="68" y="70"/>
                  </a:cubicBezTo>
                  <a:cubicBezTo>
                    <a:pt x="68" y="69"/>
                    <a:pt x="68" y="69"/>
                    <a:pt x="68" y="69"/>
                  </a:cubicBezTo>
                  <a:cubicBezTo>
                    <a:pt x="67" y="68"/>
                    <a:pt x="66" y="67"/>
                    <a:pt x="66" y="65"/>
                  </a:cubicBezTo>
                  <a:cubicBezTo>
                    <a:pt x="65" y="64"/>
                    <a:pt x="66" y="63"/>
                    <a:pt x="66" y="62"/>
                  </a:cubicBezTo>
                  <a:cubicBezTo>
                    <a:pt x="66" y="61"/>
                    <a:pt x="66" y="61"/>
                    <a:pt x="66" y="60"/>
                  </a:cubicBezTo>
                  <a:cubicBezTo>
                    <a:pt x="66" y="59"/>
                    <a:pt x="66" y="57"/>
                    <a:pt x="65" y="56"/>
                  </a:cubicBezTo>
                  <a:cubicBezTo>
                    <a:pt x="65" y="56"/>
                    <a:pt x="64" y="55"/>
                    <a:pt x="64" y="55"/>
                  </a:cubicBezTo>
                  <a:cubicBezTo>
                    <a:pt x="63" y="54"/>
                    <a:pt x="62" y="54"/>
                    <a:pt x="62" y="53"/>
                  </a:cubicBezTo>
                  <a:cubicBezTo>
                    <a:pt x="60" y="50"/>
                    <a:pt x="60" y="46"/>
                    <a:pt x="61" y="43"/>
                  </a:cubicBezTo>
                  <a:cubicBezTo>
                    <a:pt x="61" y="42"/>
                    <a:pt x="61" y="42"/>
                    <a:pt x="61" y="41"/>
                  </a:cubicBezTo>
                  <a:cubicBezTo>
                    <a:pt x="62" y="40"/>
                    <a:pt x="62" y="39"/>
                    <a:pt x="62" y="37"/>
                  </a:cubicBezTo>
                  <a:cubicBezTo>
                    <a:pt x="62" y="36"/>
                    <a:pt x="62" y="36"/>
                    <a:pt x="62" y="36"/>
                  </a:cubicBezTo>
                  <a:cubicBezTo>
                    <a:pt x="62" y="36"/>
                    <a:pt x="62" y="36"/>
                    <a:pt x="62" y="36"/>
                  </a:cubicBezTo>
                  <a:cubicBezTo>
                    <a:pt x="63" y="35"/>
                    <a:pt x="63" y="35"/>
                    <a:pt x="63" y="35"/>
                  </a:cubicBezTo>
                  <a:cubicBezTo>
                    <a:pt x="64" y="35"/>
                    <a:pt x="65" y="34"/>
                    <a:pt x="66" y="34"/>
                  </a:cubicBezTo>
                  <a:cubicBezTo>
                    <a:pt x="67" y="33"/>
                    <a:pt x="67" y="33"/>
                    <a:pt x="67" y="33"/>
                  </a:cubicBezTo>
                  <a:cubicBezTo>
                    <a:pt x="68" y="32"/>
                    <a:pt x="70" y="32"/>
                    <a:pt x="72" y="32"/>
                  </a:cubicBezTo>
                  <a:cubicBezTo>
                    <a:pt x="74" y="32"/>
                    <a:pt x="76" y="32"/>
                    <a:pt x="78" y="33"/>
                  </a:cubicBezTo>
                  <a:cubicBezTo>
                    <a:pt x="80" y="33"/>
                    <a:pt x="82" y="34"/>
                    <a:pt x="84" y="34"/>
                  </a:cubicBezTo>
                  <a:cubicBezTo>
                    <a:pt x="84" y="34"/>
                    <a:pt x="84" y="34"/>
                    <a:pt x="85" y="34"/>
                  </a:cubicBezTo>
                  <a:cubicBezTo>
                    <a:pt x="87" y="33"/>
                    <a:pt x="89" y="31"/>
                    <a:pt x="91" y="29"/>
                  </a:cubicBezTo>
                  <a:cubicBezTo>
                    <a:pt x="92" y="28"/>
                    <a:pt x="93" y="26"/>
                    <a:pt x="95" y="25"/>
                  </a:cubicBezTo>
                  <a:cubicBezTo>
                    <a:pt x="99" y="22"/>
                    <a:pt x="103" y="21"/>
                    <a:pt x="108" y="21"/>
                  </a:cubicBezTo>
                  <a:cubicBezTo>
                    <a:pt x="109" y="21"/>
                    <a:pt x="110" y="21"/>
                    <a:pt x="111" y="21"/>
                  </a:cubicBezTo>
                  <a:cubicBezTo>
                    <a:pt x="113" y="21"/>
                    <a:pt x="115" y="22"/>
                    <a:pt x="116" y="22"/>
                  </a:cubicBezTo>
                  <a:cubicBezTo>
                    <a:pt x="118" y="23"/>
                    <a:pt x="120" y="23"/>
                    <a:pt x="122" y="23"/>
                  </a:cubicBezTo>
                  <a:cubicBezTo>
                    <a:pt x="124" y="23"/>
                    <a:pt x="125" y="23"/>
                    <a:pt x="126" y="23"/>
                  </a:cubicBezTo>
                  <a:cubicBezTo>
                    <a:pt x="129" y="22"/>
                    <a:pt x="132" y="21"/>
                    <a:pt x="135" y="21"/>
                  </a:cubicBezTo>
                  <a:cubicBezTo>
                    <a:pt x="137" y="21"/>
                    <a:pt x="139" y="22"/>
                    <a:pt x="141" y="22"/>
                  </a:cubicBezTo>
                  <a:cubicBezTo>
                    <a:pt x="144" y="23"/>
                    <a:pt x="146" y="25"/>
                    <a:pt x="147" y="26"/>
                  </a:cubicBezTo>
                  <a:cubicBezTo>
                    <a:pt x="149" y="28"/>
                    <a:pt x="151" y="29"/>
                    <a:pt x="154" y="29"/>
                  </a:cubicBezTo>
                  <a:cubicBezTo>
                    <a:pt x="154" y="29"/>
                    <a:pt x="155" y="29"/>
                    <a:pt x="155" y="29"/>
                  </a:cubicBezTo>
                  <a:cubicBezTo>
                    <a:pt x="157" y="29"/>
                    <a:pt x="159" y="29"/>
                    <a:pt x="162" y="28"/>
                  </a:cubicBezTo>
                  <a:cubicBezTo>
                    <a:pt x="164" y="28"/>
                    <a:pt x="167" y="27"/>
                    <a:pt x="169" y="27"/>
                  </a:cubicBezTo>
                  <a:cubicBezTo>
                    <a:pt x="170" y="27"/>
                    <a:pt x="170" y="27"/>
                    <a:pt x="170" y="27"/>
                  </a:cubicBezTo>
                  <a:cubicBezTo>
                    <a:pt x="174" y="27"/>
                    <a:pt x="177" y="31"/>
                    <a:pt x="179" y="34"/>
                  </a:cubicBezTo>
                  <a:cubicBezTo>
                    <a:pt x="180" y="35"/>
                    <a:pt x="180" y="36"/>
                    <a:pt x="181" y="36"/>
                  </a:cubicBezTo>
                  <a:cubicBezTo>
                    <a:pt x="183" y="40"/>
                    <a:pt x="186" y="42"/>
                    <a:pt x="188" y="43"/>
                  </a:cubicBezTo>
                  <a:cubicBezTo>
                    <a:pt x="190" y="44"/>
                    <a:pt x="192" y="45"/>
                    <a:pt x="193" y="45"/>
                  </a:cubicBezTo>
                  <a:cubicBezTo>
                    <a:pt x="194" y="45"/>
                    <a:pt x="195" y="45"/>
                    <a:pt x="196" y="45"/>
                  </a:cubicBezTo>
                  <a:cubicBezTo>
                    <a:pt x="198" y="44"/>
                    <a:pt x="198" y="44"/>
                    <a:pt x="198" y="44"/>
                  </a:cubicBezTo>
                  <a:cubicBezTo>
                    <a:pt x="199" y="44"/>
                    <a:pt x="200" y="44"/>
                    <a:pt x="202" y="44"/>
                  </a:cubicBezTo>
                  <a:cubicBezTo>
                    <a:pt x="204" y="44"/>
                    <a:pt x="205" y="44"/>
                    <a:pt x="207" y="44"/>
                  </a:cubicBezTo>
                  <a:cubicBezTo>
                    <a:pt x="209" y="44"/>
                    <a:pt x="209" y="44"/>
                    <a:pt x="209" y="44"/>
                  </a:cubicBezTo>
                  <a:cubicBezTo>
                    <a:pt x="211" y="44"/>
                    <a:pt x="213" y="46"/>
                    <a:pt x="215" y="47"/>
                  </a:cubicBezTo>
                  <a:cubicBezTo>
                    <a:pt x="216" y="48"/>
                    <a:pt x="217" y="49"/>
                    <a:pt x="217" y="49"/>
                  </a:cubicBezTo>
                  <a:cubicBezTo>
                    <a:pt x="218" y="49"/>
                    <a:pt x="225" y="46"/>
                    <a:pt x="227" y="45"/>
                  </a:cubicBezTo>
                  <a:cubicBezTo>
                    <a:pt x="227" y="40"/>
                    <a:pt x="227" y="40"/>
                    <a:pt x="227" y="40"/>
                  </a:cubicBezTo>
                  <a:cubicBezTo>
                    <a:pt x="229" y="46"/>
                    <a:pt x="229" y="46"/>
                    <a:pt x="229" y="46"/>
                  </a:cubicBezTo>
                  <a:cubicBezTo>
                    <a:pt x="230" y="49"/>
                    <a:pt x="231" y="52"/>
                    <a:pt x="234" y="53"/>
                  </a:cubicBezTo>
                  <a:cubicBezTo>
                    <a:pt x="234" y="53"/>
                    <a:pt x="235" y="54"/>
                    <a:pt x="236" y="54"/>
                  </a:cubicBezTo>
                  <a:cubicBezTo>
                    <a:pt x="237" y="54"/>
                    <a:pt x="238" y="53"/>
                    <a:pt x="239" y="53"/>
                  </a:cubicBezTo>
                  <a:cubicBezTo>
                    <a:pt x="240" y="53"/>
                    <a:pt x="241" y="53"/>
                    <a:pt x="242" y="53"/>
                  </a:cubicBezTo>
                  <a:cubicBezTo>
                    <a:pt x="242" y="53"/>
                    <a:pt x="243" y="53"/>
                    <a:pt x="243" y="53"/>
                  </a:cubicBezTo>
                  <a:cubicBezTo>
                    <a:pt x="245" y="53"/>
                    <a:pt x="246" y="53"/>
                    <a:pt x="248" y="53"/>
                  </a:cubicBezTo>
                  <a:cubicBezTo>
                    <a:pt x="251" y="53"/>
                    <a:pt x="253" y="53"/>
                    <a:pt x="256" y="52"/>
                  </a:cubicBezTo>
                  <a:cubicBezTo>
                    <a:pt x="257" y="51"/>
                    <a:pt x="259" y="51"/>
                    <a:pt x="260" y="51"/>
                  </a:cubicBezTo>
                  <a:cubicBezTo>
                    <a:pt x="261" y="51"/>
                    <a:pt x="262" y="51"/>
                    <a:pt x="263" y="51"/>
                  </a:cubicBezTo>
                  <a:cubicBezTo>
                    <a:pt x="264" y="52"/>
                    <a:pt x="265" y="53"/>
                    <a:pt x="266" y="54"/>
                  </a:cubicBezTo>
                  <a:cubicBezTo>
                    <a:pt x="267" y="55"/>
                    <a:pt x="267" y="56"/>
                    <a:pt x="268" y="56"/>
                  </a:cubicBezTo>
                  <a:cubicBezTo>
                    <a:pt x="269" y="54"/>
                    <a:pt x="269" y="52"/>
                    <a:pt x="269" y="49"/>
                  </a:cubicBezTo>
                  <a:cubicBezTo>
                    <a:pt x="269" y="48"/>
                    <a:pt x="270" y="47"/>
                    <a:pt x="270" y="46"/>
                  </a:cubicBezTo>
                  <a:cubicBezTo>
                    <a:pt x="270" y="44"/>
                    <a:pt x="271" y="42"/>
                    <a:pt x="272" y="40"/>
                  </a:cubicBezTo>
                  <a:cubicBezTo>
                    <a:pt x="273" y="38"/>
                    <a:pt x="273" y="37"/>
                    <a:pt x="274" y="36"/>
                  </a:cubicBezTo>
                  <a:cubicBezTo>
                    <a:pt x="275" y="31"/>
                    <a:pt x="276" y="28"/>
                    <a:pt x="276" y="24"/>
                  </a:cubicBezTo>
                  <a:cubicBezTo>
                    <a:pt x="276" y="21"/>
                    <a:pt x="275" y="20"/>
                    <a:pt x="275" y="18"/>
                  </a:cubicBezTo>
                  <a:cubicBezTo>
                    <a:pt x="275" y="17"/>
                    <a:pt x="275" y="17"/>
                    <a:pt x="275" y="17"/>
                  </a:cubicBezTo>
                  <a:cubicBezTo>
                    <a:pt x="274" y="15"/>
                    <a:pt x="274" y="14"/>
                    <a:pt x="274" y="13"/>
                  </a:cubicBezTo>
                  <a:cubicBezTo>
                    <a:pt x="274" y="11"/>
                    <a:pt x="274" y="11"/>
                    <a:pt x="274" y="11"/>
                  </a:cubicBezTo>
                  <a:cubicBezTo>
                    <a:pt x="276" y="12"/>
                    <a:pt x="276" y="12"/>
                    <a:pt x="276" y="12"/>
                  </a:cubicBezTo>
                  <a:cubicBezTo>
                    <a:pt x="276" y="12"/>
                    <a:pt x="278" y="13"/>
                    <a:pt x="280" y="13"/>
                  </a:cubicBezTo>
                  <a:cubicBezTo>
                    <a:pt x="281" y="13"/>
                    <a:pt x="282" y="12"/>
                    <a:pt x="284" y="12"/>
                  </a:cubicBezTo>
                  <a:cubicBezTo>
                    <a:pt x="285" y="12"/>
                    <a:pt x="286" y="12"/>
                    <a:pt x="287" y="12"/>
                  </a:cubicBezTo>
                  <a:cubicBezTo>
                    <a:pt x="288" y="12"/>
                    <a:pt x="289" y="12"/>
                    <a:pt x="290" y="12"/>
                  </a:cubicBezTo>
                  <a:cubicBezTo>
                    <a:pt x="292" y="12"/>
                    <a:pt x="293" y="12"/>
                    <a:pt x="294" y="12"/>
                  </a:cubicBezTo>
                  <a:cubicBezTo>
                    <a:pt x="296" y="12"/>
                    <a:pt x="297" y="12"/>
                    <a:pt x="298" y="12"/>
                  </a:cubicBezTo>
                  <a:cubicBezTo>
                    <a:pt x="300" y="12"/>
                    <a:pt x="302" y="11"/>
                    <a:pt x="304" y="9"/>
                  </a:cubicBezTo>
                  <a:cubicBezTo>
                    <a:pt x="305" y="9"/>
                    <a:pt x="306" y="8"/>
                    <a:pt x="307" y="7"/>
                  </a:cubicBezTo>
                  <a:cubicBezTo>
                    <a:pt x="307" y="7"/>
                    <a:pt x="308" y="7"/>
                    <a:pt x="308" y="6"/>
                  </a:cubicBezTo>
                  <a:cubicBezTo>
                    <a:pt x="309" y="6"/>
                    <a:pt x="309" y="6"/>
                    <a:pt x="309" y="6"/>
                  </a:cubicBezTo>
                  <a:cubicBezTo>
                    <a:pt x="310" y="7"/>
                    <a:pt x="310" y="7"/>
                    <a:pt x="310" y="7"/>
                  </a:cubicBezTo>
                  <a:cubicBezTo>
                    <a:pt x="310" y="9"/>
                    <a:pt x="311" y="10"/>
                    <a:pt x="312" y="10"/>
                  </a:cubicBezTo>
                  <a:cubicBezTo>
                    <a:pt x="313" y="10"/>
                    <a:pt x="313" y="11"/>
                    <a:pt x="314" y="11"/>
                  </a:cubicBezTo>
                  <a:cubicBezTo>
                    <a:pt x="315" y="11"/>
                    <a:pt x="316" y="10"/>
                    <a:pt x="317" y="10"/>
                  </a:cubicBezTo>
                  <a:cubicBezTo>
                    <a:pt x="321" y="9"/>
                    <a:pt x="325" y="7"/>
                    <a:pt x="329" y="4"/>
                  </a:cubicBezTo>
                  <a:cubicBezTo>
                    <a:pt x="329" y="4"/>
                    <a:pt x="329" y="4"/>
                    <a:pt x="329" y="4"/>
                  </a:cubicBezTo>
                  <a:cubicBezTo>
                    <a:pt x="331" y="2"/>
                    <a:pt x="333" y="1"/>
                    <a:pt x="335" y="1"/>
                  </a:cubicBezTo>
                  <a:cubicBezTo>
                    <a:pt x="336" y="0"/>
                    <a:pt x="336" y="0"/>
                    <a:pt x="337" y="0"/>
                  </a:cubicBezTo>
                  <a:cubicBezTo>
                    <a:pt x="339" y="0"/>
                    <a:pt x="340" y="1"/>
                    <a:pt x="342" y="2"/>
                  </a:cubicBezTo>
                  <a:cubicBezTo>
                    <a:pt x="343" y="2"/>
                    <a:pt x="345" y="3"/>
                    <a:pt x="347" y="3"/>
                  </a:cubicBezTo>
                  <a:cubicBezTo>
                    <a:pt x="348" y="3"/>
                    <a:pt x="349" y="2"/>
                    <a:pt x="351" y="2"/>
                  </a:cubicBezTo>
                  <a:cubicBezTo>
                    <a:pt x="352" y="2"/>
                    <a:pt x="353" y="2"/>
                    <a:pt x="355" y="2"/>
                  </a:cubicBezTo>
                  <a:cubicBezTo>
                    <a:pt x="355" y="2"/>
                    <a:pt x="356" y="2"/>
                    <a:pt x="356" y="2"/>
                  </a:cubicBezTo>
                  <a:cubicBezTo>
                    <a:pt x="357" y="2"/>
                    <a:pt x="359" y="2"/>
                    <a:pt x="360" y="3"/>
                  </a:cubicBezTo>
                  <a:cubicBezTo>
                    <a:pt x="361" y="3"/>
                    <a:pt x="363" y="3"/>
                    <a:pt x="364" y="3"/>
                  </a:cubicBezTo>
                  <a:cubicBezTo>
                    <a:pt x="364" y="3"/>
                    <a:pt x="364" y="3"/>
                    <a:pt x="364" y="3"/>
                  </a:cubicBezTo>
                  <a:cubicBezTo>
                    <a:pt x="366" y="3"/>
                    <a:pt x="368" y="2"/>
                    <a:pt x="370" y="2"/>
                  </a:cubicBezTo>
                  <a:cubicBezTo>
                    <a:pt x="370" y="2"/>
                    <a:pt x="370" y="2"/>
                    <a:pt x="370" y="2"/>
                  </a:cubicBezTo>
                  <a:cubicBezTo>
                    <a:pt x="372" y="1"/>
                    <a:pt x="374" y="0"/>
                    <a:pt x="376" y="0"/>
                  </a:cubicBezTo>
                  <a:cubicBezTo>
                    <a:pt x="379" y="0"/>
                    <a:pt x="382" y="2"/>
                    <a:pt x="383" y="4"/>
                  </a:cubicBezTo>
                  <a:cubicBezTo>
                    <a:pt x="384" y="7"/>
                    <a:pt x="385" y="10"/>
                    <a:pt x="386" y="13"/>
                  </a:cubicBezTo>
                  <a:cubicBezTo>
                    <a:pt x="386" y="14"/>
                    <a:pt x="387" y="15"/>
                    <a:pt x="387" y="17"/>
                  </a:cubicBezTo>
                  <a:cubicBezTo>
                    <a:pt x="388" y="19"/>
                    <a:pt x="389" y="21"/>
                    <a:pt x="390" y="24"/>
                  </a:cubicBezTo>
                  <a:cubicBezTo>
                    <a:pt x="390" y="24"/>
                    <a:pt x="390" y="25"/>
                    <a:pt x="391" y="25"/>
                  </a:cubicBezTo>
                  <a:cubicBezTo>
                    <a:pt x="391" y="27"/>
                    <a:pt x="392" y="28"/>
                    <a:pt x="393" y="30"/>
                  </a:cubicBezTo>
                  <a:cubicBezTo>
                    <a:pt x="393" y="33"/>
                    <a:pt x="393" y="36"/>
                    <a:pt x="392" y="39"/>
                  </a:cubicBezTo>
                  <a:cubicBezTo>
                    <a:pt x="392" y="41"/>
                    <a:pt x="391" y="43"/>
                    <a:pt x="391" y="45"/>
                  </a:cubicBezTo>
                  <a:cubicBezTo>
                    <a:pt x="391" y="48"/>
                    <a:pt x="393" y="51"/>
                    <a:pt x="398" y="54"/>
                  </a:cubicBezTo>
                  <a:cubicBezTo>
                    <a:pt x="399" y="54"/>
                    <a:pt x="400" y="55"/>
                    <a:pt x="400" y="55"/>
                  </a:cubicBezTo>
                  <a:cubicBezTo>
                    <a:pt x="402" y="56"/>
                    <a:pt x="404" y="57"/>
                    <a:pt x="405" y="58"/>
                  </a:cubicBezTo>
                  <a:cubicBezTo>
                    <a:pt x="406" y="58"/>
                    <a:pt x="407" y="59"/>
                    <a:pt x="408" y="60"/>
                  </a:cubicBezTo>
                  <a:cubicBezTo>
                    <a:pt x="408" y="60"/>
                    <a:pt x="409" y="61"/>
                    <a:pt x="410" y="62"/>
                  </a:cubicBezTo>
                  <a:cubicBezTo>
                    <a:pt x="412" y="63"/>
                    <a:pt x="414" y="64"/>
                    <a:pt x="416" y="64"/>
                  </a:cubicBezTo>
                  <a:cubicBezTo>
                    <a:pt x="416" y="64"/>
                    <a:pt x="416" y="64"/>
                    <a:pt x="416" y="64"/>
                  </a:cubicBezTo>
                  <a:cubicBezTo>
                    <a:pt x="418" y="65"/>
                    <a:pt x="420" y="66"/>
                    <a:pt x="422" y="68"/>
                  </a:cubicBezTo>
                  <a:cubicBezTo>
                    <a:pt x="423" y="70"/>
                    <a:pt x="423" y="72"/>
                    <a:pt x="423" y="75"/>
                  </a:cubicBezTo>
                  <a:cubicBezTo>
                    <a:pt x="423" y="77"/>
                    <a:pt x="423" y="77"/>
                    <a:pt x="423" y="77"/>
                  </a:cubicBezTo>
                  <a:cubicBezTo>
                    <a:pt x="423" y="79"/>
                    <a:pt x="422" y="82"/>
                    <a:pt x="423" y="84"/>
                  </a:cubicBezTo>
                  <a:cubicBezTo>
                    <a:pt x="424" y="88"/>
                    <a:pt x="427" y="93"/>
                    <a:pt x="431" y="95"/>
                  </a:cubicBezTo>
                  <a:cubicBezTo>
                    <a:pt x="432" y="96"/>
                    <a:pt x="433" y="96"/>
                    <a:pt x="434" y="96"/>
                  </a:cubicBezTo>
                  <a:cubicBezTo>
                    <a:pt x="436" y="96"/>
                    <a:pt x="437" y="96"/>
                    <a:pt x="439" y="95"/>
                  </a:cubicBezTo>
                  <a:cubicBezTo>
                    <a:pt x="441" y="95"/>
                    <a:pt x="443" y="95"/>
                    <a:pt x="445" y="95"/>
                  </a:cubicBezTo>
                  <a:cubicBezTo>
                    <a:pt x="445" y="95"/>
                    <a:pt x="445" y="95"/>
                    <a:pt x="445" y="95"/>
                  </a:cubicBezTo>
                  <a:cubicBezTo>
                    <a:pt x="449" y="95"/>
                    <a:pt x="453" y="97"/>
                    <a:pt x="456" y="99"/>
                  </a:cubicBezTo>
                  <a:cubicBezTo>
                    <a:pt x="458" y="101"/>
                    <a:pt x="458" y="101"/>
                    <a:pt x="458" y="101"/>
                  </a:cubicBezTo>
                  <a:cubicBezTo>
                    <a:pt x="460" y="101"/>
                    <a:pt x="461" y="102"/>
                    <a:pt x="462" y="103"/>
                  </a:cubicBezTo>
                  <a:cubicBezTo>
                    <a:pt x="463" y="103"/>
                    <a:pt x="464" y="103"/>
                    <a:pt x="466" y="103"/>
                  </a:cubicBezTo>
                  <a:cubicBezTo>
                    <a:pt x="467" y="103"/>
                    <a:pt x="469" y="103"/>
                    <a:pt x="470" y="103"/>
                  </a:cubicBezTo>
                  <a:cubicBezTo>
                    <a:pt x="473" y="102"/>
                    <a:pt x="476" y="102"/>
                    <a:pt x="479" y="101"/>
                  </a:cubicBezTo>
                  <a:cubicBezTo>
                    <a:pt x="480" y="100"/>
                    <a:pt x="480" y="100"/>
                    <a:pt x="481" y="99"/>
                  </a:cubicBezTo>
                  <a:cubicBezTo>
                    <a:pt x="482" y="99"/>
                    <a:pt x="483" y="98"/>
                    <a:pt x="483" y="98"/>
                  </a:cubicBezTo>
                  <a:cubicBezTo>
                    <a:pt x="484" y="98"/>
                    <a:pt x="485" y="97"/>
                    <a:pt x="486" y="97"/>
                  </a:cubicBezTo>
                  <a:cubicBezTo>
                    <a:pt x="490" y="97"/>
                    <a:pt x="491" y="102"/>
                    <a:pt x="491" y="105"/>
                  </a:cubicBezTo>
                  <a:cubicBezTo>
                    <a:pt x="491" y="105"/>
                    <a:pt x="491" y="106"/>
                    <a:pt x="492" y="106"/>
                  </a:cubicBezTo>
                  <a:cubicBezTo>
                    <a:pt x="492" y="108"/>
                    <a:pt x="493" y="110"/>
                    <a:pt x="495" y="112"/>
                  </a:cubicBezTo>
                  <a:cubicBezTo>
                    <a:pt x="495" y="113"/>
                    <a:pt x="495" y="113"/>
                    <a:pt x="495" y="113"/>
                  </a:cubicBezTo>
                  <a:cubicBezTo>
                    <a:pt x="496" y="114"/>
                    <a:pt x="496" y="114"/>
                    <a:pt x="496" y="114"/>
                  </a:cubicBezTo>
                  <a:cubicBezTo>
                    <a:pt x="496" y="115"/>
                    <a:pt x="497" y="116"/>
                    <a:pt x="497" y="116"/>
                  </a:cubicBezTo>
                  <a:cubicBezTo>
                    <a:pt x="498" y="117"/>
                    <a:pt x="499" y="117"/>
                    <a:pt x="499" y="118"/>
                  </a:cubicBezTo>
                  <a:cubicBezTo>
                    <a:pt x="500" y="118"/>
                    <a:pt x="500" y="119"/>
                    <a:pt x="501" y="119"/>
                  </a:cubicBezTo>
                  <a:cubicBezTo>
                    <a:pt x="503" y="120"/>
                    <a:pt x="504" y="121"/>
                    <a:pt x="505" y="121"/>
                  </a:cubicBezTo>
                  <a:cubicBezTo>
                    <a:pt x="506" y="121"/>
                    <a:pt x="508" y="121"/>
                    <a:pt x="509" y="120"/>
                  </a:cubicBezTo>
                  <a:cubicBezTo>
                    <a:pt x="509" y="120"/>
                    <a:pt x="510" y="119"/>
                    <a:pt x="511" y="119"/>
                  </a:cubicBezTo>
                  <a:cubicBezTo>
                    <a:pt x="513" y="118"/>
                    <a:pt x="516" y="116"/>
                    <a:pt x="519" y="116"/>
                  </a:cubicBezTo>
                  <a:cubicBezTo>
                    <a:pt x="520" y="116"/>
                    <a:pt x="521" y="116"/>
                    <a:pt x="521" y="116"/>
                  </a:cubicBezTo>
                  <a:cubicBezTo>
                    <a:pt x="525" y="117"/>
                    <a:pt x="527" y="121"/>
                    <a:pt x="528" y="124"/>
                  </a:cubicBezTo>
                  <a:cubicBezTo>
                    <a:pt x="529" y="125"/>
                    <a:pt x="529" y="126"/>
                    <a:pt x="529" y="126"/>
                  </a:cubicBezTo>
                  <a:cubicBezTo>
                    <a:pt x="531" y="130"/>
                    <a:pt x="533" y="130"/>
                    <a:pt x="537" y="131"/>
                  </a:cubicBezTo>
                  <a:cubicBezTo>
                    <a:pt x="542" y="132"/>
                    <a:pt x="545" y="133"/>
                    <a:pt x="549" y="136"/>
                  </a:cubicBezTo>
                  <a:cubicBezTo>
                    <a:pt x="549" y="137"/>
                    <a:pt x="549" y="137"/>
                    <a:pt x="549" y="137"/>
                  </a:cubicBezTo>
                  <a:cubicBezTo>
                    <a:pt x="552" y="139"/>
                    <a:pt x="554" y="142"/>
                    <a:pt x="558" y="143"/>
                  </a:cubicBezTo>
                  <a:cubicBezTo>
                    <a:pt x="560" y="145"/>
                    <a:pt x="565" y="148"/>
                    <a:pt x="565" y="153"/>
                  </a:cubicBezTo>
                  <a:cubicBezTo>
                    <a:pt x="566" y="157"/>
                    <a:pt x="563" y="161"/>
                    <a:pt x="559" y="164"/>
                  </a:cubicBezTo>
                  <a:cubicBezTo>
                    <a:pt x="558" y="164"/>
                    <a:pt x="558" y="164"/>
                    <a:pt x="558" y="165"/>
                  </a:cubicBezTo>
                  <a:cubicBezTo>
                    <a:pt x="555" y="166"/>
                    <a:pt x="553" y="168"/>
                    <a:pt x="551" y="170"/>
                  </a:cubicBezTo>
                  <a:cubicBezTo>
                    <a:pt x="550" y="174"/>
                    <a:pt x="549" y="178"/>
                    <a:pt x="550" y="180"/>
                  </a:cubicBezTo>
                  <a:cubicBezTo>
                    <a:pt x="550" y="182"/>
                    <a:pt x="551" y="183"/>
                    <a:pt x="552" y="185"/>
                  </a:cubicBezTo>
                  <a:cubicBezTo>
                    <a:pt x="553" y="186"/>
                    <a:pt x="554" y="186"/>
                    <a:pt x="555" y="188"/>
                  </a:cubicBezTo>
                  <a:cubicBezTo>
                    <a:pt x="557" y="192"/>
                    <a:pt x="556" y="198"/>
                    <a:pt x="555" y="201"/>
                  </a:cubicBezTo>
                  <a:cubicBezTo>
                    <a:pt x="554" y="203"/>
                    <a:pt x="553" y="204"/>
                    <a:pt x="553" y="206"/>
                  </a:cubicBezTo>
                  <a:cubicBezTo>
                    <a:pt x="552" y="208"/>
                    <a:pt x="551" y="211"/>
                    <a:pt x="550" y="214"/>
                  </a:cubicBezTo>
                  <a:cubicBezTo>
                    <a:pt x="550" y="215"/>
                    <a:pt x="550" y="215"/>
                    <a:pt x="550" y="215"/>
                  </a:cubicBezTo>
                  <a:cubicBezTo>
                    <a:pt x="549" y="218"/>
                    <a:pt x="549" y="221"/>
                    <a:pt x="545" y="223"/>
                  </a:cubicBezTo>
                  <a:cubicBezTo>
                    <a:pt x="543" y="224"/>
                    <a:pt x="540" y="224"/>
                    <a:pt x="537" y="224"/>
                  </a:cubicBezTo>
                  <a:cubicBezTo>
                    <a:pt x="537" y="224"/>
                    <a:pt x="537" y="224"/>
                    <a:pt x="537" y="224"/>
                  </a:cubicBezTo>
                  <a:cubicBezTo>
                    <a:pt x="535" y="224"/>
                    <a:pt x="534" y="224"/>
                    <a:pt x="533" y="224"/>
                  </a:cubicBezTo>
                  <a:cubicBezTo>
                    <a:pt x="529" y="225"/>
                    <a:pt x="527" y="227"/>
                    <a:pt x="524" y="230"/>
                  </a:cubicBezTo>
                  <a:cubicBezTo>
                    <a:pt x="521" y="233"/>
                    <a:pt x="518" y="235"/>
                    <a:pt x="514" y="237"/>
                  </a:cubicBezTo>
                  <a:cubicBezTo>
                    <a:pt x="511" y="238"/>
                    <a:pt x="509" y="240"/>
                    <a:pt x="508" y="243"/>
                  </a:cubicBezTo>
                  <a:cubicBezTo>
                    <a:pt x="507" y="247"/>
                    <a:pt x="507" y="251"/>
                    <a:pt x="507" y="255"/>
                  </a:cubicBezTo>
                  <a:cubicBezTo>
                    <a:pt x="506" y="256"/>
                    <a:pt x="506" y="256"/>
                    <a:pt x="506" y="256"/>
                  </a:cubicBezTo>
                  <a:cubicBezTo>
                    <a:pt x="506" y="258"/>
                    <a:pt x="506" y="260"/>
                    <a:pt x="506" y="262"/>
                  </a:cubicBezTo>
                  <a:cubicBezTo>
                    <a:pt x="506" y="263"/>
                    <a:pt x="506" y="263"/>
                    <a:pt x="506" y="263"/>
                  </a:cubicBezTo>
                  <a:cubicBezTo>
                    <a:pt x="505" y="263"/>
                    <a:pt x="505" y="263"/>
                    <a:pt x="505" y="263"/>
                  </a:cubicBezTo>
                  <a:cubicBezTo>
                    <a:pt x="504" y="263"/>
                    <a:pt x="503" y="263"/>
                    <a:pt x="503" y="264"/>
                  </a:cubicBezTo>
                  <a:cubicBezTo>
                    <a:pt x="499" y="265"/>
                    <a:pt x="492" y="267"/>
                    <a:pt x="489" y="267"/>
                  </a:cubicBezTo>
                  <a:cubicBezTo>
                    <a:pt x="487" y="268"/>
                    <a:pt x="486" y="269"/>
                    <a:pt x="484" y="270"/>
                  </a:cubicBezTo>
                  <a:cubicBezTo>
                    <a:pt x="483" y="271"/>
                    <a:pt x="482" y="272"/>
                    <a:pt x="480" y="273"/>
                  </a:cubicBezTo>
                  <a:cubicBezTo>
                    <a:pt x="479" y="273"/>
                    <a:pt x="477" y="274"/>
                    <a:pt x="474" y="275"/>
                  </a:cubicBezTo>
                  <a:cubicBezTo>
                    <a:pt x="471" y="276"/>
                    <a:pt x="467" y="277"/>
                    <a:pt x="464" y="278"/>
                  </a:cubicBezTo>
                  <a:cubicBezTo>
                    <a:pt x="462" y="280"/>
                    <a:pt x="459" y="280"/>
                    <a:pt x="456" y="281"/>
                  </a:cubicBezTo>
                  <a:cubicBezTo>
                    <a:pt x="452" y="283"/>
                    <a:pt x="447" y="284"/>
                    <a:pt x="446" y="286"/>
                  </a:cubicBezTo>
                  <a:cubicBezTo>
                    <a:pt x="444" y="288"/>
                    <a:pt x="443" y="289"/>
                    <a:pt x="443" y="290"/>
                  </a:cubicBezTo>
                  <a:cubicBezTo>
                    <a:pt x="442" y="291"/>
                    <a:pt x="442" y="292"/>
                    <a:pt x="441" y="292"/>
                  </a:cubicBezTo>
                  <a:cubicBezTo>
                    <a:pt x="441" y="292"/>
                    <a:pt x="441" y="292"/>
                    <a:pt x="441" y="292"/>
                  </a:cubicBezTo>
                  <a:cubicBezTo>
                    <a:pt x="440" y="292"/>
                    <a:pt x="439" y="291"/>
                    <a:pt x="439" y="290"/>
                  </a:cubicBezTo>
                  <a:cubicBezTo>
                    <a:pt x="439" y="289"/>
                    <a:pt x="439" y="288"/>
                    <a:pt x="439" y="287"/>
                  </a:cubicBezTo>
                  <a:cubicBezTo>
                    <a:pt x="439" y="286"/>
                    <a:pt x="439" y="285"/>
                    <a:pt x="439" y="285"/>
                  </a:cubicBezTo>
                  <a:cubicBezTo>
                    <a:pt x="439" y="285"/>
                    <a:pt x="438" y="285"/>
                    <a:pt x="437" y="285"/>
                  </a:cubicBezTo>
                  <a:cubicBezTo>
                    <a:pt x="437" y="285"/>
                    <a:pt x="437" y="285"/>
                    <a:pt x="436" y="285"/>
                  </a:cubicBezTo>
                  <a:cubicBezTo>
                    <a:pt x="430" y="285"/>
                    <a:pt x="428" y="288"/>
                    <a:pt x="426" y="291"/>
                  </a:cubicBezTo>
                  <a:cubicBezTo>
                    <a:pt x="425" y="292"/>
                    <a:pt x="425" y="292"/>
                    <a:pt x="425" y="292"/>
                  </a:cubicBezTo>
                  <a:cubicBezTo>
                    <a:pt x="425" y="294"/>
                    <a:pt x="424" y="295"/>
                    <a:pt x="422" y="295"/>
                  </a:cubicBezTo>
                  <a:cubicBezTo>
                    <a:pt x="422" y="295"/>
                    <a:pt x="422" y="295"/>
                    <a:pt x="421" y="295"/>
                  </a:cubicBezTo>
                  <a:cubicBezTo>
                    <a:pt x="420" y="294"/>
                    <a:pt x="420" y="294"/>
                    <a:pt x="420" y="294"/>
                  </a:cubicBezTo>
                  <a:cubicBezTo>
                    <a:pt x="418" y="294"/>
                    <a:pt x="417" y="294"/>
                    <a:pt x="416" y="293"/>
                  </a:cubicBezTo>
                  <a:cubicBezTo>
                    <a:pt x="415" y="292"/>
                    <a:pt x="414" y="291"/>
                    <a:pt x="414" y="291"/>
                  </a:cubicBezTo>
                  <a:cubicBezTo>
                    <a:pt x="413" y="291"/>
                    <a:pt x="413" y="292"/>
                    <a:pt x="413" y="292"/>
                  </a:cubicBezTo>
                  <a:cubicBezTo>
                    <a:pt x="413" y="292"/>
                    <a:pt x="413" y="292"/>
                    <a:pt x="413" y="293"/>
                  </a:cubicBezTo>
                  <a:cubicBezTo>
                    <a:pt x="413" y="294"/>
                    <a:pt x="414" y="295"/>
                    <a:pt x="414" y="296"/>
                  </a:cubicBezTo>
                  <a:cubicBezTo>
                    <a:pt x="415" y="299"/>
                    <a:pt x="415" y="301"/>
                    <a:pt x="414" y="302"/>
                  </a:cubicBezTo>
                  <a:cubicBezTo>
                    <a:pt x="414" y="302"/>
                    <a:pt x="413" y="302"/>
                    <a:pt x="413" y="302"/>
                  </a:cubicBezTo>
                  <a:cubicBezTo>
                    <a:pt x="412" y="302"/>
                    <a:pt x="411" y="302"/>
                    <a:pt x="410" y="301"/>
                  </a:cubicBezTo>
                  <a:cubicBezTo>
                    <a:pt x="409" y="300"/>
                    <a:pt x="408" y="299"/>
                    <a:pt x="407" y="299"/>
                  </a:cubicBezTo>
                  <a:cubicBezTo>
                    <a:pt x="406" y="298"/>
                    <a:pt x="405" y="297"/>
                    <a:pt x="405" y="297"/>
                  </a:cubicBezTo>
                  <a:cubicBezTo>
                    <a:pt x="404" y="297"/>
                    <a:pt x="404" y="297"/>
                    <a:pt x="403" y="298"/>
                  </a:cubicBezTo>
                  <a:cubicBezTo>
                    <a:pt x="403" y="298"/>
                    <a:pt x="403" y="298"/>
                    <a:pt x="403" y="298"/>
                  </a:cubicBezTo>
                  <a:cubicBezTo>
                    <a:pt x="399" y="301"/>
                    <a:pt x="392" y="307"/>
                    <a:pt x="387" y="307"/>
                  </a:cubicBezTo>
                  <a:cubicBezTo>
                    <a:pt x="385" y="307"/>
                    <a:pt x="385" y="307"/>
                    <a:pt x="385" y="307"/>
                  </a:cubicBezTo>
                  <a:cubicBezTo>
                    <a:pt x="385" y="307"/>
                    <a:pt x="384" y="307"/>
                    <a:pt x="384" y="307"/>
                  </a:cubicBezTo>
                  <a:cubicBezTo>
                    <a:pt x="381" y="307"/>
                    <a:pt x="381" y="306"/>
                    <a:pt x="380" y="304"/>
                  </a:cubicBezTo>
                  <a:cubicBezTo>
                    <a:pt x="379" y="302"/>
                    <a:pt x="377" y="302"/>
                    <a:pt x="377" y="302"/>
                  </a:cubicBezTo>
                  <a:cubicBezTo>
                    <a:pt x="376" y="302"/>
                    <a:pt x="376" y="302"/>
                    <a:pt x="376" y="302"/>
                  </a:cubicBezTo>
                  <a:cubicBezTo>
                    <a:pt x="375" y="303"/>
                    <a:pt x="372" y="305"/>
                    <a:pt x="369" y="305"/>
                  </a:cubicBezTo>
                  <a:cubicBezTo>
                    <a:pt x="368" y="305"/>
                    <a:pt x="367" y="304"/>
                    <a:pt x="366" y="304"/>
                  </a:cubicBezTo>
                  <a:cubicBezTo>
                    <a:pt x="366" y="303"/>
                    <a:pt x="365" y="303"/>
                    <a:pt x="365" y="303"/>
                  </a:cubicBezTo>
                  <a:cubicBezTo>
                    <a:pt x="365" y="303"/>
                    <a:pt x="365" y="303"/>
                    <a:pt x="365" y="304"/>
                  </a:cubicBezTo>
                  <a:cubicBezTo>
                    <a:pt x="367" y="306"/>
                    <a:pt x="368" y="307"/>
                    <a:pt x="369" y="309"/>
                  </a:cubicBezTo>
                  <a:cubicBezTo>
                    <a:pt x="371" y="311"/>
                    <a:pt x="372" y="313"/>
                    <a:pt x="372" y="314"/>
                  </a:cubicBezTo>
                  <a:cubicBezTo>
                    <a:pt x="372" y="315"/>
                    <a:pt x="372" y="316"/>
                    <a:pt x="372" y="316"/>
                  </a:cubicBezTo>
                  <a:cubicBezTo>
                    <a:pt x="372" y="316"/>
                    <a:pt x="372" y="316"/>
                    <a:pt x="372" y="316"/>
                  </a:cubicBezTo>
                  <a:cubicBezTo>
                    <a:pt x="372" y="316"/>
                    <a:pt x="372" y="316"/>
                    <a:pt x="372" y="316"/>
                  </a:cubicBezTo>
                  <a:cubicBezTo>
                    <a:pt x="372" y="316"/>
                    <a:pt x="373" y="316"/>
                    <a:pt x="373" y="316"/>
                  </a:cubicBezTo>
                  <a:cubicBezTo>
                    <a:pt x="373" y="316"/>
                    <a:pt x="374" y="315"/>
                    <a:pt x="374" y="315"/>
                  </a:cubicBezTo>
                  <a:cubicBezTo>
                    <a:pt x="375" y="315"/>
                    <a:pt x="377" y="315"/>
                    <a:pt x="378" y="315"/>
                  </a:cubicBezTo>
                  <a:cubicBezTo>
                    <a:pt x="380" y="315"/>
                    <a:pt x="381" y="315"/>
                    <a:pt x="382" y="316"/>
                  </a:cubicBezTo>
                  <a:cubicBezTo>
                    <a:pt x="382" y="317"/>
                    <a:pt x="384" y="319"/>
                    <a:pt x="386" y="321"/>
                  </a:cubicBezTo>
                  <a:cubicBezTo>
                    <a:pt x="401" y="335"/>
                    <a:pt x="403" y="338"/>
                    <a:pt x="402" y="339"/>
                  </a:cubicBezTo>
                  <a:cubicBezTo>
                    <a:pt x="402" y="341"/>
                    <a:pt x="402" y="343"/>
                    <a:pt x="403" y="344"/>
                  </a:cubicBezTo>
                  <a:cubicBezTo>
                    <a:pt x="403" y="345"/>
                    <a:pt x="404" y="345"/>
                    <a:pt x="404" y="345"/>
                  </a:cubicBezTo>
                  <a:cubicBezTo>
                    <a:pt x="405" y="345"/>
                    <a:pt x="406" y="345"/>
                    <a:pt x="407" y="345"/>
                  </a:cubicBezTo>
                  <a:cubicBezTo>
                    <a:pt x="408" y="346"/>
                    <a:pt x="410" y="347"/>
                    <a:pt x="412" y="347"/>
                  </a:cubicBezTo>
                  <a:cubicBezTo>
                    <a:pt x="413" y="347"/>
                    <a:pt x="413" y="347"/>
                    <a:pt x="413" y="347"/>
                  </a:cubicBezTo>
                  <a:cubicBezTo>
                    <a:pt x="416" y="346"/>
                    <a:pt x="416" y="346"/>
                    <a:pt x="418" y="345"/>
                  </a:cubicBezTo>
                  <a:cubicBezTo>
                    <a:pt x="419" y="344"/>
                    <a:pt x="419" y="344"/>
                    <a:pt x="419" y="344"/>
                  </a:cubicBezTo>
                  <a:cubicBezTo>
                    <a:pt x="420" y="344"/>
                    <a:pt x="421" y="344"/>
                    <a:pt x="422" y="343"/>
                  </a:cubicBezTo>
                  <a:cubicBezTo>
                    <a:pt x="423" y="342"/>
                    <a:pt x="424" y="341"/>
                    <a:pt x="426" y="341"/>
                  </a:cubicBezTo>
                  <a:cubicBezTo>
                    <a:pt x="427" y="341"/>
                    <a:pt x="428" y="341"/>
                    <a:pt x="428" y="342"/>
                  </a:cubicBezTo>
                  <a:cubicBezTo>
                    <a:pt x="430" y="344"/>
                    <a:pt x="431" y="344"/>
                    <a:pt x="431" y="344"/>
                  </a:cubicBezTo>
                  <a:cubicBezTo>
                    <a:pt x="431" y="344"/>
                    <a:pt x="431" y="344"/>
                    <a:pt x="431" y="343"/>
                  </a:cubicBezTo>
                  <a:cubicBezTo>
                    <a:pt x="433" y="340"/>
                    <a:pt x="435" y="338"/>
                    <a:pt x="437" y="338"/>
                  </a:cubicBezTo>
                  <a:cubicBezTo>
                    <a:pt x="438" y="338"/>
                    <a:pt x="439" y="338"/>
                    <a:pt x="440" y="339"/>
                  </a:cubicBezTo>
                  <a:cubicBezTo>
                    <a:pt x="441" y="339"/>
                    <a:pt x="441" y="339"/>
                    <a:pt x="442" y="340"/>
                  </a:cubicBezTo>
                  <a:cubicBezTo>
                    <a:pt x="448" y="343"/>
                    <a:pt x="453" y="346"/>
                    <a:pt x="453" y="349"/>
                  </a:cubicBezTo>
                  <a:cubicBezTo>
                    <a:pt x="453" y="350"/>
                    <a:pt x="453" y="351"/>
                    <a:pt x="452" y="352"/>
                  </a:cubicBezTo>
                  <a:cubicBezTo>
                    <a:pt x="451" y="353"/>
                    <a:pt x="450" y="354"/>
                    <a:pt x="449" y="355"/>
                  </a:cubicBezTo>
                  <a:cubicBezTo>
                    <a:pt x="447" y="356"/>
                    <a:pt x="446" y="357"/>
                    <a:pt x="446" y="358"/>
                  </a:cubicBezTo>
                  <a:cubicBezTo>
                    <a:pt x="446" y="360"/>
                    <a:pt x="443" y="365"/>
                    <a:pt x="441" y="365"/>
                  </a:cubicBezTo>
                  <a:cubicBezTo>
                    <a:pt x="440" y="365"/>
                    <a:pt x="439" y="365"/>
                    <a:pt x="439" y="363"/>
                  </a:cubicBezTo>
                  <a:cubicBezTo>
                    <a:pt x="438" y="362"/>
                    <a:pt x="437" y="360"/>
                    <a:pt x="436" y="360"/>
                  </a:cubicBezTo>
                  <a:cubicBezTo>
                    <a:pt x="436" y="360"/>
                    <a:pt x="435" y="361"/>
                    <a:pt x="435" y="361"/>
                  </a:cubicBezTo>
                  <a:cubicBezTo>
                    <a:pt x="433" y="363"/>
                    <a:pt x="432" y="365"/>
                    <a:pt x="429" y="365"/>
                  </a:cubicBezTo>
                  <a:cubicBezTo>
                    <a:pt x="428" y="365"/>
                    <a:pt x="427" y="365"/>
                    <a:pt x="426" y="364"/>
                  </a:cubicBezTo>
                  <a:cubicBezTo>
                    <a:pt x="424" y="363"/>
                    <a:pt x="423" y="363"/>
                    <a:pt x="422" y="362"/>
                  </a:cubicBezTo>
                  <a:cubicBezTo>
                    <a:pt x="421" y="361"/>
                    <a:pt x="421" y="361"/>
                    <a:pt x="420" y="361"/>
                  </a:cubicBezTo>
                  <a:cubicBezTo>
                    <a:pt x="420" y="361"/>
                    <a:pt x="420" y="361"/>
                    <a:pt x="420" y="362"/>
                  </a:cubicBezTo>
                  <a:cubicBezTo>
                    <a:pt x="420" y="366"/>
                    <a:pt x="417" y="371"/>
                    <a:pt x="414" y="371"/>
                  </a:cubicBezTo>
                  <a:cubicBezTo>
                    <a:pt x="414" y="371"/>
                    <a:pt x="414" y="371"/>
                    <a:pt x="413" y="371"/>
                  </a:cubicBezTo>
                  <a:cubicBezTo>
                    <a:pt x="413" y="371"/>
                    <a:pt x="413" y="370"/>
                    <a:pt x="412" y="370"/>
                  </a:cubicBezTo>
                  <a:cubicBezTo>
                    <a:pt x="411" y="370"/>
                    <a:pt x="409" y="372"/>
                    <a:pt x="408" y="373"/>
                  </a:cubicBezTo>
                  <a:cubicBezTo>
                    <a:pt x="407" y="374"/>
                    <a:pt x="405" y="375"/>
                    <a:pt x="403" y="375"/>
                  </a:cubicBezTo>
                  <a:cubicBezTo>
                    <a:pt x="401" y="375"/>
                    <a:pt x="400" y="375"/>
                    <a:pt x="399" y="374"/>
                  </a:cubicBezTo>
                  <a:cubicBezTo>
                    <a:pt x="399" y="374"/>
                    <a:pt x="398" y="373"/>
                    <a:pt x="396" y="373"/>
                  </a:cubicBezTo>
                  <a:cubicBezTo>
                    <a:pt x="391" y="373"/>
                    <a:pt x="381" y="375"/>
                    <a:pt x="379" y="383"/>
                  </a:cubicBezTo>
                  <a:cubicBezTo>
                    <a:pt x="375" y="392"/>
                    <a:pt x="374" y="396"/>
                    <a:pt x="369" y="396"/>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5"/>
            <p:cNvSpPr>
              <a:spLocks/>
            </p:cNvSpPr>
            <p:nvPr/>
          </p:nvSpPr>
          <p:spPr bwMode="auto">
            <a:xfrm>
              <a:off x="8617599" y="5122435"/>
              <a:ext cx="276916" cy="234314"/>
            </a:xfrm>
            <a:custGeom>
              <a:avLst/>
              <a:gdLst>
                <a:gd name="T0" fmla="*/ 10 w 107"/>
                <a:gd name="T1" fmla="*/ 90 h 91"/>
                <a:gd name="T2" fmla="*/ 12 w 107"/>
                <a:gd name="T3" fmla="*/ 85 h 91"/>
                <a:gd name="T4" fmla="*/ 19 w 107"/>
                <a:gd name="T5" fmla="*/ 78 h 91"/>
                <a:gd name="T6" fmla="*/ 30 w 107"/>
                <a:gd name="T7" fmla="*/ 68 h 91"/>
                <a:gd name="T8" fmla="*/ 25 w 107"/>
                <a:gd name="T9" fmla="*/ 69 h 91"/>
                <a:gd name="T10" fmla="*/ 9 w 107"/>
                <a:gd name="T11" fmla="*/ 72 h 91"/>
                <a:gd name="T12" fmla="*/ 1 w 107"/>
                <a:gd name="T13" fmla="*/ 62 h 91"/>
                <a:gd name="T14" fmla="*/ 1 w 107"/>
                <a:gd name="T15" fmla="*/ 60 h 91"/>
                <a:gd name="T16" fmla="*/ 17 w 107"/>
                <a:gd name="T17" fmla="*/ 42 h 91"/>
                <a:gd name="T18" fmla="*/ 20 w 107"/>
                <a:gd name="T19" fmla="*/ 36 h 91"/>
                <a:gd name="T20" fmla="*/ 24 w 107"/>
                <a:gd name="T21" fmla="*/ 30 h 91"/>
                <a:gd name="T22" fmla="*/ 20 w 107"/>
                <a:gd name="T23" fmla="*/ 24 h 91"/>
                <a:gd name="T24" fmla="*/ 13 w 107"/>
                <a:gd name="T25" fmla="*/ 22 h 91"/>
                <a:gd name="T26" fmla="*/ 13 w 107"/>
                <a:gd name="T27" fmla="*/ 21 h 91"/>
                <a:gd name="T28" fmla="*/ 16 w 107"/>
                <a:gd name="T29" fmla="*/ 14 h 91"/>
                <a:gd name="T30" fmla="*/ 23 w 107"/>
                <a:gd name="T31" fmla="*/ 11 h 91"/>
                <a:gd name="T32" fmla="*/ 26 w 107"/>
                <a:gd name="T33" fmla="*/ 9 h 91"/>
                <a:gd name="T34" fmla="*/ 32 w 107"/>
                <a:gd name="T35" fmla="*/ 4 h 91"/>
                <a:gd name="T36" fmla="*/ 40 w 107"/>
                <a:gd name="T37" fmla="*/ 0 h 91"/>
                <a:gd name="T38" fmla="*/ 44 w 107"/>
                <a:gd name="T39" fmla="*/ 2 h 91"/>
                <a:gd name="T40" fmla="*/ 48 w 107"/>
                <a:gd name="T41" fmla="*/ 3 h 91"/>
                <a:gd name="T42" fmla="*/ 56 w 107"/>
                <a:gd name="T43" fmla="*/ 5 h 91"/>
                <a:gd name="T44" fmla="*/ 61 w 107"/>
                <a:gd name="T45" fmla="*/ 5 h 91"/>
                <a:gd name="T46" fmla="*/ 67 w 107"/>
                <a:gd name="T47" fmla="*/ 3 h 91"/>
                <a:gd name="T48" fmla="*/ 70 w 107"/>
                <a:gd name="T49" fmla="*/ 2 h 91"/>
                <a:gd name="T50" fmla="*/ 72 w 107"/>
                <a:gd name="T51" fmla="*/ 1 h 91"/>
                <a:gd name="T52" fmla="*/ 74 w 107"/>
                <a:gd name="T53" fmla="*/ 3 h 91"/>
                <a:gd name="T54" fmla="*/ 82 w 107"/>
                <a:gd name="T55" fmla="*/ 27 h 91"/>
                <a:gd name="T56" fmla="*/ 83 w 107"/>
                <a:gd name="T57" fmla="*/ 28 h 91"/>
                <a:gd name="T58" fmla="*/ 87 w 107"/>
                <a:gd name="T59" fmla="*/ 27 h 91"/>
                <a:gd name="T60" fmla="*/ 93 w 107"/>
                <a:gd name="T61" fmla="*/ 33 h 91"/>
                <a:gd name="T62" fmla="*/ 97 w 107"/>
                <a:gd name="T63" fmla="*/ 39 h 91"/>
                <a:gd name="T64" fmla="*/ 102 w 107"/>
                <a:gd name="T65" fmla="*/ 41 h 91"/>
                <a:gd name="T66" fmla="*/ 105 w 107"/>
                <a:gd name="T67" fmla="*/ 48 h 91"/>
                <a:gd name="T68" fmla="*/ 94 w 107"/>
                <a:gd name="T69" fmla="*/ 52 h 91"/>
                <a:gd name="T70" fmla="*/ 86 w 107"/>
                <a:gd name="T71" fmla="*/ 52 h 91"/>
                <a:gd name="T72" fmla="*/ 83 w 107"/>
                <a:gd name="T73" fmla="*/ 52 h 91"/>
                <a:gd name="T74" fmla="*/ 78 w 107"/>
                <a:gd name="T75" fmla="*/ 51 h 91"/>
                <a:gd name="T76" fmla="*/ 70 w 107"/>
                <a:gd name="T77" fmla="*/ 55 h 91"/>
                <a:gd name="T78" fmla="*/ 63 w 107"/>
                <a:gd name="T79" fmla="*/ 53 h 91"/>
                <a:gd name="T80" fmla="*/ 48 w 107"/>
                <a:gd name="T81" fmla="*/ 69 h 91"/>
                <a:gd name="T82" fmla="*/ 36 w 107"/>
                <a:gd name="T83" fmla="*/ 76 h 91"/>
                <a:gd name="T84" fmla="*/ 23 w 107"/>
                <a:gd name="T85" fmla="*/ 8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91">
                  <a:moveTo>
                    <a:pt x="12" y="91"/>
                  </a:moveTo>
                  <a:cubicBezTo>
                    <a:pt x="11" y="91"/>
                    <a:pt x="10" y="91"/>
                    <a:pt x="10" y="90"/>
                  </a:cubicBezTo>
                  <a:cubicBezTo>
                    <a:pt x="9" y="88"/>
                    <a:pt x="10" y="87"/>
                    <a:pt x="10" y="86"/>
                  </a:cubicBezTo>
                  <a:cubicBezTo>
                    <a:pt x="11" y="86"/>
                    <a:pt x="11" y="86"/>
                    <a:pt x="12" y="85"/>
                  </a:cubicBezTo>
                  <a:cubicBezTo>
                    <a:pt x="14" y="83"/>
                    <a:pt x="19" y="80"/>
                    <a:pt x="19" y="78"/>
                  </a:cubicBezTo>
                  <a:cubicBezTo>
                    <a:pt x="19" y="78"/>
                    <a:pt x="19" y="78"/>
                    <a:pt x="19" y="78"/>
                  </a:cubicBezTo>
                  <a:cubicBezTo>
                    <a:pt x="19" y="75"/>
                    <a:pt x="20" y="74"/>
                    <a:pt x="22" y="74"/>
                  </a:cubicBezTo>
                  <a:cubicBezTo>
                    <a:pt x="23" y="73"/>
                    <a:pt x="29" y="70"/>
                    <a:pt x="30" y="68"/>
                  </a:cubicBezTo>
                  <a:cubicBezTo>
                    <a:pt x="29" y="68"/>
                    <a:pt x="29" y="68"/>
                    <a:pt x="28" y="68"/>
                  </a:cubicBezTo>
                  <a:cubicBezTo>
                    <a:pt x="27" y="68"/>
                    <a:pt x="26" y="68"/>
                    <a:pt x="25" y="69"/>
                  </a:cubicBezTo>
                  <a:cubicBezTo>
                    <a:pt x="23" y="70"/>
                    <a:pt x="15" y="72"/>
                    <a:pt x="11" y="72"/>
                  </a:cubicBezTo>
                  <a:cubicBezTo>
                    <a:pt x="10" y="72"/>
                    <a:pt x="9" y="72"/>
                    <a:pt x="9" y="72"/>
                  </a:cubicBezTo>
                  <a:cubicBezTo>
                    <a:pt x="8" y="71"/>
                    <a:pt x="8" y="70"/>
                    <a:pt x="6" y="68"/>
                  </a:cubicBezTo>
                  <a:cubicBezTo>
                    <a:pt x="5" y="66"/>
                    <a:pt x="3" y="64"/>
                    <a:pt x="1" y="62"/>
                  </a:cubicBezTo>
                  <a:cubicBezTo>
                    <a:pt x="0" y="61"/>
                    <a:pt x="0" y="61"/>
                    <a:pt x="0" y="61"/>
                  </a:cubicBezTo>
                  <a:cubicBezTo>
                    <a:pt x="1" y="60"/>
                    <a:pt x="1" y="60"/>
                    <a:pt x="1" y="60"/>
                  </a:cubicBezTo>
                  <a:cubicBezTo>
                    <a:pt x="5" y="58"/>
                    <a:pt x="8" y="55"/>
                    <a:pt x="11" y="53"/>
                  </a:cubicBezTo>
                  <a:cubicBezTo>
                    <a:pt x="14" y="49"/>
                    <a:pt x="16" y="45"/>
                    <a:pt x="17" y="42"/>
                  </a:cubicBezTo>
                  <a:cubicBezTo>
                    <a:pt x="18" y="41"/>
                    <a:pt x="18" y="40"/>
                    <a:pt x="18" y="40"/>
                  </a:cubicBezTo>
                  <a:cubicBezTo>
                    <a:pt x="19" y="38"/>
                    <a:pt x="19" y="37"/>
                    <a:pt x="20" y="36"/>
                  </a:cubicBezTo>
                  <a:cubicBezTo>
                    <a:pt x="20" y="35"/>
                    <a:pt x="21" y="34"/>
                    <a:pt x="22" y="32"/>
                  </a:cubicBezTo>
                  <a:cubicBezTo>
                    <a:pt x="23" y="32"/>
                    <a:pt x="23" y="31"/>
                    <a:pt x="24" y="30"/>
                  </a:cubicBezTo>
                  <a:cubicBezTo>
                    <a:pt x="25" y="28"/>
                    <a:pt x="25" y="27"/>
                    <a:pt x="25" y="26"/>
                  </a:cubicBezTo>
                  <a:cubicBezTo>
                    <a:pt x="24" y="25"/>
                    <a:pt x="22" y="24"/>
                    <a:pt x="20" y="24"/>
                  </a:cubicBezTo>
                  <a:cubicBezTo>
                    <a:pt x="20" y="24"/>
                    <a:pt x="20" y="24"/>
                    <a:pt x="20" y="24"/>
                  </a:cubicBezTo>
                  <a:cubicBezTo>
                    <a:pt x="18" y="24"/>
                    <a:pt x="16" y="23"/>
                    <a:pt x="13" y="22"/>
                  </a:cubicBezTo>
                  <a:cubicBezTo>
                    <a:pt x="12" y="22"/>
                    <a:pt x="12" y="22"/>
                    <a:pt x="12" y="22"/>
                  </a:cubicBezTo>
                  <a:cubicBezTo>
                    <a:pt x="13" y="21"/>
                    <a:pt x="13" y="21"/>
                    <a:pt x="13" y="21"/>
                  </a:cubicBezTo>
                  <a:cubicBezTo>
                    <a:pt x="13" y="20"/>
                    <a:pt x="13" y="20"/>
                    <a:pt x="13" y="19"/>
                  </a:cubicBezTo>
                  <a:cubicBezTo>
                    <a:pt x="14" y="17"/>
                    <a:pt x="15" y="15"/>
                    <a:pt x="16" y="14"/>
                  </a:cubicBezTo>
                  <a:cubicBezTo>
                    <a:pt x="18" y="14"/>
                    <a:pt x="19" y="13"/>
                    <a:pt x="20" y="12"/>
                  </a:cubicBezTo>
                  <a:cubicBezTo>
                    <a:pt x="21" y="12"/>
                    <a:pt x="22" y="11"/>
                    <a:pt x="23" y="11"/>
                  </a:cubicBezTo>
                  <a:cubicBezTo>
                    <a:pt x="23" y="11"/>
                    <a:pt x="24" y="11"/>
                    <a:pt x="25" y="10"/>
                  </a:cubicBezTo>
                  <a:cubicBezTo>
                    <a:pt x="25" y="10"/>
                    <a:pt x="26" y="9"/>
                    <a:pt x="26" y="9"/>
                  </a:cubicBezTo>
                  <a:cubicBezTo>
                    <a:pt x="26" y="8"/>
                    <a:pt x="27" y="8"/>
                    <a:pt x="27" y="7"/>
                  </a:cubicBezTo>
                  <a:cubicBezTo>
                    <a:pt x="29" y="6"/>
                    <a:pt x="31" y="5"/>
                    <a:pt x="32" y="4"/>
                  </a:cubicBezTo>
                  <a:cubicBezTo>
                    <a:pt x="33" y="3"/>
                    <a:pt x="34" y="3"/>
                    <a:pt x="35" y="3"/>
                  </a:cubicBezTo>
                  <a:cubicBezTo>
                    <a:pt x="36" y="2"/>
                    <a:pt x="38" y="0"/>
                    <a:pt x="40" y="0"/>
                  </a:cubicBezTo>
                  <a:cubicBezTo>
                    <a:pt x="40" y="0"/>
                    <a:pt x="41" y="1"/>
                    <a:pt x="42" y="1"/>
                  </a:cubicBezTo>
                  <a:cubicBezTo>
                    <a:pt x="42" y="1"/>
                    <a:pt x="43" y="1"/>
                    <a:pt x="44" y="2"/>
                  </a:cubicBezTo>
                  <a:cubicBezTo>
                    <a:pt x="44" y="2"/>
                    <a:pt x="45" y="2"/>
                    <a:pt x="46" y="2"/>
                  </a:cubicBezTo>
                  <a:cubicBezTo>
                    <a:pt x="46" y="3"/>
                    <a:pt x="47" y="3"/>
                    <a:pt x="48" y="3"/>
                  </a:cubicBezTo>
                  <a:cubicBezTo>
                    <a:pt x="49" y="3"/>
                    <a:pt x="50" y="4"/>
                    <a:pt x="51" y="4"/>
                  </a:cubicBezTo>
                  <a:cubicBezTo>
                    <a:pt x="52" y="5"/>
                    <a:pt x="54" y="5"/>
                    <a:pt x="56" y="5"/>
                  </a:cubicBezTo>
                  <a:cubicBezTo>
                    <a:pt x="57" y="5"/>
                    <a:pt x="58" y="5"/>
                    <a:pt x="60" y="5"/>
                  </a:cubicBezTo>
                  <a:cubicBezTo>
                    <a:pt x="60" y="5"/>
                    <a:pt x="60" y="5"/>
                    <a:pt x="61" y="5"/>
                  </a:cubicBezTo>
                  <a:cubicBezTo>
                    <a:pt x="62" y="5"/>
                    <a:pt x="63" y="5"/>
                    <a:pt x="64" y="4"/>
                  </a:cubicBezTo>
                  <a:cubicBezTo>
                    <a:pt x="65" y="4"/>
                    <a:pt x="66" y="4"/>
                    <a:pt x="67" y="3"/>
                  </a:cubicBezTo>
                  <a:cubicBezTo>
                    <a:pt x="67" y="3"/>
                    <a:pt x="67" y="3"/>
                    <a:pt x="68" y="3"/>
                  </a:cubicBezTo>
                  <a:cubicBezTo>
                    <a:pt x="68" y="2"/>
                    <a:pt x="69" y="2"/>
                    <a:pt x="70" y="2"/>
                  </a:cubicBezTo>
                  <a:cubicBezTo>
                    <a:pt x="70" y="1"/>
                    <a:pt x="71" y="1"/>
                    <a:pt x="71" y="1"/>
                  </a:cubicBezTo>
                  <a:cubicBezTo>
                    <a:pt x="72" y="1"/>
                    <a:pt x="72" y="1"/>
                    <a:pt x="72" y="1"/>
                  </a:cubicBezTo>
                  <a:cubicBezTo>
                    <a:pt x="73" y="2"/>
                    <a:pt x="73" y="2"/>
                    <a:pt x="73" y="2"/>
                  </a:cubicBezTo>
                  <a:cubicBezTo>
                    <a:pt x="73" y="2"/>
                    <a:pt x="73" y="3"/>
                    <a:pt x="74" y="3"/>
                  </a:cubicBezTo>
                  <a:cubicBezTo>
                    <a:pt x="75" y="6"/>
                    <a:pt x="77" y="10"/>
                    <a:pt x="77" y="15"/>
                  </a:cubicBezTo>
                  <a:cubicBezTo>
                    <a:pt x="77" y="24"/>
                    <a:pt x="80" y="25"/>
                    <a:pt x="82" y="27"/>
                  </a:cubicBezTo>
                  <a:cubicBezTo>
                    <a:pt x="82" y="27"/>
                    <a:pt x="82" y="27"/>
                    <a:pt x="83" y="27"/>
                  </a:cubicBezTo>
                  <a:cubicBezTo>
                    <a:pt x="83" y="27"/>
                    <a:pt x="83" y="28"/>
                    <a:pt x="83" y="28"/>
                  </a:cubicBezTo>
                  <a:cubicBezTo>
                    <a:pt x="84" y="28"/>
                    <a:pt x="84" y="27"/>
                    <a:pt x="85" y="27"/>
                  </a:cubicBezTo>
                  <a:cubicBezTo>
                    <a:pt x="86" y="27"/>
                    <a:pt x="87" y="27"/>
                    <a:pt x="87" y="27"/>
                  </a:cubicBezTo>
                  <a:cubicBezTo>
                    <a:pt x="88" y="27"/>
                    <a:pt x="89" y="27"/>
                    <a:pt x="90" y="28"/>
                  </a:cubicBezTo>
                  <a:cubicBezTo>
                    <a:pt x="92" y="29"/>
                    <a:pt x="92" y="31"/>
                    <a:pt x="93" y="33"/>
                  </a:cubicBezTo>
                  <a:cubicBezTo>
                    <a:pt x="93" y="34"/>
                    <a:pt x="94" y="35"/>
                    <a:pt x="94" y="36"/>
                  </a:cubicBezTo>
                  <a:cubicBezTo>
                    <a:pt x="95" y="38"/>
                    <a:pt x="96" y="38"/>
                    <a:pt x="97" y="39"/>
                  </a:cubicBezTo>
                  <a:cubicBezTo>
                    <a:pt x="98" y="39"/>
                    <a:pt x="99" y="40"/>
                    <a:pt x="99" y="40"/>
                  </a:cubicBezTo>
                  <a:cubicBezTo>
                    <a:pt x="100" y="41"/>
                    <a:pt x="101" y="41"/>
                    <a:pt x="102" y="41"/>
                  </a:cubicBezTo>
                  <a:cubicBezTo>
                    <a:pt x="104" y="42"/>
                    <a:pt x="106" y="43"/>
                    <a:pt x="106" y="45"/>
                  </a:cubicBezTo>
                  <a:cubicBezTo>
                    <a:pt x="107" y="46"/>
                    <a:pt x="106" y="47"/>
                    <a:pt x="105" y="48"/>
                  </a:cubicBezTo>
                  <a:cubicBezTo>
                    <a:pt x="103" y="51"/>
                    <a:pt x="100" y="52"/>
                    <a:pt x="97" y="52"/>
                  </a:cubicBezTo>
                  <a:cubicBezTo>
                    <a:pt x="96" y="52"/>
                    <a:pt x="95" y="52"/>
                    <a:pt x="94" y="52"/>
                  </a:cubicBezTo>
                  <a:cubicBezTo>
                    <a:pt x="93" y="51"/>
                    <a:pt x="93" y="51"/>
                    <a:pt x="92" y="51"/>
                  </a:cubicBezTo>
                  <a:cubicBezTo>
                    <a:pt x="90" y="51"/>
                    <a:pt x="88" y="52"/>
                    <a:pt x="86" y="52"/>
                  </a:cubicBezTo>
                  <a:cubicBezTo>
                    <a:pt x="85" y="52"/>
                    <a:pt x="84" y="52"/>
                    <a:pt x="83" y="52"/>
                  </a:cubicBezTo>
                  <a:cubicBezTo>
                    <a:pt x="83" y="52"/>
                    <a:pt x="83" y="52"/>
                    <a:pt x="83" y="52"/>
                  </a:cubicBezTo>
                  <a:cubicBezTo>
                    <a:pt x="82" y="52"/>
                    <a:pt x="82" y="52"/>
                    <a:pt x="81" y="52"/>
                  </a:cubicBezTo>
                  <a:cubicBezTo>
                    <a:pt x="80" y="52"/>
                    <a:pt x="79" y="51"/>
                    <a:pt x="78" y="51"/>
                  </a:cubicBezTo>
                  <a:cubicBezTo>
                    <a:pt x="77" y="51"/>
                    <a:pt x="76" y="52"/>
                    <a:pt x="75" y="53"/>
                  </a:cubicBezTo>
                  <a:cubicBezTo>
                    <a:pt x="73" y="54"/>
                    <a:pt x="71" y="55"/>
                    <a:pt x="70" y="55"/>
                  </a:cubicBezTo>
                  <a:cubicBezTo>
                    <a:pt x="69" y="55"/>
                    <a:pt x="67" y="54"/>
                    <a:pt x="66" y="53"/>
                  </a:cubicBezTo>
                  <a:cubicBezTo>
                    <a:pt x="65" y="53"/>
                    <a:pt x="64" y="53"/>
                    <a:pt x="63" y="53"/>
                  </a:cubicBezTo>
                  <a:cubicBezTo>
                    <a:pt x="60" y="53"/>
                    <a:pt x="57" y="55"/>
                    <a:pt x="56" y="57"/>
                  </a:cubicBezTo>
                  <a:cubicBezTo>
                    <a:pt x="55" y="62"/>
                    <a:pt x="53" y="65"/>
                    <a:pt x="48" y="69"/>
                  </a:cubicBezTo>
                  <a:cubicBezTo>
                    <a:pt x="46" y="70"/>
                    <a:pt x="45" y="70"/>
                    <a:pt x="43" y="71"/>
                  </a:cubicBezTo>
                  <a:cubicBezTo>
                    <a:pt x="38" y="74"/>
                    <a:pt x="36" y="75"/>
                    <a:pt x="36" y="76"/>
                  </a:cubicBezTo>
                  <a:cubicBezTo>
                    <a:pt x="35" y="76"/>
                    <a:pt x="25" y="82"/>
                    <a:pt x="24" y="83"/>
                  </a:cubicBezTo>
                  <a:cubicBezTo>
                    <a:pt x="24" y="83"/>
                    <a:pt x="23" y="84"/>
                    <a:pt x="23" y="84"/>
                  </a:cubicBezTo>
                  <a:cubicBezTo>
                    <a:pt x="17" y="89"/>
                    <a:pt x="14" y="91"/>
                    <a:pt x="12" y="91"/>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6"/>
            <p:cNvSpPr>
              <a:spLocks/>
            </p:cNvSpPr>
            <p:nvPr/>
          </p:nvSpPr>
          <p:spPr bwMode="auto">
            <a:xfrm>
              <a:off x="8347073" y="4856169"/>
              <a:ext cx="528271" cy="359991"/>
            </a:xfrm>
            <a:custGeom>
              <a:avLst/>
              <a:gdLst>
                <a:gd name="T0" fmla="*/ 89 w 204"/>
                <a:gd name="T1" fmla="*/ 139 h 140"/>
                <a:gd name="T2" fmla="*/ 83 w 204"/>
                <a:gd name="T3" fmla="*/ 139 h 140"/>
                <a:gd name="T4" fmla="*/ 78 w 204"/>
                <a:gd name="T5" fmla="*/ 138 h 140"/>
                <a:gd name="T6" fmla="*/ 73 w 204"/>
                <a:gd name="T7" fmla="*/ 138 h 140"/>
                <a:gd name="T8" fmla="*/ 67 w 204"/>
                <a:gd name="T9" fmla="*/ 132 h 140"/>
                <a:gd name="T10" fmla="*/ 59 w 204"/>
                <a:gd name="T11" fmla="*/ 128 h 140"/>
                <a:gd name="T12" fmla="*/ 56 w 204"/>
                <a:gd name="T13" fmla="*/ 130 h 140"/>
                <a:gd name="T14" fmla="*/ 49 w 204"/>
                <a:gd name="T15" fmla="*/ 132 h 140"/>
                <a:gd name="T16" fmla="*/ 34 w 204"/>
                <a:gd name="T17" fmla="*/ 136 h 140"/>
                <a:gd name="T18" fmla="*/ 21 w 204"/>
                <a:gd name="T19" fmla="*/ 139 h 140"/>
                <a:gd name="T20" fmla="*/ 12 w 204"/>
                <a:gd name="T21" fmla="*/ 137 h 140"/>
                <a:gd name="T22" fmla="*/ 11 w 204"/>
                <a:gd name="T23" fmla="*/ 130 h 140"/>
                <a:gd name="T24" fmla="*/ 1 w 204"/>
                <a:gd name="T25" fmla="*/ 96 h 140"/>
                <a:gd name="T26" fmla="*/ 0 w 204"/>
                <a:gd name="T27" fmla="*/ 85 h 140"/>
                <a:gd name="T28" fmla="*/ 7 w 204"/>
                <a:gd name="T29" fmla="*/ 62 h 140"/>
                <a:gd name="T30" fmla="*/ 9 w 204"/>
                <a:gd name="T31" fmla="*/ 31 h 140"/>
                <a:gd name="T32" fmla="*/ 9 w 204"/>
                <a:gd name="T33" fmla="*/ 2 h 140"/>
                <a:gd name="T34" fmla="*/ 21 w 204"/>
                <a:gd name="T35" fmla="*/ 8 h 140"/>
                <a:gd name="T36" fmla="*/ 43 w 204"/>
                <a:gd name="T37" fmla="*/ 22 h 140"/>
                <a:gd name="T38" fmla="*/ 77 w 204"/>
                <a:gd name="T39" fmla="*/ 26 h 140"/>
                <a:gd name="T40" fmla="*/ 91 w 204"/>
                <a:gd name="T41" fmla="*/ 26 h 140"/>
                <a:gd name="T42" fmla="*/ 119 w 204"/>
                <a:gd name="T43" fmla="*/ 16 h 140"/>
                <a:gd name="T44" fmla="*/ 151 w 204"/>
                <a:gd name="T45" fmla="*/ 3 h 140"/>
                <a:gd name="T46" fmla="*/ 182 w 204"/>
                <a:gd name="T47" fmla="*/ 14 h 140"/>
                <a:gd name="T48" fmla="*/ 203 w 204"/>
                <a:gd name="T49" fmla="*/ 20 h 140"/>
                <a:gd name="T50" fmla="*/ 193 w 204"/>
                <a:gd name="T51" fmla="*/ 41 h 140"/>
                <a:gd name="T52" fmla="*/ 179 w 204"/>
                <a:gd name="T53" fmla="*/ 56 h 140"/>
                <a:gd name="T54" fmla="*/ 173 w 204"/>
                <a:gd name="T55" fmla="*/ 73 h 140"/>
                <a:gd name="T56" fmla="*/ 160 w 204"/>
                <a:gd name="T57" fmla="*/ 78 h 140"/>
                <a:gd name="T58" fmla="*/ 161 w 204"/>
                <a:gd name="T59" fmla="*/ 82 h 140"/>
                <a:gd name="T60" fmla="*/ 177 w 204"/>
                <a:gd name="T61" fmla="*/ 106 h 140"/>
                <a:gd name="T62" fmla="*/ 173 w 204"/>
                <a:gd name="T63" fmla="*/ 108 h 140"/>
                <a:gd name="T64" fmla="*/ 165 w 204"/>
                <a:gd name="T65" fmla="*/ 110 h 140"/>
                <a:gd name="T66" fmla="*/ 154 w 204"/>
                <a:gd name="T67" fmla="*/ 109 h 140"/>
                <a:gd name="T68" fmla="*/ 147 w 204"/>
                <a:gd name="T69" fmla="*/ 107 h 140"/>
                <a:gd name="T70" fmla="*/ 140 w 204"/>
                <a:gd name="T71" fmla="*/ 107 h 140"/>
                <a:gd name="T72" fmla="*/ 132 w 204"/>
                <a:gd name="T73" fmla="*/ 113 h 140"/>
                <a:gd name="T74" fmla="*/ 125 w 204"/>
                <a:gd name="T75" fmla="*/ 117 h 140"/>
                <a:gd name="T76" fmla="*/ 119 w 204"/>
                <a:gd name="T77" fmla="*/ 125 h 140"/>
                <a:gd name="T78" fmla="*/ 116 w 204"/>
                <a:gd name="T79" fmla="*/ 131 h 140"/>
                <a:gd name="T80" fmla="*/ 107 w 204"/>
                <a:gd name="T81" fmla="*/ 138 h 140"/>
                <a:gd name="T82" fmla="*/ 102 w 204"/>
                <a:gd name="T83" fmla="*/ 139 h 140"/>
                <a:gd name="T84" fmla="*/ 98 w 204"/>
                <a:gd name="T8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4" h="140">
                  <a:moveTo>
                    <a:pt x="95" y="140"/>
                  </a:moveTo>
                  <a:cubicBezTo>
                    <a:pt x="95" y="140"/>
                    <a:pt x="94" y="140"/>
                    <a:pt x="93" y="140"/>
                  </a:cubicBezTo>
                  <a:cubicBezTo>
                    <a:pt x="92" y="139"/>
                    <a:pt x="91" y="139"/>
                    <a:pt x="89" y="139"/>
                  </a:cubicBezTo>
                  <a:cubicBezTo>
                    <a:pt x="89" y="139"/>
                    <a:pt x="88" y="139"/>
                    <a:pt x="88" y="139"/>
                  </a:cubicBezTo>
                  <a:cubicBezTo>
                    <a:pt x="87" y="139"/>
                    <a:pt x="87" y="139"/>
                    <a:pt x="87" y="139"/>
                  </a:cubicBezTo>
                  <a:cubicBezTo>
                    <a:pt x="86" y="139"/>
                    <a:pt x="84" y="139"/>
                    <a:pt x="83" y="139"/>
                  </a:cubicBezTo>
                  <a:cubicBezTo>
                    <a:pt x="82" y="139"/>
                    <a:pt x="82" y="139"/>
                    <a:pt x="81" y="139"/>
                  </a:cubicBezTo>
                  <a:cubicBezTo>
                    <a:pt x="81" y="139"/>
                    <a:pt x="81" y="139"/>
                    <a:pt x="81" y="139"/>
                  </a:cubicBezTo>
                  <a:cubicBezTo>
                    <a:pt x="80" y="139"/>
                    <a:pt x="79" y="138"/>
                    <a:pt x="78" y="138"/>
                  </a:cubicBezTo>
                  <a:cubicBezTo>
                    <a:pt x="78" y="138"/>
                    <a:pt x="77" y="138"/>
                    <a:pt x="76" y="138"/>
                  </a:cubicBezTo>
                  <a:cubicBezTo>
                    <a:pt x="76" y="138"/>
                    <a:pt x="75" y="138"/>
                    <a:pt x="75" y="138"/>
                  </a:cubicBezTo>
                  <a:cubicBezTo>
                    <a:pt x="74" y="138"/>
                    <a:pt x="73" y="138"/>
                    <a:pt x="73" y="138"/>
                  </a:cubicBezTo>
                  <a:cubicBezTo>
                    <a:pt x="72" y="138"/>
                    <a:pt x="71" y="138"/>
                    <a:pt x="70" y="137"/>
                  </a:cubicBezTo>
                  <a:cubicBezTo>
                    <a:pt x="69" y="136"/>
                    <a:pt x="69" y="135"/>
                    <a:pt x="68" y="134"/>
                  </a:cubicBezTo>
                  <a:cubicBezTo>
                    <a:pt x="68" y="133"/>
                    <a:pt x="68" y="132"/>
                    <a:pt x="67" y="132"/>
                  </a:cubicBezTo>
                  <a:cubicBezTo>
                    <a:pt x="66" y="131"/>
                    <a:pt x="65" y="130"/>
                    <a:pt x="63" y="130"/>
                  </a:cubicBezTo>
                  <a:cubicBezTo>
                    <a:pt x="63" y="129"/>
                    <a:pt x="63" y="129"/>
                    <a:pt x="63" y="129"/>
                  </a:cubicBezTo>
                  <a:cubicBezTo>
                    <a:pt x="61" y="129"/>
                    <a:pt x="60" y="128"/>
                    <a:pt x="59" y="128"/>
                  </a:cubicBezTo>
                  <a:cubicBezTo>
                    <a:pt x="59" y="128"/>
                    <a:pt x="59" y="128"/>
                    <a:pt x="59" y="128"/>
                  </a:cubicBezTo>
                  <a:cubicBezTo>
                    <a:pt x="57" y="128"/>
                    <a:pt x="57" y="128"/>
                    <a:pt x="56" y="129"/>
                  </a:cubicBezTo>
                  <a:cubicBezTo>
                    <a:pt x="56" y="129"/>
                    <a:pt x="56" y="129"/>
                    <a:pt x="56" y="130"/>
                  </a:cubicBezTo>
                  <a:cubicBezTo>
                    <a:pt x="56" y="130"/>
                    <a:pt x="55" y="130"/>
                    <a:pt x="55" y="130"/>
                  </a:cubicBezTo>
                  <a:cubicBezTo>
                    <a:pt x="54" y="132"/>
                    <a:pt x="52" y="132"/>
                    <a:pt x="50" y="132"/>
                  </a:cubicBezTo>
                  <a:cubicBezTo>
                    <a:pt x="50" y="132"/>
                    <a:pt x="50" y="132"/>
                    <a:pt x="49" y="132"/>
                  </a:cubicBezTo>
                  <a:cubicBezTo>
                    <a:pt x="47" y="133"/>
                    <a:pt x="46" y="133"/>
                    <a:pt x="43" y="135"/>
                  </a:cubicBezTo>
                  <a:cubicBezTo>
                    <a:pt x="41" y="136"/>
                    <a:pt x="39" y="136"/>
                    <a:pt x="36" y="136"/>
                  </a:cubicBezTo>
                  <a:cubicBezTo>
                    <a:pt x="36" y="136"/>
                    <a:pt x="35" y="136"/>
                    <a:pt x="34" y="136"/>
                  </a:cubicBezTo>
                  <a:cubicBezTo>
                    <a:pt x="34" y="136"/>
                    <a:pt x="33" y="136"/>
                    <a:pt x="33" y="136"/>
                  </a:cubicBezTo>
                  <a:cubicBezTo>
                    <a:pt x="30" y="136"/>
                    <a:pt x="28" y="137"/>
                    <a:pt x="26" y="138"/>
                  </a:cubicBezTo>
                  <a:cubicBezTo>
                    <a:pt x="24" y="138"/>
                    <a:pt x="23" y="139"/>
                    <a:pt x="21" y="139"/>
                  </a:cubicBezTo>
                  <a:cubicBezTo>
                    <a:pt x="20" y="139"/>
                    <a:pt x="18" y="139"/>
                    <a:pt x="17" y="138"/>
                  </a:cubicBezTo>
                  <a:cubicBezTo>
                    <a:pt x="16" y="138"/>
                    <a:pt x="16" y="138"/>
                    <a:pt x="16" y="138"/>
                  </a:cubicBezTo>
                  <a:cubicBezTo>
                    <a:pt x="15" y="138"/>
                    <a:pt x="13" y="137"/>
                    <a:pt x="12" y="137"/>
                  </a:cubicBezTo>
                  <a:cubicBezTo>
                    <a:pt x="11" y="137"/>
                    <a:pt x="11" y="137"/>
                    <a:pt x="11" y="137"/>
                  </a:cubicBezTo>
                  <a:cubicBezTo>
                    <a:pt x="11" y="136"/>
                    <a:pt x="11" y="136"/>
                    <a:pt x="11" y="136"/>
                  </a:cubicBezTo>
                  <a:cubicBezTo>
                    <a:pt x="11" y="134"/>
                    <a:pt x="11" y="132"/>
                    <a:pt x="11" y="130"/>
                  </a:cubicBezTo>
                  <a:cubicBezTo>
                    <a:pt x="12" y="124"/>
                    <a:pt x="12" y="118"/>
                    <a:pt x="11" y="112"/>
                  </a:cubicBezTo>
                  <a:cubicBezTo>
                    <a:pt x="11" y="107"/>
                    <a:pt x="9" y="103"/>
                    <a:pt x="7" y="100"/>
                  </a:cubicBezTo>
                  <a:cubicBezTo>
                    <a:pt x="5" y="98"/>
                    <a:pt x="3" y="97"/>
                    <a:pt x="1" y="96"/>
                  </a:cubicBezTo>
                  <a:cubicBezTo>
                    <a:pt x="0" y="95"/>
                    <a:pt x="0" y="95"/>
                    <a:pt x="0" y="95"/>
                  </a:cubicBezTo>
                  <a:cubicBezTo>
                    <a:pt x="0" y="95"/>
                    <a:pt x="0" y="95"/>
                    <a:pt x="0" y="95"/>
                  </a:cubicBezTo>
                  <a:cubicBezTo>
                    <a:pt x="0" y="91"/>
                    <a:pt x="0" y="88"/>
                    <a:pt x="0" y="85"/>
                  </a:cubicBezTo>
                  <a:cubicBezTo>
                    <a:pt x="0" y="84"/>
                    <a:pt x="0" y="83"/>
                    <a:pt x="0" y="82"/>
                  </a:cubicBezTo>
                  <a:cubicBezTo>
                    <a:pt x="0" y="78"/>
                    <a:pt x="0" y="75"/>
                    <a:pt x="1" y="71"/>
                  </a:cubicBezTo>
                  <a:cubicBezTo>
                    <a:pt x="2" y="67"/>
                    <a:pt x="4" y="64"/>
                    <a:pt x="7" y="62"/>
                  </a:cubicBezTo>
                  <a:cubicBezTo>
                    <a:pt x="7" y="61"/>
                    <a:pt x="8" y="60"/>
                    <a:pt x="8" y="60"/>
                  </a:cubicBezTo>
                  <a:cubicBezTo>
                    <a:pt x="12" y="55"/>
                    <a:pt x="16" y="50"/>
                    <a:pt x="16" y="44"/>
                  </a:cubicBezTo>
                  <a:cubicBezTo>
                    <a:pt x="17" y="39"/>
                    <a:pt x="13" y="35"/>
                    <a:pt x="9" y="31"/>
                  </a:cubicBezTo>
                  <a:cubicBezTo>
                    <a:pt x="9" y="31"/>
                    <a:pt x="9" y="31"/>
                    <a:pt x="9" y="31"/>
                  </a:cubicBezTo>
                  <a:cubicBezTo>
                    <a:pt x="6" y="27"/>
                    <a:pt x="1" y="22"/>
                    <a:pt x="2" y="14"/>
                  </a:cubicBezTo>
                  <a:cubicBezTo>
                    <a:pt x="3" y="10"/>
                    <a:pt x="5" y="4"/>
                    <a:pt x="9" y="2"/>
                  </a:cubicBezTo>
                  <a:cubicBezTo>
                    <a:pt x="10" y="1"/>
                    <a:pt x="11" y="0"/>
                    <a:pt x="12" y="0"/>
                  </a:cubicBezTo>
                  <a:cubicBezTo>
                    <a:pt x="12" y="0"/>
                    <a:pt x="13" y="0"/>
                    <a:pt x="13" y="0"/>
                  </a:cubicBezTo>
                  <a:cubicBezTo>
                    <a:pt x="17" y="0"/>
                    <a:pt x="19" y="5"/>
                    <a:pt x="21" y="8"/>
                  </a:cubicBezTo>
                  <a:cubicBezTo>
                    <a:pt x="21" y="8"/>
                    <a:pt x="21" y="9"/>
                    <a:pt x="21" y="9"/>
                  </a:cubicBezTo>
                  <a:cubicBezTo>
                    <a:pt x="23" y="13"/>
                    <a:pt x="25" y="17"/>
                    <a:pt x="30" y="19"/>
                  </a:cubicBezTo>
                  <a:cubicBezTo>
                    <a:pt x="34" y="21"/>
                    <a:pt x="39" y="21"/>
                    <a:pt x="43" y="22"/>
                  </a:cubicBezTo>
                  <a:cubicBezTo>
                    <a:pt x="45" y="22"/>
                    <a:pt x="45" y="22"/>
                    <a:pt x="45" y="22"/>
                  </a:cubicBezTo>
                  <a:cubicBezTo>
                    <a:pt x="50" y="23"/>
                    <a:pt x="55" y="23"/>
                    <a:pt x="60" y="24"/>
                  </a:cubicBezTo>
                  <a:cubicBezTo>
                    <a:pt x="66" y="24"/>
                    <a:pt x="72" y="25"/>
                    <a:pt x="77" y="26"/>
                  </a:cubicBezTo>
                  <a:cubicBezTo>
                    <a:pt x="78" y="26"/>
                    <a:pt x="79" y="26"/>
                    <a:pt x="79" y="26"/>
                  </a:cubicBezTo>
                  <a:cubicBezTo>
                    <a:pt x="82" y="26"/>
                    <a:pt x="84" y="27"/>
                    <a:pt x="87" y="27"/>
                  </a:cubicBezTo>
                  <a:cubicBezTo>
                    <a:pt x="88" y="27"/>
                    <a:pt x="90" y="27"/>
                    <a:pt x="91" y="26"/>
                  </a:cubicBezTo>
                  <a:cubicBezTo>
                    <a:pt x="94" y="25"/>
                    <a:pt x="96" y="24"/>
                    <a:pt x="99" y="22"/>
                  </a:cubicBezTo>
                  <a:cubicBezTo>
                    <a:pt x="101" y="22"/>
                    <a:pt x="102" y="21"/>
                    <a:pt x="104" y="20"/>
                  </a:cubicBezTo>
                  <a:cubicBezTo>
                    <a:pt x="109" y="18"/>
                    <a:pt x="114" y="17"/>
                    <a:pt x="119" y="16"/>
                  </a:cubicBezTo>
                  <a:cubicBezTo>
                    <a:pt x="126" y="15"/>
                    <a:pt x="131" y="14"/>
                    <a:pt x="137" y="10"/>
                  </a:cubicBezTo>
                  <a:cubicBezTo>
                    <a:pt x="138" y="10"/>
                    <a:pt x="139" y="9"/>
                    <a:pt x="141" y="8"/>
                  </a:cubicBezTo>
                  <a:cubicBezTo>
                    <a:pt x="144" y="6"/>
                    <a:pt x="147" y="3"/>
                    <a:pt x="151" y="3"/>
                  </a:cubicBezTo>
                  <a:cubicBezTo>
                    <a:pt x="152" y="2"/>
                    <a:pt x="153" y="2"/>
                    <a:pt x="154" y="2"/>
                  </a:cubicBezTo>
                  <a:cubicBezTo>
                    <a:pt x="159" y="2"/>
                    <a:pt x="163" y="4"/>
                    <a:pt x="166" y="6"/>
                  </a:cubicBezTo>
                  <a:cubicBezTo>
                    <a:pt x="171" y="9"/>
                    <a:pt x="176" y="12"/>
                    <a:pt x="182" y="14"/>
                  </a:cubicBezTo>
                  <a:cubicBezTo>
                    <a:pt x="185" y="15"/>
                    <a:pt x="188" y="16"/>
                    <a:pt x="191" y="16"/>
                  </a:cubicBezTo>
                  <a:cubicBezTo>
                    <a:pt x="194" y="17"/>
                    <a:pt x="197" y="18"/>
                    <a:pt x="200" y="19"/>
                  </a:cubicBezTo>
                  <a:cubicBezTo>
                    <a:pt x="201" y="19"/>
                    <a:pt x="202" y="20"/>
                    <a:pt x="203" y="20"/>
                  </a:cubicBezTo>
                  <a:cubicBezTo>
                    <a:pt x="204" y="20"/>
                    <a:pt x="204" y="20"/>
                    <a:pt x="204" y="20"/>
                  </a:cubicBezTo>
                  <a:cubicBezTo>
                    <a:pt x="204" y="21"/>
                    <a:pt x="204" y="21"/>
                    <a:pt x="204" y="21"/>
                  </a:cubicBezTo>
                  <a:cubicBezTo>
                    <a:pt x="204" y="26"/>
                    <a:pt x="204" y="40"/>
                    <a:pt x="193" y="41"/>
                  </a:cubicBezTo>
                  <a:cubicBezTo>
                    <a:pt x="192" y="41"/>
                    <a:pt x="192" y="41"/>
                    <a:pt x="192" y="41"/>
                  </a:cubicBezTo>
                  <a:cubicBezTo>
                    <a:pt x="181" y="41"/>
                    <a:pt x="181" y="41"/>
                    <a:pt x="180" y="51"/>
                  </a:cubicBezTo>
                  <a:cubicBezTo>
                    <a:pt x="180" y="53"/>
                    <a:pt x="180" y="55"/>
                    <a:pt x="179" y="56"/>
                  </a:cubicBezTo>
                  <a:cubicBezTo>
                    <a:pt x="179" y="65"/>
                    <a:pt x="178" y="68"/>
                    <a:pt x="176" y="69"/>
                  </a:cubicBezTo>
                  <a:cubicBezTo>
                    <a:pt x="176" y="70"/>
                    <a:pt x="175" y="70"/>
                    <a:pt x="175" y="70"/>
                  </a:cubicBezTo>
                  <a:cubicBezTo>
                    <a:pt x="174" y="70"/>
                    <a:pt x="173" y="71"/>
                    <a:pt x="173" y="73"/>
                  </a:cubicBezTo>
                  <a:cubicBezTo>
                    <a:pt x="172" y="78"/>
                    <a:pt x="169" y="79"/>
                    <a:pt x="166" y="79"/>
                  </a:cubicBezTo>
                  <a:cubicBezTo>
                    <a:pt x="165" y="79"/>
                    <a:pt x="164" y="79"/>
                    <a:pt x="163" y="79"/>
                  </a:cubicBezTo>
                  <a:cubicBezTo>
                    <a:pt x="163" y="79"/>
                    <a:pt x="161" y="78"/>
                    <a:pt x="160" y="78"/>
                  </a:cubicBezTo>
                  <a:cubicBezTo>
                    <a:pt x="158" y="78"/>
                    <a:pt x="157" y="79"/>
                    <a:pt x="157" y="79"/>
                  </a:cubicBezTo>
                  <a:cubicBezTo>
                    <a:pt x="157" y="79"/>
                    <a:pt x="157" y="80"/>
                    <a:pt x="159" y="80"/>
                  </a:cubicBezTo>
                  <a:cubicBezTo>
                    <a:pt x="161" y="82"/>
                    <a:pt x="161" y="82"/>
                    <a:pt x="161" y="82"/>
                  </a:cubicBezTo>
                  <a:cubicBezTo>
                    <a:pt x="168" y="85"/>
                    <a:pt x="174" y="89"/>
                    <a:pt x="175" y="97"/>
                  </a:cubicBezTo>
                  <a:cubicBezTo>
                    <a:pt x="175" y="100"/>
                    <a:pt x="175" y="102"/>
                    <a:pt x="177" y="105"/>
                  </a:cubicBezTo>
                  <a:cubicBezTo>
                    <a:pt x="177" y="106"/>
                    <a:pt x="177" y="106"/>
                    <a:pt x="177" y="106"/>
                  </a:cubicBezTo>
                  <a:cubicBezTo>
                    <a:pt x="176" y="106"/>
                    <a:pt x="176" y="106"/>
                    <a:pt x="176" y="106"/>
                  </a:cubicBezTo>
                  <a:cubicBezTo>
                    <a:pt x="176" y="106"/>
                    <a:pt x="175" y="107"/>
                    <a:pt x="175" y="107"/>
                  </a:cubicBezTo>
                  <a:cubicBezTo>
                    <a:pt x="174" y="107"/>
                    <a:pt x="173" y="107"/>
                    <a:pt x="173" y="108"/>
                  </a:cubicBezTo>
                  <a:cubicBezTo>
                    <a:pt x="172" y="108"/>
                    <a:pt x="172" y="108"/>
                    <a:pt x="172" y="108"/>
                  </a:cubicBezTo>
                  <a:cubicBezTo>
                    <a:pt x="171" y="109"/>
                    <a:pt x="170" y="109"/>
                    <a:pt x="169" y="110"/>
                  </a:cubicBezTo>
                  <a:cubicBezTo>
                    <a:pt x="167" y="110"/>
                    <a:pt x="166" y="110"/>
                    <a:pt x="165" y="110"/>
                  </a:cubicBezTo>
                  <a:cubicBezTo>
                    <a:pt x="165" y="110"/>
                    <a:pt x="164" y="110"/>
                    <a:pt x="164" y="110"/>
                  </a:cubicBezTo>
                  <a:cubicBezTo>
                    <a:pt x="163" y="110"/>
                    <a:pt x="162" y="110"/>
                    <a:pt x="160" y="110"/>
                  </a:cubicBezTo>
                  <a:cubicBezTo>
                    <a:pt x="158" y="110"/>
                    <a:pt x="156" y="110"/>
                    <a:pt x="154" y="109"/>
                  </a:cubicBezTo>
                  <a:cubicBezTo>
                    <a:pt x="153" y="109"/>
                    <a:pt x="152" y="109"/>
                    <a:pt x="151" y="108"/>
                  </a:cubicBezTo>
                  <a:cubicBezTo>
                    <a:pt x="150" y="108"/>
                    <a:pt x="150" y="108"/>
                    <a:pt x="149" y="108"/>
                  </a:cubicBezTo>
                  <a:cubicBezTo>
                    <a:pt x="148" y="107"/>
                    <a:pt x="148" y="107"/>
                    <a:pt x="147" y="107"/>
                  </a:cubicBezTo>
                  <a:cubicBezTo>
                    <a:pt x="146" y="107"/>
                    <a:pt x="146" y="106"/>
                    <a:pt x="145" y="106"/>
                  </a:cubicBezTo>
                  <a:cubicBezTo>
                    <a:pt x="145" y="106"/>
                    <a:pt x="144" y="106"/>
                    <a:pt x="144" y="106"/>
                  </a:cubicBezTo>
                  <a:cubicBezTo>
                    <a:pt x="142" y="106"/>
                    <a:pt x="141" y="107"/>
                    <a:pt x="140" y="107"/>
                  </a:cubicBezTo>
                  <a:cubicBezTo>
                    <a:pt x="139" y="108"/>
                    <a:pt x="138" y="108"/>
                    <a:pt x="137" y="109"/>
                  </a:cubicBezTo>
                  <a:cubicBezTo>
                    <a:pt x="136" y="110"/>
                    <a:pt x="134" y="110"/>
                    <a:pt x="133" y="112"/>
                  </a:cubicBezTo>
                  <a:cubicBezTo>
                    <a:pt x="133" y="112"/>
                    <a:pt x="132" y="112"/>
                    <a:pt x="132" y="113"/>
                  </a:cubicBezTo>
                  <a:cubicBezTo>
                    <a:pt x="131" y="114"/>
                    <a:pt x="131" y="115"/>
                    <a:pt x="130" y="115"/>
                  </a:cubicBezTo>
                  <a:cubicBezTo>
                    <a:pt x="129" y="116"/>
                    <a:pt x="128" y="116"/>
                    <a:pt x="127" y="116"/>
                  </a:cubicBezTo>
                  <a:cubicBezTo>
                    <a:pt x="127" y="116"/>
                    <a:pt x="126" y="117"/>
                    <a:pt x="125" y="117"/>
                  </a:cubicBezTo>
                  <a:cubicBezTo>
                    <a:pt x="124" y="118"/>
                    <a:pt x="123" y="119"/>
                    <a:pt x="121" y="120"/>
                  </a:cubicBezTo>
                  <a:cubicBezTo>
                    <a:pt x="120" y="120"/>
                    <a:pt x="120" y="121"/>
                    <a:pt x="119" y="123"/>
                  </a:cubicBezTo>
                  <a:cubicBezTo>
                    <a:pt x="119" y="123"/>
                    <a:pt x="119" y="124"/>
                    <a:pt x="119" y="125"/>
                  </a:cubicBezTo>
                  <a:cubicBezTo>
                    <a:pt x="118" y="125"/>
                    <a:pt x="118" y="125"/>
                    <a:pt x="118" y="125"/>
                  </a:cubicBezTo>
                  <a:cubicBezTo>
                    <a:pt x="118" y="126"/>
                    <a:pt x="117" y="128"/>
                    <a:pt x="116" y="131"/>
                  </a:cubicBezTo>
                  <a:cubicBezTo>
                    <a:pt x="116" y="131"/>
                    <a:pt x="116" y="131"/>
                    <a:pt x="116" y="131"/>
                  </a:cubicBezTo>
                  <a:cubicBezTo>
                    <a:pt x="115" y="133"/>
                    <a:pt x="115" y="134"/>
                    <a:pt x="114" y="135"/>
                  </a:cubicBezTo>
                  <a:cubicBezTo>
                    <a:pt x="112" y="137"/>
                    <a:pt x="110" y="138"/>
                    <a:pt x="108" y="138"/>
                  </a:cubicBezTo>
                  <a:cubicBezTo>
                    <a:pt x="108" y="138"/>
                    <a:pt x="108" y="138"/>
                    <a:pt x="107" y="138"/>
                  </a:cubicBezTo>
                  <a:cubicBezTo>
                    <a:pt x="107" y="138"/>
                    <a:pt x="106" y="138"/>
                    <a:pt x="106" y="138"/>
                  </a:cubicBezTo>
                  <a:cubicBezTo>
                    <a:pt x="105" y="138"/>
                    <a:pt x="105" y="138"/>
                    <a:pt x="105" y="139"/>
                  </a:cubicBezTo>
                  <a:cubicBezTo>
                    <a:pt x="104" y="139"/>
                    <a:pt x="103" y="139"/>
                    <a:pt x="102" y="139"/>
                  </a:cubicBezTo>
                  <a:cubicBezTo>
                    <a:pt x="102" y="139"/>
                    <a:pt x="102" y="139"/>
                    <a:pt x="102" y="139"/>
                  </a:cubicBezTo>
                  <a:cubicBezTo>
                    <a:pt x="102" y="139"/>
                    <a:pt x="101" y="139"/>
                    <a:pt x="101" y="139"/>
                  </a:cubicBezTo>
                  <a:cubicBezTo>
                    <a:pt x="100" y="139"/>
                    <a:pt x="99" y="139"/>
                    <a:pt x="98" y="140"/>
                  </a:cubicBezTo>
                  <a:cubicBezTo>
                    <a:pt x="97" y="140"/>
                    <a:pt x="96" y="140"/>
                    <a:pt x="95" y="140"/>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7"/>
            <p:cNvSpPr>
              <a:spLocks/>
            </p:cNvSpPr>
            <p:nvPr/>
          </p:nvSpPr>
          <p:spPr bwMode="auto">
            <a:xfrm>
              <a:off x="8202224" y="4349199"/>
              <a:ext cx="777496" cy="581525"/>
            </a:xfrm>
            <a:custGeom>
              <a:avLst/>
              <a:gdLst>
                <a:gd name="T0" fmla="*/ 133 w 300"/>
                <a:gd name="T1" fmla="*/ 224 h 225"/>
                <a:gd name="T2" fmla="*/ 99 w 300"/>
                <a:gd name="T3" fmla="*/ 220 h 225"/>
                <a:gd name="T4" fmla="*/ 75 w 300"/>
                <a:gd name="T5" fmla="*/ 205 h 225"/>
                <a:gd name="T6" fmla="*/ 66 w 300"/>
                <a:gd name="T7" fmla="*/ 200 h 225"/>
                <a:gd name="T8" fmla="*/ 64 w 300"/>
                <a:gd name="T9" fmla="*/ 194 h 225"/>
                <a:gd name="T10" fmla="*/ 60 w 300"/>
                <a:gd name="T11" fmla="*/ 174 h 225"/>
                <a:gd name="T12" fmla="*/ 52 w 300"/>
                <a:gd name="T13" fmla="*/ 174 h 225"/>
                <a:gd name="T14" fmla="*/ 42 w 300"/>
                <a:gd name="T15" fmla="*/ 174 h 225"/>
                <a:gd name="T16" fmla="*/ 26 w 300"/>
                <a:gd name="T17" fmla="*/ 149 h 225"/>
                <a:gd name="T18" fmla="*/ 25 w 300"/>
                <a:gd name="T19" fmla="*/ 148 h 225"/>
                <a:gd name="T20" fmla="*/ 21 w 300"/>
                <a:gd name="T21" fmla="*/ 143 h 225"/>
                <a:gd name="T22" fmla="*/ 18 w 300"/>
                <a:gd name="T23" fmla="*/ 123 h 225"/>
                <a:gd name="T24" fmla="*/ 13 w 300"/>
                <a:gd name="T25" fmla="*/ 116 h 225"/>
                <a:gd name="T26" fmla="*/ 2 w 300"/>
                <a:gd name="T27" fmla="*/ 104 h 225"/>
                <a:gd name="T28" fmla="*/ 1 w 300"/>
                <a:gd name="T29" fmla="*/ 100 h 225"/>
                <a:gd name="T30" fmla="*/ 13 w 300"/>
                <a:gd name="T31" fmla="*/ 96 h 225"/>
                <a:gd name="T32" fmla="*/ 27 w 300"/>
                <a:gd name="T33" fmla="*/ 87 h 225"/>
                <a:gd name="T34" fmla="*/ 40 w 300"/>
                <a:gd name="T35" fmla="*/ 75 h 225"/>
                <a:gd name="T36" fmla="*/ 46 w 300"/>
                <a:gd name="T37" fmla="*/ 65 h 225"/>
                <a:gd name="T38" fmla="*/ 57 w 300"/>
                <a:gd name="T39" fmla="*/ 38 h 225"/>
                <a:gd name="T40" fmla="*/ 61 w 300"/>
                <a:gd name="T41" fmla="*/ 31 h 225"/>
                <a:gd name="T42" fmla="*/ 69 w 300"/>
                <a:gd name="T43" fmla="*/ 20 h 225"/>
                <a:gd name="T44" fmla="*/ 83 w 300"/>
                <a:gd name="T45" fmla="*/ 15 h 225"/>
                <a:gd name="T46" fmla="*/ 98 w 300"/>
                <a:gd name="T47" fmla="*/ 9 h 225"/>
                <a:gd name="T48" fmla="*/ 100 w 300"/>
                <a:gd name="T49" fmla="*/ 8 h 225"/>
                <a:gd name="T50" fmla="*/ 110 w 300"/>
                <a:gd name="T51" fmla="*/ 8 h 225"/>
                <a:gd name="T52" fmla="*/ 121 w 300"/>
                <a:gd name="T53" fmla="*/ 15 h 225"/>
                <a:gd name="T54" fmla="*/ 130 w 300"/>
                <a:gd name="T55" fmla="*/ 17 h 225"/>
                <a:gd name="T56" fmla="*/ 135 w 300"/>
                <a:gd name="T57" fmla="*/ 15 h 225"/>
                <a:gd name="T58" fmla="*/ 144 w 300"/>
                <a:gd name="T59" fmla="*/ 10 h 225"/>
                <a:gd name="T60" fmla="*/ 148 w 300"/>
                <a:gd name="T61" fmla="*/ 11 h 225"/>
                <a:gd name="T62" fmla="*/ 156 w 300"/>
                <a:gd name="T63" fmla="*/ 22 h 225"/>
                <a:gd name="T64" fmla="*/ 164 w 300"/>
                <a:gd name="T65" fmla="*/ 20 h 225"/>
                <a:gd name="T66" fmla="*/ 170 w 300"/>
                <a:gd name="T67" fmla="*/ 14 h 225"/>
                <a:gd name="T68" fmla="*/ 176 w 300"/>
                <a:gd name="T69" fmla="*/ 10 h 225"/>
                <a:gd name="T70" fmla="*/ 181 w 300"/>
                <a:gd name="T71" fmla="*/ 13 h 225"/>
                <a:gd name="T72" fmla="*/ 187 w 300"/>
                <a:gd name="T73" fmla="*/ 15 h 225"/>
                <a:gd name="T74" fmla="*/ 193 w 300"/>
                <a:gd name="T75" fmla="*/ 14 h 225"/>
                <a:gd name="T76" fmla="*/ 215 w 300"/>
                <a:gd name="T77" fmla="*/ 0 h 225"/>
                <a:gd name="T78" fmla="*/ 221 w 300"/>
                <a:gd name="T79" fmla="*/ 3 h 225"/>
                <a:gd name="T80" fmla="*/ 232 w 300"/>
                <a:gd name="T81" fmla="*/ 33 h 225"/>
                <a:gd name="T82" fmla="*/ 247 w 300"/>
                <a:gd name="T83" fmla="*/ 53 h 225"/>
                <a:gd name="T84" fmla="*/ 252 w 300"/>
                <a:gd name="T85" fmla="*/ 100 h 225"/>
                <a:gd name="T86" fmla="*/ 249 w 300"/>
                <a:gd name="T87" fmla="*/ 125 h 225"/>
                <a:gd name="T88" fmla="*/ 251 w 300"/>
                <a:gd name="T89" fmla="*/ 135 h 225"/>
                <a:gd name="T90" fmla="*/ 253 w 300"/>
                <a:gd name="T91" fmla="*/ 145 h 225"/>
                <a:gd name="T92" fmla="*/ 274 w 300"/>
                <a:gd name="T93" fmla="*/ 139 h 225"/>
                <a:gd name="T94" fmla="*/ 300 w 300"/>
                <a:gd name="T95" fmla="*/ 143 h 225"/>
                <a:gd name="T96" fmla="*/ 299 w 300"/>
                <a:gd name="T97" fmla="*/ 148 h 225"/>
                <a:gd name="T98" fmla="*/ 276 w 300"/>
                <a:gd name="T99" fmla="*/ 176 h 225"/>
                <a:gd name="T100" fmla="*/ 276 w 300"/>
                <a:gd name="T101" fmla="*/ 159 h 225"/>
                <a:gd name="T102" fmla="*/ 269 w 300"/>
                <a:gd name="T103" fmla="*/ 166 h 225"/>
                <a:gd name="T104" fmla="*/ 270 w 300"/>
                <a:gd name="T105" fmla="*/ 180 h 225"/>
                <a:gd name="T106" fmla="*/ 260 w 300"/>
                <a:gd name="T107" fmla="*/ 211 h 225"/>
                <a:gd name="T108" fmla="*/ 259 w 300"/>
                <a:gd name="T109" fmla="*/ 218 h 225"/>
                <a:gd name="T110" fmla="*/ 238 w 300"/>
                <a:gd name="T111" fmla="*/ 212 h 225"/>
                <a:gd name="T112" fmla="*/ 208 w 300"/>
                <a:gd name="T113" fmla="*/ 201 h 225"/>
                <a:gd name="T114" fmla="*/ 176 w 300"/>
                <a:gd name="T115" fmla="*/ 214 h 225"/>
                <a:gd name="T116" fmla="*/ 148 w 300"/>
                <a:gd name="T117" fmla="*/ 22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0" h="225">
                  <a:moveTo>
                    <a:pt x="143" y="225"/>
                  </a:moveTo>
                  <a:cubicBezTo>
                    <a:pt x="140" y="225"/>
                    <a:pt x="137" y="225"/>
                    <a:pt x="135" y="224"/>
                  </a:cubicBezTo>
                  <a:cubicBezTo>
                    <a:pt x="134" y="224"/>
                    <a:pt x="134" y="224"/>
                    <a:pt x="133" y="224"/>
                  </a:cubicBezTo>
                  <a:cubicBezTo>
                    <a:pt x="127" y="223"/>
                    <a:pt x="121" y="222"/>
                    <a:pt x="116" y="222"/>
                  </a:cubicBezTo>
                  <a:cubicBezTo>
                    <a:pt x="111" y="222"/>
                    <a:pt x="106" y="221"/>
                    <a:pt x="101" y="220"/>
                  </a:cubicBezTo>
                  <a:cubicBezTo>
                    <a:pt x="99" y="220"/>
                    <a:pt x="99" y="220"/>
                    <a:pt x="99" y="220"/>
                  </a:cubicBezTo>
                  <a:cubicBezTo>
                    <a:pt x="94" y="220"/>
                    <a:pt x="90" y="219"/>
                    <a:pt x="85" y="217"/>
                  </a:cubicBezTo>
                  <a:cubicBezTo>
                    <a:pt x="80" y="215"/>
                    <a:pt x="77" y="210"/>
                    <a:pt x="75" y="206"/>
                  </a:cubicBezTo>
                  <a:cubicBezTo>
                    <a:pt x="75" y="206"/>
                    <a:pt x="75" y="205"/>
                    <a:pt x="75" y="205"/>
                  </a:cubicBezTo>
                  <a:cubicBezTo>
                    <a:pt x="73" y="202"/>
                    <a:pt x="72" y="198"/>
                    <a:pt x="69" y="198"/>
                  </a:cubicBezTo>
                  <a:cubicBezTo>
                    <a:pt x="69" y="198"/>
                    <a:pt x="69" y="198"/>
                    <a:pt x="68" y="198"/>
                  </a:cubicBezTo>
                  <a:cubicBezTo>
                    <a:pt x="68" y="199"/>
                    <a:pt x="67" y="199"/>
                    <a:pt x="66" y="200"/>
                  </a:cubicBezTo>
                  <a:cubicBezTo>
                    <a:pt x="64" y="201"/>
                    <a:pt x="64" y="201"/>
                    <a:pt x="64" y="201"/>
                  </a:cubicBezTo>
                  <a:cubicBezTo>
                    <a:pt x="64" y="199"/>
                    <a:pt x="64" y="199"/>
                    <a:pt x="64" y="199"/>
                  </a:cubicBezTo>
                  <a:cubicBezTo>
                    <a:pt x="64" y="197"/>
                    <a:pt x="64" y="196"/>
                    <a:pt x="64" y="194"/>
                  </a:cubicBezTo>
                  <a:cubicBezTo>
                    <a:pt x="64" y="193"/>
                    <a:pt x="64" y="191"/>
                    <a:pt x="64" y="190"/>
                  </a:cubicBezTo>
                  <a:cubicBezTo>
                    <a:pt x="63" y="186"/>
                    <a:pt x="63" y="183"/>
                    <a:pt x="62" y="180"/>
                  </a:cubicBezTo>
                  <a:cubicBezTo>
                    <a:pt x="62" y="179"/>
                    <a:pt x="61" y="175"/>
                    <a:pt x="60" y="174"/>
                  </a:cubicBezTo>
                  <a:cubicBezTo>
                    <a:pt x="59" y="174"/>
                    <a:pt x="58" y="173"/>
                    <a:pt x="57" y="173"/>
                  </a:cubicBezTo>
                  <a:cubicBezTo>
                    <a:pt x="56" y="173"/>
                    <a:pt x="55" y="174"/>
                    <a:pt x="54" y="174"/>
                  </a:cubicBezTo>
                  <a:cubicBezTo>
                    <a:pt x="53" y="174"/>
                    <a:pt x="52" y="174"/>
                    <a:pt x="52" y="174"/>
                  </a:cubicBezTo>
                  <a:cubicBezTo>
                    <a:pt x="50" y="174"/>
                    <a:pt x="50" y="174"/>
                    <a:pt x="50" y="174"/>
                  </a:cubicBezTo>
                  <a:cubicBezTo>
                    <a:pt x="49" y="174"/>
                    <a:pt x="49" y="174"/>
                    <a:pt x="48" y="174"/>
                  </a:cubicBezTo>
                  <a:cubicBezTo>
                    <a:pt x="46" y="174"/>
                    <a:pt x="44" y="174"/>
                    <a:pt x="42" y="174"/>
                  </a:cubicBezTo>
                  <a:cubicBezTo>
                    <a:pt x="36" y="172"/>
                    <a:pt x="32" y="169"/>
                    <a:pt x="30" y="163"/>
                  </a:cubicBezTo>
                  <a:cubicBezTo>
                    <a:pt x="29" y="161"/>
                    <a:pt x="29" y="159"/>
                    <a:pt x="29" y="157"/>
                  </a:cubicBezTo>
                  <a:cubicBezTo>
                    <a:pt x="29" y="154"/>
                    <a:pt x="29" y="151"/>
                    <a:pt x="26" y="149"/>
                  </a:cubicBezTo>
                  <a:cubicBezTo>
                    <a:pt x="26" y="149"/>
                    <a:pt x="26" y="149"/>
                    <a:pt x="26" y="149"/>
                  </a:cubicBezTo>
                  <a:cubicBezTo>
                    <a:pt x="26" y="148"/>
                    <a:pt x="26" y="148"/>
                    <a:pt x="26" y="148"/>
                  </a:cubicBezTo>
                  <a:cubicBezTo>
                    <a:pt x="25" y="148"/>
                    <a:pt x="25" y="148"/>
                    <a:pt x="25" y="148"/>
                  </a:cubicBezTo>
                  <a:cubicBezTo>
                    <a:pt x="25" y="147"/>
                    <a:pt x="25" y="147"/>
                    <a:pt x="25" y="147"/>
                  </a:cubicBezTo>
                  <a:cubicBezTo>
                    <a:pt x="25" y="147"/>
                    <a:pt x="24" y="146"/>
                    <a:pt x="23" y="145"/>
                  </a:cubicBezTo>
                  <a:cubicBezTo>
                    <a:pt x="22" y="144"/>
                    <a:pt x="22" y="144"/>
                    <a:pt x="21" y="143"/>
                  </a:cubicBezTo>
                  <a:cubicBezTo>
                    <a:pt x="20" y="141"/>
                    <a:pt x="19" y="138"/>
                    <a:pt x="18" y="136"/>
                  </a:cubicBezTo>
                  <a:cubicBezTo>
                    <a:pt x="18" y="134"/>
                    <a:pt x="18" y="131"/>
                    <a:pt x="18" y="129"/>
                  </a:cubicBezTo>
                  <a:cubicBezTo>
                    <a:pt x="18" y="127"/>
                    <a:pt x="18" y="125"/>
                    <a:pt x="18" y="123"/>
                  </a:cubicBezTo>
                  <a:cubicBezTo>
                    <a:pt x="17" y="122"/>
                    <a:pt x="16" y="121"/>
                    <a:pt x="15" y="120"/>
                  </a:cubicBezTo>
                  <a:cubicBezTo>
                    <a:pt x="15" y="120"/>
                    <a:pt x="14" y="119"/>
                    <a:pt x="14" y="118"/>
                  </a:cubicBezTo>
                  <a:cubicBezTo>
                    <a:pt x="13" y="118"/>
                    <a:pt x="13" y="117"/>
                    <a:pt x="13" y="116"/>
                  </a:cubicBezTo>
                  <a:cubicBezTo>
                    <a:pt x="12" y="115"/>
                    <a:pt x="12" y="114"/>
                    <a:pt x="11" y="114"/>
                  </a:cubicBezTo>
                  <a:cubicBezTo>
                    <a:pt x="10" y="113"/>
                    <a:pt x="9" y="112"/>
                    <a:pt x="9" y="111"/>
                  </a:cubicBezTo>
                  <a:cubicBezTo>
                    <a:pt x="6" y="109"/>
                    <a:pt x="4" y="106"/>
                    <a:pt x="2" y="104"/>
                  </a:cubicBezTo>
                  <a:cubicBezTo>
                    <a:pt x="1" y="103"/>
                    <a:pt x="1" y="102"/>
                    <a:pt x="0" y="101"/>
                  </a:cubicBezTo>
                  <a:cubicBezTo>
                    <a:pt x="0" y="100"/>
                    <a:pt x="0" y="100"/>
                    <a:pt x="0" y="100"/>
                  </a:cubicBezTo>
                  <a:cubicBezTo>
                    <a:pt x="1" y="100"/>
                    <a:pt x="1" y="100"/>
                    <a:pt x="1" y="100"/>
                  </a:cubicBezTo>
                  <a:cubicBezTo>
                    <a:pt x="3" y="98"/>
                    <a:pt x="4" y="97"/>
                    <a:pt x="6" y="96"/>
                  </a:cubicBezTo>
                  <a:cubicBezTo>
                    <a:pt x="8" y="96"/>
                    <a:pt x="9" y="96"/>
                    <a:pt x="11" y="96"/>
                  </a:cubicBezTo>
                  <a:cubicBezTo>
                    <a:pt x="13" y="96"/>
                    <a:pt x="13" y="96"/>
                    <a:pt x="13" y="96"/>
                  </a:cubicBezTo>
                  <a:cubicBezTo>
                    <a:pt x="13" y="96"/>
                    <a:pt x="14" y="96"/>
                    <a:pt x="15" y="95"/>
                  </a:cubicBezTo>
                  <a:cubicBezTo>
                    <a:pt x="18" y="95"/>
                    <a:pt x="21" y="92"/>
                    <a:pt x="24" y="89"/>
                  </a:cubicBezTo>
                  <a:cubicBezTo>
                    <a:pt x="25" y="89"/>
                    <a:pt x="26" y="88"/>
                    <a:pt x="27" y="87"/>
                  </a:cubicBezTo>
                  <a:cubicBezTo>
                    <a:pt x="27" y="87"/>
                    <a:pt x="27" y="87"/>
                    <a:pt x="27" y="87"/>
                  </a:cubicBezTo>
                  <a:cubicBezTo>
                    <a:pt x="31" y="84"/>
                    <a:pt x="35" y="81"/>
                    <a:pt x="38" y="77"/>
                  </a:cubicBezTo>
                  <a:cubicBezTo>
                    <a:pt x="38" y="77"/>
                    <a:pt x="39" y="76"/>
                    <a:pt x="40" y="75"/>
                  </a:cubicBezTo>
                  <a:cubicBezTo>
                    <a:pt x="41" y="74"/>
                    <a:pt x="42" y="73"/>
                    <a:pt x="43" y="71"/>
                  </a:cubicBezTo>
                  <a:cubicBezTo>
                    <a:pt x="44" y="70"/>
                    <a:pt x="44" y="69"/>
                    <a:pt x="45" y="68"/>
                  </a:cubicBezTo>
                  <a:cubicBezTo>
                    <a:pt x="45" y="67"/>
                    <a:pt x="45" y="66"/>
                    <a:pt x="46" y="65"/>
                  </a:cubicBezTo>
                  <a:cubicBezTo>
                    <a:pt x="48" y="61"/>
                    <a:pt x="49" y="57"/>
                    <a:pt x="50" y="52"/>
                  </a:cubicBezTo>
                  <a:cubicBezTo>
                    <a:pt x="51" y="48"/>
                    <a:pt x="52" y="45"/>
                    <a:pt x="54" y="42"/>
                  </a:cubicBezTo>
                  <a:cubicBezTo>
                    <a:pt x="55" y="41"/>
                    <a:pt x="56" y="39"/>
                    <a:pt x="57" y="38"/>
                  </a:cubicBezTo>
                  <a:cubicBezTo>
                    <a:pt x="57" y="37"/>
                    <a:pt x="57" y="37"/>
                    <a:pt x="57" y="36"/>
                  </a:cubicBezTo>
                  <a:cubicBezTo>
                    <a:pt x="58" y="35"/>
                    <a:pt x="59" y="33"/>
                    <a:pt x="60" y="32"/>
                  </a:cubicBezTo>
                  <a:cubicBezTo>
                    <a:pt x="61" y="31"/>
                    <a:pt x="61" y="31"/>
                    <a:pt x="61" y="31"/>
                  </a:cubicBezTo>
                  <a:cubicBezTo>
                    <a:pt x="62" y="30"/>
                    <a:pt x="64" y="28"/>
                    <a:pt x="65" y="27"/>
                  </a:cubicBezTo>
                  <a:cubicBezTo>
                    <a:pt x="65" y="26"/>
                    <a:pt x="65" y="26"/>
                    <a:pt x="65" y="25"/>
                  </a:cubicBezTo>
                  <a:cubicBezTo>
                    <a:pt x="66" y="23"/>
                    <a:pt x="67" y="22"/>
                    <a:pt x="69" y="20"/>
                  </a:cubicBezTo>
                  <a:cubicBezTo>
                    <a:pt x="71" y="19"/>
                    <a:pt x="74" y="18"/>
                    <a:pt x="76" y="17"/>
                  </a:cubicBezTo>
                  <a:cubicBezTo>
                    <a:pt x="77" y="17"/>
                    <a:pt x="77" y="17"/>
                    <a:pt x="77" y="17"/>
                  </a:cubicBezTo>
                  <a:cubicBezTo>
                    <a:pt x="79" y="16"/>
                    <a:pt x="81" y="16"/>
                    <a:pt x="83" y="15"/>
                  </a:cubicBezTo>
                  <a:cubicBezTo>
                    <a:pt x="85" y="14"/>
                    <a:pt x="88" y="13"/>
                    <a:pt x="91" y="12"/>
                  </a:cubicBezTo>
                  <a:cubicBezTo>
                    <a:pt x="93" y="11"/>
                    <a:pt x="95" y="10"/>
                    <a:pt x="97" y="9"/>
                  </a:cubicBezTo>
                  <a:cubicBezTo>
                    <a:pt x="97" y="9"/>
                    <a:pt x="97" y="9"/>
                    <a:pt x="98" y="9"/>
                  </a:cubicBezTo>
                  <a:cubicBezTo>
                    <a:pt x="98" y="9"/>
                    <a:pt x="98" y="9"/>
                    <a:pt x="98" y="9"/>
                  </a:cubicBezTo>
                  <a:cubicBezTo>
                    <a:pt x="98" y="9"/>
                    <a:pt x="98" y="9"/>
                    <a:pt x="98" y="9"/>
                  </a:cubicBezTo>
                  <a:cubicBezTo>
                    <a:pt x="99" y="8"/>
                    <a:pt x="100" y="8"/>
                    <a:pt x="100" y="8"/>
                  </a:cubicBezTo>
                  <a:cubicBezTo>
                    <a:pt x="102" y="7"/>
                    <a:pt x="103" y="7"/>
                    <a:pt x="105" y="7"/>
                  </a:cubicBezTo>
                  <a:cubicBezTo>
                    <a:pt x="106" y="7"/>
                    <a:pt x="108" y="7"/>
                    <a:pt x="110" y="8"/>
                  </a:cubicBezTo>
                  <a:cubicBezTo>
                    <a:pt x="110" y="8"/>
                    <a:pt x="110" y="8"/>
                    <a:pt x="110" y="8"/>
                  </a:cubicBezTo>
                  <a:cubicBezTo>
                    <a:pt x="112" y="9"/>
                    <a:pt x="114" y="10"/>
                    <a:pt x="115" y="12"/>
                  </a:cubicBezTo>
                  <a:cubicBezTo>
                    <a:pt x="116" y="13"/>
                    <a:pt x="117" y="13"/>
                    <a:pt x="118" y="14"/>
                  </a:cubicBezTo>
                  <a:cubicBezTo>
                    <a:pt x="119" y="15"/>
                    <a:pt x="120" y="15"/>
                    <a:pt x="121" y="15"/>
                  </a:cubicBezTo>
                  <a:cubicBezTo>
                    <a:pt x="122" y="15"/>
                    <a:pt x="123" y="15"/>
                    <a:pt x="124" y="16"/>
                  </a:cubicBezTo>
                  <a:cubicBezTo>
                    <a:pt x="124" y="16"/>
                    <a:pt x="125" y="16"/>
                    <a:pt x="126" y="16"/>
                  </a:cubicBezTo>
                  <a:cubicBezTo>
                    <a:pt x="127" y="17"/>
                    <a:pt x="128" y="17"/>
                    <a:pt x="130" y="17"/>
                  </a:cubicBezTo>
                  <a:cubicBezTo>
                    <a:pt x="130" y="17"/>
                    <a:pt x="130" y="17"/>
                    <a:pt x="130" y="17"/>
                  </a:cubicBezTo>
                  <a:cubicBezTo>
                    <a:pt x="132" y="17"/>
                    <a:pt x="133" y="17"/>
                    <a:pt x="134" y="15"/>
                  </a:cubicBezTo>
                  <a:cubicBezTo>
                    <a:pt x="134" y="15"/>
                    <a:pt x="135" y="15"/>
                    <a:pt x="135" y="15"/>
                  </a:cubicBezTo>
                  <a:cubicBezTo>
                    <a:pt x="137" y="13"/>
                    <a:pt x="138" y="12"/>
                    <a:pt x="140" y="11"/>
                  </a:cubicBezTo>
                  <a:cubicBezTo>
                    <a:pt x="141" y="10"/>
                    <a:pt x="142" y="9"/>
                    <a:pt x="143" y="9"/>
                  </a:cubicBezTo>
                  <a:cubicBezTo>
                    <a:pt x="144" y="9"/>
                    <a:pt x="144" y="10"/>
                    <a:pt x="144" y="10"/>
                  </a:cubicBezTo>
                  <a:cubicBezTo>
                    <a:pt x="145" y="10"/>
                    <a:pt x="146" y="10"/>
                    <a:pt x="146" y="10"/>
                  </a:cubicBezTo>
                  <a:cubicBezTo>
                    <a:pt x="147" y="11"/>
                    <a:pt x="147" y="11"/>
                    <a:pt x="148" y="11"/>
                  </a:cubicBezTo>
                  <a:cubicBezTo>
                    <a:pt x="148" y="11"/>
                    <a:pt x="148" y="11"/>
                    <a:pt x="148" y="11"/>
                  </a:cubicBezTo>
                  <a:cubicBezTo>
                    <a:pt x="149" y="12"/>
                    <a:pt x="149" y="12"/>
                    <a:pt x="149" y="12"/>
                  </a:cubicBezTo>
                  <a:cubicBezTo>
                    <a:pt x="150" y="15"/>
                    <a:pt x="153" y="19"/>
                    <a:pt x="156" y="21"/>
                  </a:cubicBezTo>
                  <a:cubicBezTo>
                    <a:pt x="156" y="21"/>
                    <a:pt x="156" y="21"/>
                    <a:pt x="156" y="22"/>
                  </a:cubicBezTo>
                  <a:cubicBezTo>
                    <a:pt x="158" y="23"/>
                    <a:pt x="158" y="23"/>
                    <a:pt x="159" y="23"/>
                  </a:cubicBezTo>
                  <a:cubicBezTo>
                    <a:pt x="160" y="23"/>
                    <a:pt x="160" y="23"/>
                    <a:pt x="161" y="23"/>
                  </a:cubicBezTo>
                  <a:cubicBezTo>
                    <a:pt x="162" y="22"/>
                    <a:pt x="163" y="21"/>
                    <a:pt x="164" y="20"/>
                  </a:cubicBezTo>
                  <a:cubicBezTo>
                    <a:pt x="165" y="19"/>
                    <a:pt x="165" y="19"/>
                    <a:pt x="165" y="18"/>
                  </a:cubicBezTo>
                  <a:cubicBezTo>
                    <a:pt x="166" y="18"/>
                    <a:pt x="167" y="17"/>
                    <a:pt x="168" y="16"/>
                  </a:cubicBezTo>
                  <a:cubicBezTo>
                    <a:pt x="168" y="16"/>
                    <a:pt x="169" y="15"/>
                    <a:pt x="170" y="14"/>
                  </a:cubicBezTo>
                  <a:cubicBezTo>
                    <a:pt x="170" y="14"/>
                    <a:pt x="170" y="14"/>
                    <a:pt x="170" y="14"/>
                  </a:cubicBezTo>
                  <a:cubicBezTo>
                    <a:pt x="172" y="12"/>
                    <a:pt x="173" y="11"/>
                    <a:pt x="175" y="10"/>
                  </a:cubicBezTo>
                  <a:cubicBezTo>
                    <a:pt x="176" y="10"/>
                    <a:pt x="176" y="10"/>
                    <a:pt x="176" y="10"/>
                  </a:cubicBezTo>
                  <a:cubicBezTo>
                    <a:pt x="177" y="10"/>
                    <a:pt x="178" y="11"/>
                    <a:pt x="178" y="12"/>
                  </a:cubicBezTo>
                  <a:cubicBezTo>
                    <a:pt x="178" y="12"/>
                    <a:pt x="179" y="12"/>
                    <a:pt x="179" y="12"/>
                  </a:cubicBezTo>
                  <a:cubicBezTo>
                    <a:pt x="180" y="13"/>
                    <a:pt x="180" y="13"/>
                    <a:pt x="181" y="13"/>
                  </a:cubicBezTo>
                  <a:cubicBezTo>
                    <a:pt x="182" y="13"/>
                    <a:pt x="182" y="13"/>
                    <a:pt x="182" y="13"/>
                  </a:cubicBezTo>
                  <a:cubicBezTo>
                    <a:pt x="183" y="14"/>
                    <a:pt x="184" y="14"/>
                    <a:pt x="184" y="14"/>
                  </a:cubicBezTo>
                  <a:cubicBezTo>
                    <a:pt x="185" y="15"/>
                    <a:pt x="186" y="15"/>
                    <a:pt x="187" y="15"/>
                  </a:cubicBezTo>
                  <a:cubicBezTo>
                    <a:pt x="187" y="15"/>
                    <a:pt x="187" y="15"/>
                    <a:pt x="187" y="15"/>
                  </a:cubicBezTo>
                  <a:cubicBezTo>
                    <a:pt x="188" y="15"/>
                    <a:pt x="189" y="15"/>
                    <a:pt x="190" y="15"/>
                  </a:cubicBezTo>
                  <a:cubicBezTo>
                    <a:pt x="191" y="15"/>
                    <a:pt x="192" y="15"/>
                    <a:pt x="193" y="14"/>
                  </a:cubicBezTo>
                  <a:cubicBezTo>
                    <a:pt x="201" y="14"/>
                    <a:pt x="207" y="9"/>
                    <a:pt x="213" y="2"/>
                  </a:cubicBezTo>
                  <a:cubicBezTo>
                    <a:pt x="213" y="2"/>
                    <a:pt x="214" y="1"/>
                    <a:pt x="214" y="1"/>
                  </a:cubicBezTo>
                  <a:cubicBezTo>
                    <a:pt x="215" y="0"/>
                    <a:pt x="215" y="0"/>
                    <a:pt x="215" y="0"/>
                  </a:cubicBezTo>
                  <a:cubicBezTo>
                    <a:pt x="216" y="0"/>
                    <a:pt x="216" y="0"/>
                    <a:pt x="216" y="0"/>
                  </a:cubicBezTo>
                  <a:cubicBezTo>
                    <a:pt x="216" y="1"/>
                    <a:pt x="217" y="1"/>
                    <a:pt x="217" y="1"/>
                  </a:cubicBezTo>
                  <a:cubicBezTo>
                    <a:pt x="218" y="2"/>
                    <a:pt x="220" y="3"/>
                    <a:pt x="221" y="3"/>
                  </a:cubicBezTo>
                  <a:cubicBezTo>
                    <a:pt x="226" y="7"/>
                    <a:pt x="227" y="13"/>
                    <a:pt x="228" y="18"/>
                  </a:cubicBezTo>
                  <a:cubicBezTo>
                    <a:pt x="228" y="19"/>
                    <a:pt x="228" y="19"/>
                    <a:pt x="228" y="19"/>
                  </a:cubicBezTo>
                  <a:cubicBezTo>
                    <a:pt x="228" y="24"/>
                    <a:pt x="230" y="29"/>
                    <a:pt x="232" y="33"/>
                  </a:cubicBezTo>
                  <a:cubicBezTo>
                    <a:pt x="234" y="36"/>
                    <a:pt x="236" y="38"/>
                    <a:pt x="238" y="40"/>
                  </a:cubicBezTo>
                  <a:cubicBezTo>
                    <a:pt x="239" y="41"/>
                    <a:pt x="241" y="42"/>
                    <a:pt x="242" y="44"/>
                  </a:cubicBezTo>
                  <a:cubicBezTo>
                    <a:pt x="244" y="46"/>
                    <a:pt x="246" y="50"/>
                    <a:pt x="247" y="53"/>
                  </a:cubicBezTo>
                  <a:cubicBezTo>
                    <a:pt x="248" y="55"/>
                    <a:pt x="248" y="56"/>
                    <a:pt x="249" y="57"/>
                  </a:cubicBezTo>
                  <a:cubicBezTo>
                    <a:pt x="251" y="63"/>
                    <a:pt x="252" y="69"/>
                    <a:pt x="253" y="76"/>
                  </a:cubicBezTo>
                  <a:cubicBezTo>
                    <a:pt x="255" y="84"/>
                    <a:pt x="253" y="92"/>
                    <a:pt x="252" y="100"/>
                  </a:cubicBezTo>
                  <a:cubicBezTo>
                    <a:pt x="251" y="103"/>
                    <a:pt x="250" y="106"/>
                    <a:pt x="250" y="110"/>
                  </a:cubicBezTo>
                  <a:cubicBezTo>
                    <a:pt x="250" y="110"/>
                    <a:pt x="250" y="110"/>
                    <a:pt x="250" y="110"/>
                  </a:cubicBezTo>
                  <a:cubicBezTo>
                    <a:pt x="249" y="115"/>
                    <a:pt x="249" y="120"/>
                    <a:pt x="249" y="125"/>
                  </a:cubicBezTo>
                  <a:cubicBezTo>
                    <a:pt x="249" y="128"/>
                    <a:pt x="250" y="131"/>
                    <a:pt x="251" y="134"/>
                  </a:cubicBezTo>
                  <a:cubicBezTo>
                    <a:pt x="252" y="134"/>
                    <a:pt x="252" y="134"/>
                    <a:pt x="252" y="134"/>
                  </a:cubicBezTo>
                  <a:cubicBezTo>
                    <a:pt x="251" y="135"/>
                    <a:pt x="251" y="135"/>
                    <a:pt x="251" y="135"/>
                  </a:cubicBezTo>
                  <a:cubicBezTo>
                    <a:pt x="251" y="135"/>
                    <a:pt x="251" y="135"/>
                    <a:pt x="251" y="135"/>
                  </a:cubicBezTo>
                  <a:cubicBezTo>
                    <a:pt x="249" y="138"/>
                    <a:pt x="248" y="141"/>
                    <a:pt x="248" y="143"/>
                  </a:cubicBezTo>
                  <a:cubicBezTo>
                    <a:pt x="249" y="145"/>
                    <a:pt x="251" y="145"/>
                    <a:pt x="253" y="145"/>
                  </a:cubicBezTo>
                  <a:cubicBezTo>
                    <a:pt x="254" y="146"/>
                    <a:pt x="254" y="146"/>
                    <a:pt x="255" y="146"/>
                  </a:cubicBezTo>
                  <a:cubicBezTo>
                    <a:pt x="260" y="146"/>
                    <a:pt x="264" y="143"/>
                    <a:pt x="269" y="141"/>
                  </a:cubicBezTo>
                  <a:cubicBezTo>
                    <a:pt x="271" y="141"/>
                    <a:pt x="272" y="140"/>
                    <a:pt x="274" y="139"/>
                  </a:cubicBezTo>
                  <a:cubicBezTo>
                    <a:pt x="277" y="138"/>
                    <a:pt x="280" y="138"/>
                    <a:pt x="283" y="138"/>
                  </a:cubicBezTo>
                  <a:cubicBezTo>
                    <a:pt x="288" y="138"/>
                    <a:pt x="294" y="139"/>
                    <a:pt x="300" y="143"/>
                  </a:cubicBezTo>
                  <a:cubicBezTo>
                    <a:pt x="300" y="143"/>
                    <a:pt x="300" y="143"/>
                    <a:pt x="300" y="143"/>
                  </a:cubicBezTo>
                  <a:cubicBezTo>
                    <a:pt x="300" y="144"/>
                    <a:pt x="300" y="144"/>
                    <a:pt x="300" y="144"/>
                  </a:cubicBezTo>
                  <a:cubicBezTo>
                    <a:pt x="299" y="146"/>
                    <a:pt x="299" y="147"/>
                    <a:pt x="299" y="148"/>
                  </a:cubicBezTo>
                  <a:cubicBezTo>
                    <a:pt x="299" y="148"/>
                    <a:pt x="299" y="148"/>
                    <a:pt x="299" y="148"/>
                  </a:cubicBezTo>
                  <a:cubicBezTo>
                    <a:pt x="299" y="150"/>
                    <a:pt x="297" y="163"/>
                    <a:pt x="290" y="167"/>
                  </a:cubicBezTo>
                  <a:cubicBezTo>
                    <a:pt x="287" y="169"/>
                    <a:pt x="285" y="170"/>
                    <a:pt x="283" y="172"/>
                  </a:cubicBezTo>
                  <a:cubicBezTo>
                    <a:pt x="280" y="174"/>
                    <a:pt x="278" y="176"/>
                    <a:pt x="276" y="176"/>
                  </a:cubicBezTo>
                  <a:cubicBezTo>
                    <a:pt x="276" y="176"/>
                    <a:pt x="275" y="176"/>
                    <a:pt x="274" y="174"/>
                  </a:cubicBezTo>
                  <a:cubicBezTo>
                    <a:pt x="274" y="172"/>
                    <a:pt x="274" y="169"/>
                    <a:pt x="275" y="167"/>
                  </a:cubicBezTo>
                  <a:cubicBezTo>
                    <a:pt x="275" y="164"/>
                    <a:pt x="276" y="160"/>
                    <a:pt x="276" y="159"/>
                  </a:cubicBezTo>
                  <a:cubicBezTo>
                    <a:pt x="276" y="159"/>
                    <a:pt x="276" y="159"/>
                    <a:pt x="275" y="159"/>
                  </a:cubicBezTo>
                  <a:cubicBezTo>
                    <a:pt x="275" y="159"/>
                    <a:pt x="275" y="159"/>
                    <a:pt x="275" y="159"/>
                  </a:cubicBezTo>
                  <a:cubicBezTo>
                    <a:pt x="273" y="160"/>
                    <a:pt x="271" y="162"/>
                    <a:pt x="269" y="166"/>
                  </a:cubicBezTo>
                  <a:cubicBezTo>
                    <a:pt x="266" y="172"/>
                    <a:pt x="265" y="178"/>
                    <a:pt x="264" y="180"/>
                  </a:cubicBezTo>
                  <a:cubicBezTo>
                    <a:pt x="266" y="179"/>
                    <a:pt x="267" y="179"/>
                    <a:pt x="268" y="179"/>
                  </a:cubicBezTo>
                  <a:cubicBezTo>
                    <a:pt x="269" y="179"/>
                    <a:pt x="270" y="179"/>
                    <a:pt x="270" y="180"/>
                  </a:cubicBezTo>
                  <a:cubicBezTo>
                    <a:pt x="270" y="181"/>
                    <a:pt x="271" y="182"/>
                    <a:pt x="267" y="187"/>
                  </a:cubicBezTo>
                  <a:cubicBezTo>
                    <a:pt x="262" y="193"/>
                    <a:pt x="261" y="197"/>
                    <a:pt x="261" y="206"/>
                  </a:cubicBezTo>
                  <a:cubicBezTo>
                    <a:pt x="260" y="207"/>
                    <a:pt x="260" y="209"/>
                    <a:pt x="260" y="211"/>
                  </a:cubicBezTo>
                  <a:cubicBezTo>
                    <a:pt x="260" y="213"/>
                    <a:pt x="260" y="215"/>
                    <a:pt x="260" y="217"/>
                  </a:cubicBezTo>
                  <a:cubicBezTo>
                    <a:pt x="260" y="219"/>
                    <a:pt x="260" y="219"/>
                    <a:pt x="260" y="219"/>
                  </a:cubicBezTo>
                  <a:cubicBezTo>
                    <a:pt x="259" y="218"/>
                    <a:pt x="259" y="218"/>
                    <a:pt x="259" y="218"/>
                  </a:cubicBezTo>
                  <a:cubicBezTo>
                    <a:pt x="258" y="218"/>
                    <a:pt x="257" y="217"/>
                    <a:pt x="256" y="217"/>
                  </a:cubicBezTo>
                  <a:cubicBezTo>
                    <a:pt x="253" y="216"/>
                    <a:pt x="249" y="215"/>
                    <a:pt x="246" y="215"/>
                  </a:cubicBezTo>
                  <a:cubicBezTo>
                    <a:pt x="243" y="214"/>
                    <a:pt x="240" y="213"/>
                    <a:pt x="238" y="212"/>
                  </a:cubicBezTo>
                  <a:cubicBezTo>
                    <a:pt x="231" y="210"/>
                    <a:pt x="226" y="207"/>
                    <a:pt x="221" y="204"/>
                  </a:cubicBezTo>
                  <a:cubicBezTo>
                    <a:pt x="218" y="202"/>
                    <a:pt x="214" y="200"/>
                    <a:pt x="210" y="200"/>
                  </a:cubicBezTo>
                  <a:cubicBezTo>
                    <a:pt x="209" y="200"/>
                    <a:pt x="208" y="200"/>
                    <a:pt x="208" y="201"/>
                  </a:cubicBezTo>
                  <a:cubicBezTo>
                    <a:pt x="204" y="202"/>
                    <a:pt x="201" y="204"/>
                    <a:pt x="198" y="206"/>
                  </a:cubicBezTo>
                  <a:cubicBezTo>
                    <a:pt x="197" y="207"/>
                    <a:pt x="195" y="208"/>
                    <a:pt x="194" y="208"/>
                  </a:cubicBezTo>
                  <a:cubicBezTo>
                    <a:pt x="188" y="212"/>
                    <a:pt x="182" y="213"/>
                    <a:pt x="176" y="214"/>
                  </a:cubicBezTo>
                  <a:cubicBezTo>
                    <a:pt x="171" y="215"/>
                    <a:pt x="165" y="216"/>
                    <a:pt x="161" y="218"/>
                  </a:cubicBezTo>
                  <a:cubicBezTo>
                    <a:pt x="159" y="219"/>
                    <a:pt x="158" y="219"/>
                    <a:pt x="156" y="220"/>
                  </a:cubicBezTo>
                  <a:cubicBezTo>
                    <a:pt x="153" y="222"/>
                    <a:pt x="151" y="224"/>
                    <a:pt x="148" y="224"/>
                  </a:cubicBezTo>
                  <a:cubicBezTo>
                    <a:pt x="146" y="225"/>
                    <a:pt x="145" y="225"/>
                    <a:pt x="143" y="225"/>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8"/>
            <p:cNvSpPr>
              <a:spLocks/>
            </p:cNvSpPr>
            <p:nvPr/>
          </p:nvSpPr>
          <p:spPr bwMode="auto">
            <a:xfrm>
              <a:off x="8038204" y="5052141"/>
              <a:ext cx="170410" cy="377032"/>
            </a:xfrm>
            <a:custGeom>
              <a:avLst/>
              <a:gdLst>
                <a:gd name="T0" fmla="*/ 31 w 66"/>
                <a:gd name="T1" fmla="*/ 144 h 146"/>
                <a:gd name="T2" fmla="*/ 31 w 66"/>
                <a:gd name="T3" fmla="*/ 144 h 146"/>
                <a:gd name="T4" fmla="*/ 30 w 66"/>
                <a:gd name="T5" fmla="*/ 142 h 146"/>
                <a:gd name="T6" fmla="*/ 24 w 66"/>
                <a:gd name="T7" fmla="*/ 131 h 146"/>
                <a:gd name="T8" fmla="*/ 13 w 66"/>
                <a:gd name="T9" fmla="*/ 121 h 146"/>
                <a:gd name="T10" fmla="*/ 3 w 66"/>
                <a:gd name="T11" fmla="*/ 112 h 146"/>
                <a:gd name="T12" fmla="*/ 3 w 66"/>
                <a:gd name="T13" fmla="*/ 102 h 146"/>
                <a:gd name="T14" fmla="*/ 3 w 66"/>
                <a:gd name="T15" fmla="*/ 101 h 146"/>
                <a:gd name="T16" fmla="*/ 7 w 66"/>
                <a:gd name="T17" fmla="*/ 96 h 146"/>
                <a:gd name="T18" fmla="*/ 6 w 66"/>
                <a:gd name="T19" fmla="*/ 93 h 146"/>
                <a:gd name="T20" fmla="*/ 3 w 66"/>
                <a:gd name="T21" fmla="*/ 85 h 146"/>
                <a:gd name="T22" fmla="*/ 8 w 66"/>
                <a:gd name="T23" fmla="*/ 72 h 146"/>
                <a:gd name="T24" fmla="*/ 9 w 66"/>
                <a:gd name="T25" fmla="*/ 60 h 146"/>
                <a:gd name="T26" fmla="*/ 10 w 66"/>
                <a:gd name="T27" fmla="*/ 57 h 146"/>
                <a:gd name="T28" fmla="*/ 15 w 66"/>
                <a:gd name="T29" fmla="*/ 43 h 146"/>
                <a:gd name="T30" fmla="*/ 15 w 66"/>
                <a:gd name="T31" fmla="*/ 42 h 146"/>
                <a:gd name="T32" fmla="*/ 15 w 66"/>
                <a:gd name="T33" fmla="*/ 42 h 146"/>
                <a:gd name="T34" fmla="*/ 16 w 66"/>
                <a:gd name="T35" fmla="*/ 39 h 146"/>
                <a:gd name="T36" fmla="*/ 16 w 66"/>
                <a:gd name="T37" fmla="*/ 32 h 146"/>
                <a:gd name="T38" fmla="*/ 18 w 66"/>
                <a:gd name="T39" fmla="*/ 16 h 146"/>
                <a:gd name="T40" fmla="*/ 26 w 66"/>
                <a:gd name="T41" fmla="*/ 3 h 146"/>
                <a:gd name="T42" fmla="*/ 33 w 66"/>
                <a:gd name="T43" fmla="*/ 0 h 146"/>
                <a:gd name="T44" fmla="*/ 38 w 66"/>
                <a:gd name="T45" fmla="*/ 1 h 146"/>
                <a:gd name="T46" fmla="*/ 40 w 66"/>
                <a:gd name="T47" fmla="*/ 2 h 146"/>
                <a:gd name="T48" fmla="*/ 52 w 66"/>
                <a:gd name="T49" fmla="*/ 12 h 146"/>
                <a:gd name="T50" fmla="*/ 56 w 66"/>
                <a:gd name="T51" fmla="*/ 26 h 146"/>
                <a:gd name="T52" fmla="*/ 55 w 66"/>
                <a:gd name="T53" fmla="*/ 31 h 146"/>
                <a:gd name="T54" fmla="*/ 55 w 66"/>
                <a:gd name="T55" fmla="*/ 32 h 146"/>
                <a:gd name="T56" fmla="*/ 53 w 66"/>
                <a:gd name="T57" fmla="*/ 45 h 146"/>
                <a:gd name="T58" fmla="*/ 51 w 66"/>
                <a:gd name="T59" fmla="*/ 57 h 146"/>
                <a:gd name="T60" fmla="*/ 50 w 66"/>
                <a:gd name="T61" fmla="*/ 62 h 146"/>
                <a:gd name="T62" fmla="*/ 51 w 66"/>
                <a:gd name="T63" fmla="*/ 70 h 146"/>
                <a:gd name="T64" fmla="*/ 55 w 66"/>
                <a:gd name="T65" fmla="*/ 76 h 146"/>
                <a:gd name="T66" fmla="*/ 57 w 66"/>
                <a:gd name="T67" fmla="*/ 78 h 146"/>
                <a:gd name="T68" fmla="*/ 62 w 66"/>
                <a:gd name="T69" fmla="*/ 81 h 146"/>
                <a:gd name="T70" fmla="*/ 66 w 66"/>
                <a:gd name="T71" fmla="*/ 86 h 146"/>
                <a:gd name="T72" fmla="*/ 66 w 66"/>
                <a:gd name="T73" fmla="*/ 87 h 146"/>
                <a:gd name="T74" fmla="*/ 66 w 66"/>
                <a:gd name="T75" fmla="*/ 88 h 146"/>
                <a:gd name="T76" fmla="*/ 65 w 66"/>
                <a:gd name="T77" fmla="*/ 91 h 146"/>
                <a:gd name="T78" fmla="*/ 63 w 66"/>
                <a:gd name="T79" fmla="*/ 96 h 146"/>
                <a:gd name="T80" fmla="*/ 59 w 66"/>
                <a:gd name="T81" fmla="*/ 101 h 146"/>
                <a:gd name="T82" fmla="*/ 57 w 66"/>
                <a:gd name="T83" fmla="*/ 102 h 146"/>
                <a:gd name="T84" fmla="*/ 53 w 66"/>
                <a:gd name="T85" fmla="*/ 110 h 146"/>
                <a:gd name="T86" fmla="*/ 52 w 66"/>
                <a:gd name="T87" fmla="*/ 112 h 146"/>
                <a:gd name="T88" fmla="*/ 48 w 66"/>
                <a:gd name="T89" fmla="*/ 120 h 146"/>
                <a:gd name="T90" fmla="*/ 44 w 66"/>
                <a:gd name="T91" fmla="*/ 122 h 146"/>
                <a:gd name="T92" fmla="*/ 40 w 66"/>
                <a:gd name="T93" fmla="*/ 123 h 146"/>
                <a:gd name="T94" fmla="*/ 39 w 66"/>
                <a:gd name="T95" fmla="*/ 127 h 146"/>
                <a:gd name="T96" fmla="*/ 39 w 66"/>
                <a:gd name="T97" fmla="*/ 129 h 146"/>
                <a:gd name="T98" fmla="*/ 39 w 66"/>
                <a:gd name="T99" fmla="*/ 130 h 146"/>
                <a:gd name="T100" fmla="*/ 40 w 66"/>
                <a:gd name="T101" fmla="*/ 132 h 146"/>
                <a:gd name="T102" fmla="*/ 40 w 66"/>
                <a:gd name="T103" fmla="*/ 133 h 146"/>
                <a:gd name="T104" fmla="*/ 39 w 66"/>
                <a:gd name="T105" fmla="*/ 138 h 146"/>
                <a:gd name="T106" fmla="*/ 37 w 66"/>
                <a:gd name="T107" fmla="*/ 141 h 146"/>
                <a:gd name="T108" fmla="*/ 37 w 66"/>
                <a:gd name="T109" fmla="*/ 141 h 146"/>
                <a:gd name="T110" fmla="*/ 36 w 66"/>
                <a:gd name="T111" fmla="*/ 142 h 146"/>
                <a:gd name="T112" fmla="*/ 35 w 66"/>
                <a:gd name="T113" fmla="*/ 143 h 146"/>
                <a:gd name="T114" fmla="*/ 34 w 66"/>
                <a:gd name="T115" fmla="*/ 144 h 146"/>
                <a:gd name="T116" fmla="*/ 33 w 66"/>
                <a:gd name="T117" fmla="*/ 145 h 146"/>
                <a:gd name="T118" fmla="*/ 32 w 66"/>
                <a:gd name="T119" fmla="*/ 146 h 146"/>
                <a:gd name="T120" fmla="*/ 31 w 66"/>
                <a:gd name="T12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146">
                  <a:moveTo>
                    <a:pt x="31" y="144"/>
                  </a:moveTo>
                  <a:cubicBezTo>
                    <a:pt x="31" y="144"/>
                    <a:pt x="31" y="144"/>
                    <a:pt x="31" y="144"/>
                  </a:cubicBezTo>
                  <a:cubicBezTo>
                    <a:pt x="31" y="143"/>
                    <a:pt x="30" y="143"/>
                    <a:pt x="30" y="142"/>
                  </a:cubicBezTo>
                  <a:cubicBezTo>
                    <a:pt x="29" y="139"/>
                    <a:pt x="28" y="135"/>
                    <a:pt x="24" y="131"/>
                  </a:cubicBezTo>
                  <a:cubicBezTo>
                    <a:pt x="21" y="128"/>
                    <a:pt x="17" y="125"/>
                    <a:pt x="13" y="121"/>
                  </a:cubicBezTo>
                  <a:cubicBezTo>
                    <a:pt x="9" y="117"/>
                    <a:pt x="4" y="113"/>
                    <a:pt x="3" y="112"/>
                  </a:cubicBezTo>
                  <a:cubicBezTo>
                    <a:pt x="1" y="108"/>
                    <a:pt x="0" y="104"/>
                    <a:pt x="3" y="102"/>
                  </a:cubicBezTo>
                  <a:cubicBezTo>
                    <a:pt x="3" y="101"/>
                    <a:pt x="3" y="101"/>
                    <a:pt x="3" y="101"/>
                  </a:cubicBezTo>
                  <a:cubicBezTo>
                    <a:pt x="5" y="100"/>
                    <a:pt x="7" y="98"/>
                    <a:pt x="7" y="96"/>
                  </a:cubicBezTo>
                  <a:cubicBezTo>
                    <a:pt x="7" y="95"/>
                    <a:pt x="6" y="94"/>
                    <a:pt x="6" y="93"/>
                  </a:cubicBezTo>
                  <a:cubicBezTo>
                    <a:pt x="2" y="91"/>
                    <a:pt x="0" y="88"/>
                    <a:pt x="3" y="85"/>
                  </a:cubicBezTo>
                  <a:cubicBezTo>
                    <a:pt x="4" y="83"/>
                    <a:pt x="9" y="77"/>
                    <a:pt x="8" y="72"/>
                  </a:cubicBezTo>
                  <a:cubicBezTo>
                    <a:pt x="6" y="66"/>
                    <a:pt x="7" y="63"/>
                    <a:pt x="9" y="60"/>
                  </a:cubicBezTo>
                  <a:cubicBezTo>
                    <a:pt x="9" y="59"/>
                    <a:pt x="10" y="58"/>
                    <a:pt x="10" y="57"/>
                  </a:cubicBezTo>
                  <a:cubicBezTo>
                    <a:pt x="12" y="53"/>
                    <a:pt x="15" y="47"/>
                    <a:pt x="15" y="43"/>
                  </a:cubicBezTo>
                  <a:cubicBezTo>
                    <a:pt x="15" y="42"/>
                    <a:pt x="15" y="42"/>
                    <a:pt x="15" y="42"/>
                  </a:cubicBezTo>
                  <a:cubicBezTo>
                    <a:pt x="15" y="42"/>
                    <a:pt x="15" y="42"/>
                    <a:pt x="15" y="42"/>
                  </a:cubicBezTo>
                  <a:cubicBezTo>
                    <a:pt x="15" y="41"/>
                    <a:pt x="15" y="40"/>
                    <a:pt x="16" y="39"/>
                  </a:cubicBezTo>
                  <a:cubicBezTo>
                    <a:pt x="16" y="37"/>
                    <a:pt x="16" y="35"/>
                    <a:pt x="16" y="32"/>
                  </a:cubicBezTo>
                  <a:cubicBezTo>
                    <a:pt x="16" y="26"/>
                    <a:pt x="16" y="21"/>
                    <a:pt x="18" y="16"/>
                  </a:cubicBezTo>
                  <a:cubicBezTo>
                    <a:pt x="19" y="11"/>
                    <a:pt x="22" y="6"/>
                    <a:pt x="26" y="3"/>
                  </a:cubicBezTo>
                  <a:cubicBezTo>
                    <a:pt x="28" y="1"/>
                    <a:pt x="31" y="0"/>
                    <a:pt x="33" y="0"/>
                  </a:cubicBezTo>
                  <a:cubicBezTo>
                    <a:pt x="35" y="0"/>
                    <a:pt x="36" y="0"/>
                    <a:pt x="38" y="1"/>
                  </a:cubicBezTo>
                  <a:cubicBezTo>
                    <a:pt x="39" y="1"/>
                    <a:pt x="39" y="2"/>
                    <a:pt x="40" y="2"/>
                  </a:cubicBezTo>
                  <a:cubicBezTo>
                    <a:pt x="44" y="5"/>
                    <a:pt x="48" y="8"/>
                    <a:pt x="52" y="12"/>
                  </a:cubicBezTo>
                  <a:cubicBezTo>
                    <a:pt x="57" y="16"/>
                    <a:pt x="57" y="21"/>
                    <a:pt x="56" y="26"/>
                  </a:cubicBezTo>
                  <a:cubicBezTo>
                    <a:pt x="56" y="28"/>
                    <a:pt x="55" y="29"/>
                    <a:pt x="55" y="31"/>
                  </a:cubicBezTo>
                  <a:cubicBezTo>
                    <a:pt x="55" y="32"/>
                    <a:pt x="55" y="32"/>
                    <a:pt x="55" y="32"/>
                  </a:cubicBezTo>
                  <a:cubicBezTo>
                    <a:pt x="54" y="37"/>
                    <a:pt x="53" y="41"/>
                    <a:pt x="53" y="45"/>
                  </a:cubicBezTo>
                  <a:cubicBezTo>
                    <a:pt x="52" y="49"/>
                    <a:pt x="52" y="53"/>
                    <a:pt x="51" y="57"/>
                  </a:cubicBezTo>
                  <a:cubicBezTo>
                    <a:pt x="51" y="59"/>
                    <a:pt x="51" y="60"/>
                    <a:pt x="50" y="62"/>
                  </a:cubicBezTo>
                  <a:cubicBezTo>
                    <a:pt x="50" y="65"/>
                    <a:pt x="50" y="68"/>
                    <a:pt x="51" y="70"/>
                  </a:cubicBezTo>
                  <a:cubicBezTo>
                    <a:pt x="52" y="73"/>
                    <a:pt x="54" y="74"/>
                    <a:pt x="55" y="76"/>
                  </a:cubicBezTo>
                  <a:cubicBezTo>
                    <a:pt x="56" y="76"/>
                    <a:pt x="57" y="77"/>
                    <a:pt x="57" y="78"/>
                  </a:cubicBezTo>
                  <a:cubicBezTo>
                    <a:pt x="59" y="79"/>
                    <a:pt x="60" y="80"/>
                    <a:pt x="62" y="81"/>
                  </a:cubicBezTo>
                  <a:cubicBezTo>
                    <a:pt x="63" y="83"/>
                    <a:pt x="64" y="84"/>
                    <a:pt x="66" y="86"/>
                  </a:cubicBezTo>
                  <a:cubicBezTo>
                    <a:pt x="66" y="87"/>
                    <a:pt x="66" y="87"/>
                    <a:pt x="66" y="87"/>
                  </a:cubicBezTo>
                  <a:cubicBezTo>
                    <a:pt x="66" y="88"/>
                    <a:pt x="66" y="88"/>
                    <a:pt x="66" y="88"/>
                  </a:cubicBezTo>
                  <a:cubicBezTo>
                    <a:pt x="65" y="89"/>
                    <a:pt x="65" y="90"/>
                    <a:pt x="65" y="91"/>
                  </a:cubicBezTo>
                  <a:cubicBezTo>
                    <a:pt x="64" y="93"/>
                    <a:pt x="64" y="95"/>
                    <a:pt x="63" y="96"/>
                  </a:cubicBezTo>
                  <a:cubicBezTo>
                    <a:pt x="62" y="98"/>
                    <a:pt x="60" y="100"/>
                    <a:pt x="59" y="101"/>
                  </a:cubicBezTo>
                  <a:cubicBezTo>
                    <a:pt x="58" y="101"/>
                    <a:pt x="58" y="102"/>
                    <a:pt x="57" y="102"/>
                  </a:cubicBezTo>
                  <a:cubicBezTo>
                    <a:pt x="55" y="104"/>
                    <a:pt x="54" y="107"/>
                    <a:pt x="53" y="110"/>
                  </a:cubicBezTo>
                  <a:cubicBezTo>
                    <a:pt x="53" y="111"/>
                    <a:pt x="53" y="111"/>
                    <a:pt x="52" y="112"/>
                  </a:cubicBezTo>
                  <a:cubicBezTo>
                    <a:pt x="52" y="115"/>
                    <a:pt x="51" y="119"/>
                    <a:pt x="48" y="120"/>
                  </a:cubicBezTo>
                  <a:cubicBezTo>
                    <a:pt x="47" y="121"/>
                    <a:pt x="45" y="121"/>
                    <a:pt x="44" y="122"/>
                  </a:cubicBezTo>
                  <a:cubicBezTo>
                    <a:pt x="42" y="122"/>
                    <a:pt x="41" y="122"/>
                    <a:pt x="40" y="123"/>
                  </a:cubicBezTo>
                  <a:cubicBezTo>
                    <a:pt x="39" y="124"/>
                    <a:pt x="39" y="126"/>
                    <a:pt x="39" y="127"/>
                  </a:cubicBezTo>
                  <a:cubicBezTo>
                    <a:pt x="39" y="128"/>
                    <a:pt x="39" y="128"/>
                    <a:pt x="39" y="129"/>
                  </a:cubicBezTo>
                  <a:cubicBezTo>
                    <a:pt x="39" y="129"/>
                    <a:pt x="39" y="130"/>
                    <a:pt x="39" y="130"/>
                  </a:cubicBezTo>
                  <a:cubicBezTo>
                    <a:pt x="40" y="131"/>
                    <a:pt x="40" y="131"/>
                    <a:pt x="40" y="132"/>
                  </a:cubicBezTo>
                  <a:cubicBezTo>
                    <a:pt x="40" y="132"/>
                    <a:pt x="40" y="133"/>
                    <a:pt x="40" y="133"/>
                  </a:cubicBezTo>
                  <a:cubicBezTo>
                    <a:pt x="40" y="135"/>
                    <a:pt x="40" y="137"/>
                    <a:pt x="39" y="138"/>
                  </a:cubicBezTo>
                  <a:cubicBezTo>
                    <a:pt x="39" y="139"/>
                    <a:pt x="38" y="140"/>
                    <a:pt x="37" y="141"/>
                  </a:cubicBezTo>
                  <a:cubicBezTo>
                    <a:pt x="37" y="141"/>
                    <a:pt x="37" y="141"/>
                    <a:pt x="37" y="141"/>
                  </a:cubicBezTo>
                  <a:cubicBezTo>
                    <a:pt x="37" y="141"/>
                    <a:pt x="36" y="142"/>
                    <a:pt x="36" y="142"/>
                  </a:cubicBezTo>
                  <a:cubicBezTo>
                    <a:pt x="36" y="142"/>
                    <a:pt x="36" y="143"/>
                    <a:pt x="35" y="143"/>
                  </a:cubicBezTo>
                  <a:cubicBezTo>
                    <a:pt x="35" y="143"/>
                    <a:pt x="35" y="143"/>
                    <a:pt x="34" y="144"/>
                  </a:cubicBezTo>
                  <a:cubicBezTo>
                    <a:pt x="34" y="144"/>
                    <a:pt x="34" y="144"/>
                    <a:pt x="33" y="145"/>
                  </a:cubicBezTo>
                  <a:cubicBezTo>
                    <a:pt x="32" y="146"/>
                    <a:pt x="32" y="146"/>
                    <a:pt x="32" y="146"/>
                  </a:cubicBezTo>
                  <a:lnTo>
                    <a:pt x="31" y="144"/>
                  </a:ln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9"/>
            <p:cNvSpPr>
              <a:spLocks/>
            </p:cNvSpPr>
            <p:nvPr/>
          </p:nvSpPr>
          <p:spPr bwMode="auto">
            <a:xfrm>
              <a:off x="7989211" y="4939244"/>
              <a:ext cx="151239" cy="234314"/>
            </a:xfrm>
            <a:custGeom>
              <a:avLst/>
              <a:gdLst>
                <a:gd name="T0" fmla="*/ 34 w 59"/>
                <a:gd name="T1" fmla="*/ 87 h 91"/>
                <a:gd name="T2" fmla="*/ 33 w 59"/>
                <a:gd name="T3" fmla="*/ 83 h 91"/>
                <a:gd name="T4" fmla="*/ 27 w 59"/>
                <a:gd name="T5" fmla="*/ 74 h 91"/>
                <a:gd name="T6" fmla="*/ 19 w 59"/>
                <a:gd name="T7" fmla="*/ 63 h 91"/>
                <a:gd name="T8" fmla="*/ 12 w 59"/>
                <a:gd name="T9" fmla="*/ 57 h 91"/>
                <a:gd name="T10" fmla="*/ 1 w 59"/>
                <a:gd name="T11" fmla="*/ 46 h 91"/>
                <a:gd name="T12" fmla="*/ 0 w 59"/>
                <a:gd name="T13" fmla="*/ 45 h 91"/>
                <a:gd name="T14" fmla="*/ 0 w 59"/>
                <a:gd name="T15" fmla="*/ 44 h 91"/>
                <a:gd name="T16" fmla="*/ 0 w 59"/>
                <a:gd name="T17" fmla="*/ 44 h 91"/>
                <a:gd name="T18" fmla="*/ 1 w 59"/>
                <a:gd name="T19" fmla="*/ 41 h 91"/>
                <a:gd name="T20" fmla="*/ 2 w 59"/>
                <a:gd name="T21" fmla="*/ 37 h 91"/>
                <a:gd name="T22" fmla="*/ 3 w 59"/>
                <a:gd name="T23" fmla="*/ 36 h 91"/>
                <a:gd name="T24" fmla="*/ 3 w 59"/>
                <a:gd name="T25" fmla="*/ 35 h 91"/>
                <a:gd name="T26" fmla="*/ 4 w 59"/>
                <a:gd name="T27" fmla="*/ 35 h 91"/>
                <a:gd name="T28" fmla="*/ 6 w 59"/>
                <a:gd name="T29" fmla="*/ 33 h 91"/>
                <a:gd name="T30" fmla="*/ 8 w 59"/>
                <a:gd name="T31" fmla="*/ 30 h 91"/>
                <a:gd name="T32" fmla="*/ 8 w 59"/>
                <a:gd name="T33" fmla="*/ 29 h 91"/>
                <a:gd name="T34" fmla="*/ 8 w 59"/>
                <a:gd name="T35" fmla="*/ 28 h 91"/>
                <a:gd name="T36" fmla="*/ 9 w 59"/>
                <a:gd name="T37" fmla="*/ 27 h 91"/>
                <a:gd name="T38" fmla="*/ 9 w 59"/>
                <a:gd name="T39" fmla="*/ 25 h 91"/>
                <a:gd name="T40" fmla="*/ 10 w 59"/>
                <a:gd name="T41" fmla="*/ 24 h 91"/>
                <a:gd name="T42" fmla="*/ 13 w 59"/>
                <a:gd name="T43" fmla="*/ 19 h 91"/>
                <a:gd name="T44" fmla="*/ 13 w 59"/>
                <a:gd name="T45" fmla="*/ 18 h 91"/>
                <a:gd name="T46" fmla="*/ 16 w 59"/>
                <a:gd name="T47" fmla="*/ 17 h 91"/>
                <a:gd name="T48" fmla="*/ 18 w 59"/>
                <a:gd name="T49" fmla="*/ 16 h 91"/>
                <a:gd name="T50" fmla="*/ 20 w 59"/>
                <a:gd name="T51" fmla="*/ 16 h 91"/>
                <a:gd name="T52" fmla="*/ 22 w 59"/>
                <a:gd name="T53" fmla="*/ 15 h 91"/>
                <a:gd name="T54" fmla="*/ 25 w 59"/>
                <a:gd name="T55" fmla="*/ 14 h 91"/>
                <a:gd name="T56" fmla="*/ 26 w 59"/>
                <a:gd name="T57" fmla="*/ 13 h 91"/>
                <a:gd name="T58" fmla="*/ 28 w 59"/>
                <a:gd name="T59" fmla="*/ 13 h 91"/>
                <a:gd name="T60" fmla="*/ 30 w 59"/>
                <a:gd name="T61" fmla="*/ 11 h 91"/>
                <a:gd name="T62" fmla="*/ 31 w 59"/>
                <a:gd name="T63" fmla="*/ 10 h 91"/>
                <a:gd name="T64" fmla="*/ 33 w 59"/>
                <a:gd name="T65" fmla="*/ 6 h 91"/>
                <a:gd name="T66" fmla="*/ 34 w 59"/>
                <a:gd name="T67" fmla="*/ 2 h 91"/>
                <a:gd name="T68" fmla="*/ 34 w 59"/>
                <a:gd name="T69" fmla="*/ 0 h 91"/>
                <a:gd name="T70" fmla="*/ 39 w 59"/>
                <a:gd name="T71" fmla="*/ 3 h 91"/>
                <a:gd name="T72" fmla="*/ 40 w 59"/>
                <a:gd name="T73" fmla="*/ 3 h 91"/>
                <a:gd name="T74" fmla="*/ 44 w 59"/>
                <a:gd name="T75" fmla="*/ 5 h 91"/>
                <a:gd name="T76" fmla="*/ 48 w 59"/>
                <a:gd name="T77" fmla="*/ 13 h 91"/>
                <a:gd name="T78" fmla="*/ 49 w 59"/>
                <a:gd name="T79" fmla="*/ 15 h 91"/>
                <a:gd name="T80" fmla="*/ 52 w 59"/>
                <a:gd name="T81" fmla="*/ 17 h 91"/>
                <a:gd name="T82" fmla="*/ 52 w 59"/>
                <a:gd name="T83" fmla="*/ 18 h 91"/>
                <a:gd name="T84" fmla="*/ 56 w 59"/>
                <a:gd name="T85" fmla="*/ 22 h 91"/>
                <a:gd name="T86" fmla="*/ 57 w 59"/>
                <a:gd name="T87" fmla="*/ 31 h 91"/>
                <a:gd name="T88" fmla="*/ 58 w 59"/>
                <a:gd name="T89" fmla="*/ 37 h 91"/>
                <a:gd name="T90" fmla="*/ 58 w 59"/>
                <a:gd name="T91" fmla="*/ 44 h 91"/>
                <a:gd name="T92" fmla="*/ 57 w 59"/>
                <a:gd name="T93" fmla="*/ 48 h 91"/>
                <a:gd name="T94" fmla="*/ 56 w 59"/>
                <a:gd name="T95" fmla="*/ 47 h 91"/>
                <a:gd name="T96" fmla="*/ 52 w 59"/>
                <a:gd name="T97" fmla="*/ 46 h 91"/>
                <a:gd name="T98" fmla="*/ 46 w 59"/>
                <a:gd name="T99" fmla="*/ 48 h 91"/>
                <a:gd name="T100" fmla="*/ 39 w 59"/>
                <a:gd name="T101" fmla="*/ 61 h 91"/>
                <a:gd name="T102" fmla="*/ 37 w 59"/>
                <a:gd name="T103" fmla="*/ 76 h 91"/>
                <a:gd name="T104" fmla="*/ 37 w 59"/>
                <a:gd name="T105" fmla="*/ 84 h 91"/>
                <a:gd name="T106" fmla="*/ 36 w 59"/>
                <a:gd name="T107" fmla="*/ 87 h 91"/>
                <a:gd name="T108" fmla="*/ 34 w 59"/>
                <a:gd name="T109" fmla="*/ 91 h 91"/>
                <a:gd name="T110" fmla="*/ 34 w 59"/>
                <a:gd name="T111" fmla="*/ 8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 h="91">
                  <a:moveTo>
                    <a:pt x="34" y="87"/>
                  </a:moveTo>
                  <a:cubicBezTo>
                    <a:pt x="34" y="85"/>
                    <a:pt x="33" y="84"/>
                    <a:pt x="33" y="83"/>
                  </a:cubicBezTo>
                  <a:cubicBezTo>
                    <a:pt x="31" y="81"/>
                    <a:pt x="29" y="78"/>
                    <a:pt x="27" y="74"/>
                  </a:cubicBezTo>
                  <a:cubicBezTo>
                    <a:pt x="24" y="70"/>
                    <a:pt x="21" y="65"/>
                    <a:pt x="19" y="63"/>
                  </a:cubicBezTo>
                  <a:cubicBezTo>
                    <a:pt x="18" y="62"/>
                    <a:pt x="15" y="60"/>
                    <a:pt x="12" y="57"/>
                  </a:cubicBezTo>
                  <a:cubicBezTo>
                    <a:pt x="8" y="53"/>
                    <a:pt x="3" y="49"/>
                    <a:pt x="1" y="46"/>
                  </a:cubicBezTo>
                  <a:cubicBezTo>
                    <a:pt x="1" y="46"/>
                    <a:pt x="0" y="45"/>
                    <a:pt x="0" y="45"/>
                  </a:cubicBezTo>
                  <a:cubicBezTo>
                    <a:pt x="0" y="44"/>
                    <a:pt x="0" y="44"/>
                    <a:pt x="0" y="44"/>
                  </a:cubicBezTo>
                  <a:cubicBezTo>
                    <a:pt x="0" y="44"/>
                    <a:pt x="0" y="44"/>
                    <a:pt x="0" y="44"/>
                  </a:cubicBezTo>
                  <a:cubicBezTo>
                    <a:pt x="0" y="43"/>
                    <a:pt x="1" y="42"/>
                    <a:pt x="1" y="41"/>
                  </a:cubicBezTo>
                  <a:cubicBezTo>
                    <a:pt x="1" y="40"/>
                    <a:pt x="2" y="39"/>
                    <a:pt x="2" y="37"/>
                  </a:cubicBezTo>
                  <a:cubicBezTo>
                    <a:pt x="2" y="37"/>
                    <a:pt x="2" y="37"/>
                    <a:pt x="3" y="36"/>
                  </a:cubicBezTo>
                  <a:cubicBezTo>
                    <a:pt x="3" y="36"/>
                    <a:pt x="3" y="36"/>
                    <a:pt x="3" y="35"/>
                  </a:cubicBezTo>
                  <a:cubicBezTo>
                    <a:pt x="4" y="35"/>
                    <a:pt x="4" y="35"/>
                    <a:pt x="4" y="35"/>
                  </a:cubicBezTo>
                  <a:cubicBezTo>
                    <a:pt x="4" y="34"/>
                    <a:pt x="5" y="34"/>
                    <a:pt x="6" y="33"/>
                  </a:cubicBezTo>
                  <a:cubicBezTo>
                    <a:pt x="6" y="32"/>
                    <a:pt x="7" y="31"/>
                    <a:pt x="8" y="30"/>
                  </a:cubicBezTo>
                  <a:cubicBezTo>
                    <a:pt x="8" y="30"/>
                    <a:pt x="8" y="30"/>
                    <a:pt x="8" y="29"/>
                  </a:cubicBezTo>
                  <a:cubicBezTo>
                    <a:pt x="8" y="29"/>
                    <a:pt x="8" y="28"/>
                    <a:pt x="8" y="28"/>
                  </a:cubicBezTo>
                  <a:cubicBezTo>
                    <a:pt x="9" y="27"/>
                    <a:pt x="9" y="27"/>
                    <a:pt x="9" y="27"/>
                  </a:cubicBezTo>
                  <a:cubicBezTo>
                    <a:pt x="9" y="27"/>
                    <a:pt x="9" y="26"/>
                    <a:pt x="9" y="25"/>
                  </a:cubicBezTo>
                  <a:cubicBezTo>
                    <a:pt x="10" y="24"/>
                    <a:pt x="10" y="24"/>
                    <a:pt x="10" y="24"/>
                  </a:cubicBezTo>
                  <a:cubicBezTo>
                    <a:pt x="10" y="22"/>
                    <a:pt x="11" y="20"/>
                    <a:pt x="13" y="19"/>
                  </a:cubicBezTo>
                  <a:cubicBezTo>
                    <a:pt x="13" y="18"/>
                    <a:pt x="13" y="18"/>
                    <a:pt x="13" y="18"/>
                  </a:cubicBezTo>
                  <a:cubicBezTo>
                    <a:pt x="14" y="18"/>
                    <a:pt x="15" y="17"/>
                    <a:pt x="16" y="17"/>
                  </a:cubicBezTo>
                  <a:cubicBezTo>
                    <a:pt x="16" y="16"/>
                    <a:pt x="17" y="16"/>
                    <a:pt x="18" y="16"/>
                  </a:cubicBezTo>
                  <a:cubicBezTo>
                    <a:pt x="19" y="16"/>
                    <a:pt x="19" y="16"/>
                    <a:pt x="20" y="16"/>
                  </a:cubicBezTo>
                  <a:cubicBezTo>
                    <a:pt x="20" y="15"/>
                    <a:pt x="21" y="15"/>
                    <a:pt x="22" y="15"/>
                  </a:cubicBezTo>
                  <a:cubicBezTo>
                    <a:pt x="23" y="14"/>
                    <a:pt x="24" y="14"/>
                    <a:pt x="25" y="14"/>
                  </a:cubicBezTo>
                  <a:cubicBezTo>
                    <a:pt x="26" y="14"/>
                    <a:pt x="26" y="13"/>
                    <a:pt x="26" y="13"/>
                  </a:cubicBezTo>
                  <a:cubicBezTo>
                    <a:pt x="27" y="13"/>
                    <a:pt x="27" y="13"/>
                    <a:pt x="28" y="13"/>
                  </a:cubicBezTo>
                  <a:cubicBezTo>
                    <a:pt x="29" y="12"/>
                    <a:pt x="29" y="11"/>
                    <a:pt x="30" y="11"/>
                  </a:cubicBezTo>
                  <a:cubicBezTo>
                    <a:pt x="30" y="10"/>
                    <a:pt x="30" y="10"/>
                    <a:pt x="31" y="10"/>
                  </a:cubicBezTo>
                  <a:cubicBezTo>
                    <a:pt x="32" y="9"/>
                    <a:pt x="33" y="7"/>
                    <a:pt x="33" y="6"/>
                  </a:cubicBezTo>
                  <a:cubicBezTo>
                    <a:pt x="33" y="5"/>
                    <a:pt x="34" y="3"/>
                    <a:pt x="34" y="2"/>
                  </a:cubicBezTo>
                  <a:cubicBezTo>
                    <a:pt x="34" y="0"/>
                    <a:pt x="34" y="0"/>
                    <a:pt x="34" y="0"/>
                  </a:cubicBezTo>
                  <a:cubicBezTo>
                    <a:pt x="39" y="3"/>
                    <a:pt x="39" y="3"/>
                    <a:pt x="39" y="3"/>
                  </a:cubicBezTo>
                  <a:cubicBezTo>
                    <a:pt x="39" y="3"/>
                    <a:pt x="40" y="3"/>
                    <a:pt x="40" y="3"/>
                  </a:cubicBezTo>
                  <a:cubicBezTo>
                    <a:pt x="41" y="4"/>
                    <a:pt x="43" y="4"/>
                    <a:pt x="44" y="5"/>
                  </a:cubicBezTo>
                  <a:cubicBezTo>
                    <a:pt x="46" y="7"/>
                    <a:pt x="47" y="10"/>
                    <a:pt x="48" y="13"/>
                  </a:cubicBezTo>
                  <a:cubicBezTo>
                    <a:pt x="49" y="14"/>
                    <a:pt x="49" y="14"/>
                    <a:pt x="49" y="15"/>
                  </a:cubicBezTo>
                  <a:cubicBezTo>
                    <a:pt x="49" y="16"/>
                    <a:pt x="51" y="17"/>
                    <a:pt x="52" y="17"/>
                  </a:cubicBezTo>
                  <a:cubicBezTo>
                    <a:pt x="52" y="18"/>
                    <a:pt x="52" y="18"/>
                    <a:pt x="52" y="18"/>
                  </a:cubicBezTo>
                  <a:cubicBezTo>
                    <a:pt x="54" y="19"/>
                    <a:pt x="55" y="21"/>
                    <a:pt x="56" y="22"/>
                  </a:cubicBezTo>
                  <a:cubicBezTo>
                    <a:pt x="57" y="25"/>
                    <a:pt x="57" y="28"/>
                    <a:pt x="57" y="31"/>
                  </a:cubicBezTo>
                  <a:cubicBezTo>
                    <a:pt x="57" y="33"/>
                    <a:pt x="57" y="35"/>
                    <a:pt x="58" y="37"/>
                  </a:cubicBezTo>
                  <a:cubicBezTo>
                    <a:pt x="58" y="39"/>
                    <a:pt x="59" y="42"/>
                    <a:pt x="58" y="44"/>
                  </a:cubicBezTo>
                  <a:cubicBezTo>
                    <a:pt x="58" y="45"/>
                    <a:pt x="57" y="48"/>
                    <a:pt x="57" y="48"/>
                  </a:cubicBezTo>
                  <a:cubicBezTo>
                    <a:pt x="56" y="47"/>
                    <a:pt x="56" y="47"/>
                    <a:pt x="56" y="47"/>
                  </a:cubicBezTo>
                  <a:cubicBezTo>
                    <a:pt x="55" y="47"/>
                    <a:pt x="53" y="46"/>
                    <a:pt x="52" y="46"/>
                  </a:cubicBezTo>
                  <a:cubicBezTo>
                    <a:pt x="50" y="46"/>
                    <a:pt x="48" y="47"/>
                    <a:pt x="46" y="48"/>
                  </a:cubicBezTo>
                  <a:cubicBezTo>
                    <a:pt x="42" y="51"/>
                    <a:pt x="40" y="56"/>
                    <a:pt x="39" y="61"/>
                  </a:cubicBezTo>
                  <a:cubicBezTo>
                    <a:pt x="37" y="65"/>
                    <a:pt x="37" y="70"/>
                    <a:pt x="37" y="76"/>
                  </a:cubicBezTo>
                  <a:cubicBezTo>
                    <a:pt x="37" y="79"/>
                    <a:pt x="38" y="81"/>
                    <a:pt x="37" y="84"/>
                  </a:cubicBezTo>
                  <a:cubicBezTo>
                    <a:pt x="37" y="85"/>
                    <a:pt x="36" y="86"/>
                    <a:pt x="36" y="87"/>
                  </a:cubicBezTo>
                  <a:cubicBezTo>
                    <a:pt x="34" y="91"/>
                    <a:pt x="34" y="91"/>
                    <a:pt x="34" y="91"/>
                  </a:cubicBezTo>
                  <a:lnTo>
                    <a:pt x="34" y="87"/>
                  </a:ln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0"/>
            <p:cNvSpPr>
              <a:spLocks/>
            </p:cNvSpPr>
            <p:nvPr/>
          </p:nvSpPr>
          <p:spPr bwMode="auto">
            <a:xfrm>
              <a:off x="7644131" y="4555821"/>
              <a:ext cx="492059" cy="504840"/>
            </a:xfrm>
            <a:custGeom>
              <a:avLst/>
              <a:gdLst>
                <a:gd name="T0" fmla="*/ 116 w 190"/>
                <a:gd name="T1" fmla="*/ 180 h 195"/>
                <a:gd name="T2" fmla="*/ 107 w 190"/>
                <a:gd name="T3" fmla="*/ 172 h 195"/>
                <a:gd name="T4" fmla="*/ 115 w 190"/>
                <a:gd name="T5" fmla="*/ 172 h 195"/>
                <a:gd name="T6" fmla="*/ 98 w 190"/>
                <a:gd name="T7" fmla="*/ 157 h 195"/>
                <a:gd name="T8" fmla="*/ 76 w 190"/>
                <a:gd name="T9" fmla="*/ 146 h 195"/>
                <a:gd name="T10" fmla="*/ 62 w 190"/>
                <a:gd name="T11" fmla="*/ 143 h 195"/>
                <a:gd name="T12" fmla="*/ 48 w 190"/>
                <a:gd name="T13" fmla="*/ 108 h 195"/>
                <a:gd name="T14" fmla="*/ 55 w 190"/>
                <a:gd name="T15" fmla="*/ 107 h 195"/>
                <a:gd name="T16" fmla="*/ 39 w 190"/>
                <a:gd name="T17" fmla="*/ 80 h 195"/>
                <a:gd name="T18" fmla="*/ 23 w 190"/>
                <a:gd name="T19" fmla="*/ 55 h 195"/>
                <a:gd name="T20" fmla="*/ 13 w 190"/>
                <a:gd name="T21" fmla="*/ 73 h 195"/>
                <a:gd name="T22" fmla="*/ 7 w 190"/>
                <a:gd name="T23" fmla="*/ 81 h 195"/>
                <a:gd name="T24" fmla="*/ 0 w 190"/>
                <a:gd name="T25" fmla="*/ 61 h 195"/>
                <a:gd name="T26" fmla="*/ 8 w 190"/>
                <a:gd name="T27" fmla="*/ 56 h 195"/>
                <a:gd name="T28" fmla="*/ 27 w 190"/>
                <a:gd name="T29" fmla="*/ 47 h 195"/>
                <a:gd name="T30" fmla="*/ 38 w 190"/>
                <a:gd name="T31" fmla="*/ 48 h 195"/>
                <a:gd name="T32" fmla="*/ 58 w 190"/>
                <a:gd name="T33" fmla="*/ 30 h 195"/>
                <a:gd name="T34" fmla="*/ 83 w 190"/>
                <a:gd name="T35" fmla="*/ 12 h 195"/>
                <a:gd name="T36" fmla="*/ 97 w 190"/>
                <a:gd name="T37" fmla="*/ 0 h 195"/>
                <a:gd name="T38" fmla="*/ 116 w 190"/>
                <a:gd name="T39" fmla="*/ 15 h 195"/>
                <a:gd name="T40" fmla="*/ 134 w 190"/>
                <a:gd name="T41" fmla="*/ 30 h 195"/>
                <a:gd name="T42" fmla="*/ 156 w 190"/>
                <a:gd name="T43" fmla="*/ 35 h 195"/>
                <a:gd name="T44" fmla="*/ 158 w 190"/>
                <a:gd name="T45" fmla="*/ 35 h 195"/>
                <a:gd name="T46" fmla="*/ 175 w 190"/>
                <a:gd name="T47" fmla="*/ 43 h 195"/>
                <a:gd name="T48" fmla="*/ 182 w 190"/>
                <a:gd name="T49" fmla="*/ 63 h 195"/>
                <a:gd name="T50" fmla="*/ 185 w 190"/>
                <a:gd name="T51" fmla="*/ 82 h 195"/>
                <a:gd name="T52" fmla="*/ 183 w 190"/>
                <a:gd name="T53" fmla="*/ 81 h 195"/>
                <a:gd name="T54" fmla="*/ 178 w 190"/>
                <a:gd name="T55" fmla="*/ 81 h 195"/>
                <a:gd name="T56" fmla="*/ 167 w 190"/>
                <a:gd name="T57" fmla="*/ 81 h 195"/>
                <a:gd name="T58" fmla="*/ 153 w 190"/>
                <a:gd name="T59" fmla="*/ 72 h 195"/>
                <a:gd name="T60" fmla="*/ 142 w 190"/>
                <a:gd name="T61" fmla="*/ 71 h 195"/>
                <a:gd name="T62" fmla="*/ 131 w 190"/>
                <a:gd name="T63" fmla="*/ 71 h 195"/>
                <a:gd name="T64" fmla="*/ 122 w 190"/>
                <a:gd name="T65" fmla="*/ 69 h 195"/>
                <a:gd name="T66" fmla="*/ 112 w 190"/>
                <a:gd name="T67" fmla="*/ 67 h 195"/>
                <a:gd name="T68" fmla="*/ 103 w 190"/>
                <a:gd name="T69" fmla="*/ 60 h 195"/>
                <a:gd name="T70" fmla="*/ 93 w 190"/>
                <a:gd name="T71" fmla="*/ 59 h 195"/>
                <a:gd name="T72" fmla="*/ 77 w 190"/>
                <a:gd name="T73" fmla="*/ 65 h 195"/>
                <a:gd name="T74" fmla="*/ 82 w 190"/>
                <a:gd name="T75" fmla="*/ 83 h 195"/>
                <a:gd name="T76" fmla="*/ 81 w 190"/>
                <a:gd name="T77" fmla="*/ 105 h 195"/>
                <a:gd name="T78" fmla="*/ 89 w 190"/>
                <a:gd name="T79" fmla="*/ 119 h 195"/>
                <a:gd name="T80" fmla="*/ 95 w 190"/>
                <a:gd name="T81" fmla="*/ 132 h 195"/>
                <a:gd name="T82" fmla="*/ 107 w 190"/>
                <a:gd name="T83" fmla="*/ 144 h 195"/>
                <a:gd name="T84" fmla="*/ 113 w 190"/>
                <a:gd name="T85" fmla="*/ 157 h 195"/>
                <a:gd name="T86" fmla="*/ 119 w 190"/>
                <a:gd name="T87" fmla="*/ 167 h 195"/>
                <a:gd name="T88" fmla="*/ 129 w 190"/>
                <a:gd name="T89" fmla="*/ 176 h 195"/>
                <a:gd name="T90" fmla="*/ 131 w 190"/>
                <a:gd name="T91" fmla="*/ 178 h 195"/>
                <a:gd name="T92" fmla="*/ 135 w 190"/>
                <a:gd name="T93" fmla="*/ 182 h 195"/>
                <a:gd name="T94" fmla="*/ 138 w 190"/>
                <a:gd name="T95" fmla="*/ 186 h 195"/>
                <a:gd name="T96" fmla="*/ 135 w 190"/>
                <a:gd name="T97" fmla="*/ 19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0" h="195">
                  <a:moveTo>
                    <a:pt x="133" y="192"/>
                  </a:moveTo>
                  <a:cubicBezTo>
                    <a:pt x="131" y="190"/>
                    <a:pt x="131" y="189"/>
                    <a:pt x="125" y="185"/>
                  </a:cubicBezTo>
                  <a:cubicBezTo>
                    <a:pt x="123" y="184"/>
                    <a:pt x="120" y="182"/>
                    <a:pt x="116" y="180"/>
                  </a:cubicBezTo>
                  <a:cubicBezTo>
                    <a:pt x="105" y="174"/>
                    <a:pt x="104" y="174"/>
                    <a:pt x="104" y="172"/>
                  </a:cubicBezTo>
                  <a:cubicBezTo>
                    <a:pt x="104" y="172"/>
                    <a:pt x="104" y="171"/>
                    <a:pt x="106" y="171"/>
                  </a:cubicBezTo>
                  <a:cubicBezTo>
                    <a:pt x="106" y="171"/>
                    <a:pt x="106" y="171"/>
                    <a:pt x="107" y="172"/>
                  </a:cubicBezTo>
                  <a:cubicBezTo>
                    <a:pt x="111" y="172"/>
                    <a:pt x="114" y="173"/>
                    <a:pt x="116" y="173"/>
                  </a:cubicBezTo>
                  <a:cubicBezTo>
                    <a:pt x="117" y="173"/>
                    <a:pt x="117" y="173"/>
                    <a:pt x="117" y="173"/>
                  </a:cubicBezTo>
                  <a:cubicBezTo>
                    <a:pt x="116" y="173"/>
                    <a:pt x="116" y="172"/>
                    <a:pt x="115" y="172"/>
                  </a:cubicBezTo>
                  <a:cubicBezTo>
                    <a:pt x="113" y="170"/>
                    <a:pt x="111" y="169"/>
                    <a:pt x="109" y="167"/>
                  </a:cubicBezTo>
                  <a:cubicBezTo>
                    <a:pt x="105" y="164"/>
                    <a:pt x="102" y="162"/>
                    <a:pt x="99" y="159"/>
                  </a:cubicBezTo>
                  <a:cubicBezTo>
                    <a:pt x="99" y="158"/>
                    <a:pt x="99" y="158"/>
                    <a:pt x="98" y="157"/>
                  </a:cubicBezTo>
                  <a:cubicBezTo>
                    <a:pt x="95" y="153"/>
                    <a:pt x="89" y="145"/>
                    <a:pt x="82" y="145"/>
                  </a:cubicBezTo>
                  <a:cubicBezTo>
                    <a:pt x="82" y="145"/>
                    <a:pt x="81" y="145"/>
                    <a:pt x="81" y="145"/>
                  </a:cubicBezTo>
                  <a:cubicBezTo>
                    <a:pt x="79" y="145"/>
                    <a:pt x="77" y="146"/>
                    <a:pt x="76" y="146"/>
                  </a:cubicBezTo>
                  <a:cubicBezTo>
                    <a:pt x="73" y="147"/>
                    <a:pt x="70" y="147"/>
                    <a:pt x="67" y="147"/>
                  </a:cubicBezTo>
                  <a:cubicBezTo>
                    <a:pt x="66" y="147"/>
                    <a:pt x="64" y="147"/>
                    <a:pt x="63" y="146"/>
                  </a:cubicBezTo>
                  <a:cubicBezTo>
                    <a:pt x="63" y="145"/>
                    <a:pt x="62" y="144"/>
                    <a:pt x="62" y="143"/>
                  </a:cubicBezTo>
                  <a:cubicBezTo>
                    <a:pt x="63" y="137"/>
                    <a:pt x="62" y="137"/>
                    <a:pt x="60" y="134"/>
                  </a:cubicBezTo>
                  <a:cubicBezTo>
                    <a:pt x="60" y="134"/>
                    <a:pt x="42" y="114"/>
                    <a:pt x="46" y="109"/>
                  </a:cubicBezTo>
                  <a:cubicBezTo>
                    <a:pt x="46" y="108"/>
                    <a:pt x="47" y="108"/>
                    <a:pt x="48" y="108"/>
                  </a:cubicBezTo>
                  <a:cubicBezTo>
                    <a:pt x="50" y="108"/>
                    <a:pt x="53" y="109"/>
                    <a:pt x="55" y="110"/>
                  </a:cubicBezTo>
                  <a:cubicBezTo>
                    <a:pt x="55" y="110"/>
                    <a:pt x="56" y="111"/>
                    <a:pt x="57" y="111"/>
                  </a:cubicBezTo>
                  <a:cubicBezTo>
                    <a:pt x="57" y="110"/>
                    <a:pt x="56" y="109"/>
                    <a:pt x="55" y="107"/>
                  </a:cubicBezTo>
                  <a:cubicBezTo>
                    <a:pt x="51" y="101"/>
                    <a:pt x="48" y="98"/>
                    <a:pt x="45" y="95"/>
                  </a:cubicBezTo>
                  <a:cubicBezTo>
                    <a:pt x="41" y="91"/>
                    <a:pt x="39" y="88"/>
                    <a:pt x="39" y="82"/>
                  </a:cubicBezTo>
                  <a:cubicBezTo>
                    <a:pt x="39" y="80"/>
                    <a:pt x="39" y="80"/>
                    <a:pt x="39" y="80"/>
                  </a:cubicBezTo>
                  <a:cubicBezTo>
                    <a:pt x="40" y="72"/>
                    <a:pt x="40" y="66"/>
                    <a:pt x="35" y="62"/>
                  </a:cubicBezTo>
                  <a:cubicBezTo>
                    <a:pt x="34" y="61"/>
                    <a:pt x="33" y="61"/>
                    <a:pt x="31" y="60"/>
                  </a:cubicBezTo>
                  <a:cubicBezTo>
                    <a:pt x="28" y="57"/>
                    <a:pt x="25" y="55"/>
                    <a:pt x="23" y="55"/>
                  </a:cubicBezTo>
                  <a:cubicBezTo>
                    <a:pt x="22" y="55"/>
                    <a:pt x="21" y="55"/>
                    <a:pt x="21" y="56"/>
                  </a:cubicBezTo>
                  <a:cubicBezTo>
                    <a:pt x="21" y="57"/>
                    <a:pt x="20" y="58"/>
                    <a:pt x="20" y="59"/>
                  </a:cubicBezTo>
                  <a:cubicBezTo>
                    <a:pt x="18" y="65"/>
                    <a:pt x="16" y="71"/>
                    <a:pt x="13" y="73"/>
                  </a:cubicBezTo>
                  <a:cubicBezTo>
                    <a:pt x="12" y="73"/>
                    <a:pt x="12" y="75"/>
                    <a:pt x="12" y="77"/>
                  </a:cubicBezTo>
                  <a:cubicBezTo>
                    <a:pt x="11" y="79"/>
                    <a:pt x="10" y="81"/>
                    <a:pt x="8" y="81"/>
                  </a:cubicBezTo>
                  <a:cubicBezTo>
                    <a:pt x="8" y="81"/>
                    <a:pt x="8" y="81"/>
                    <a:pt x="7" y="81"/>
                  </a:cubicBezTo>
                  <a:cubicBezTo>
                    <a:pt x="3" y="79"/>
                    <a:pt x="2" y="76"/>
                    <a:pt x="1" y="68"/>
                  </a:cubicBezTo>
                  <a:cubicBezTo>
                    <a:pt x="0" y="64"/>
                    <a:pt x="0" y="64"/>
                    <a:pt x="0" y="64"/>
                  </a:cubicBezTo>
                  <a:cubicBezTo>
                    <a:pt x="0" y="63"/>
                    <a:pt x="0" y="62"/>
                    <a:pt x="0" y="61"/>
                  </a:cubicBezTo>
                  <a:cubicBezTo>
                    <a:pt x="0" y="60"/>
                    <a:pt x="0" y="60"/>
                    <a:pt x="0" y="60"/>
                  </a:cubicBezTo>
                  <a:cubicBezTo>
                    <a:pt x="0" y="60"/>
                    <a:pt x="0" y="60"/>
                    <a:pt x="0" y="60"/>
                  </a:cubicBezTo>
                  <a:cubicBezTo>
                    <a:pt x="3" y="59"/>
                    <a:pt x="5" y="57"/>
                    <a:pt x="8" y="56"/>
                  </a:cubicBezTo>
                  <a:cubicBezTo>
                    <a:pt x="8" y="55"/>
                    <a:pt x="9" y="55"/>
                    <a:pt x="10" y="54"/>
                  </a:cubicBezTo>
                  <a:cubicBezTo>
                    <a:pt x="14" y="52"/>
                    <a:pt x="17" y="49"/>
                    <a:pt x="22" y="48"/>
                  </a:cubicBezTo>
                  <a:cubicBezTo>
                    <a:pt x="23" y="47"/>
                    <a:pt x="25" y="47"/>
                    <a:pt x="27" y="47"/>
                  </a:cubicBezTo>
                  <a:cubicBezTo>
                    <a:pt x="29" y="47"/>
                    <a:pt x="32" y="47"/>
                    <a:pt x="34" y="48"/>
                  </a:cubicBezTo>
                  <a:cubicBezTo>
                    <a:pt x="34" y="48"/>
                    <a:pt x="35" y="48"/>
                    <a:pt x="36" y="48"/>
                  </a:cubicBezTo>
                  <a:cubicBezTo>
                    <a:pt x="36" y="48"/>
                    <a:pt x="37" y="48"/>
                    <a:pt x="38" y="48"/>
                  </a:cubicBezTo>
                  <a:cubicBezTo>
                    <a:pt x="41" y="48"/>
                    <a:pt x="44" y="47"/>
                    <a:pt x="47" y="44"/>
                  </a:cubicBezTo>
                  <a:cubicBezTo>
                    <a:pt x="50" y="42"/>
                    <a:pt x="52" y="38"/>
                    <a:pt x="54" y="35"/>
                  </a:cubicBezTo>
                  <a:cubicBezTo>
                    <a:pt x="55" y="33"/>
                    <a:pt x="56" y="32"/>
                    <a:pt x="58" y="30"/>
                  </a:cubicBezTo>
                  <a:cubicBezTo>
                    <a:pt x="61" y="25"/>
                    <a:pt x="65" y="22"/>
                    <a:pt x="70" y="19"/>
                  </a:cubicBezTo>
                  <a:cubicBezTo>
                    <a:pt x="71" y="19"/>
                    <a:pt x="72" y="19"/>
                    <a:pt x="73" y="18"/>
                  </a:cubicBezTo>
                  <a:cubicBezTo>
                    <a:pt x="76" y="16"/>
                    <a:pt x="80" y="15"/>
                    <a:pt x="83" y="12"/>
                  </a:cubicBezTo>
                  <a:cubicBezTo>
                    <a:pt x="85" y="11"/>
                    <a:pt x="87" y="9"/>
                    <a:pt x="88" y="7"/>
                  </a:cubicBezTo>
                  <a:cubicBezTo>
                    <a:pt x="90" y="6"/>
                    <a:pt x="92" y="4"/>
                    <a:pt x="93" y="2"/>
                  </a:cubicBezTo>
                  <a:cubicBezTo>
                    <a:pt x="95" y="1"/>
                    <a:pt x="96" y="1"/>
                    <a:pt x="97" y="0"/>
                  </a:cubicBezTo>
                  <a:cubicBezTo>
                    <a:pt x="98" y="0"/>
                    <a:pt x="98" y="0"/>
                    <a:pt x="99" y="0"/>
                  </a:cubicBezTo>
                  <a:cubicBezTo>
                    <a:pt x="105" y="0"/>
                    <a:pt x="111" y="8"/>
                    <a:pt x="114" y="11"/>
                  </a:cubicBezTo>
                  <a:cubicBezTo>
                    <a:pt x="114" y="13"/>
                    <a:pt x="115" y="14"/>
                    <a:pt x="116" y="15"/>
                  </a:cubicBezTo>
                  <a:cubicBezTo>
                    <a:pt x="118" y="18"/>
                    <a:pt x="120" y="20"/>
                    <a:pt x="122" y="23"/>
                  </a:cubicBezTo>
                  <a:cubicBezTo>
                    <a:pt x="125" y="26"/>
                    <a:pt x="129" y="28"/>
                    <a:pt x="132" y="30"/>
                  </a:cubicBezTo>
                  <a:cubicBezTo>
                    <a:pt x="134" y="30"/>
                    <a:pt x="134" y="30"/>
                    <a:pt x="134" y="30"/>
                  </a:cubicBezTo>
                  <a:cubicBezTo>
                    <a:pt x="139" y="33"/>
                    <a:pt x="145" y="36"/>
                    <a:pt x="151" y="36"/>
                  </a:cubicBezTo>
                  <a:cubicBezTo>
                    <a:pt x="152" y="36"/>
                    <a:pt x="153" y="36"/>
                    <a:pt x="154" y="35"/>
                  </a:cubicBezTo>
                  <a:cubicBezTo>
                    <a:pt x="155" y="35"/>
                    <a:pt x="156" y="35"/>
                    <a:pt x="156" y="35"/>
                  </a:cubicBezTo>
                  <a:cubicBezTo>
                    <a:pt x="156" y="35"/>
                    <a:pt x="156" y="35"/>
                    <a:pt x="156" y="35"/>
                  </a:cubicBezTo>
                  <a:cubicBezTo>
                    <a:pt x="157" y="35"/>
                    <a:pt x="157" y="35"/>
                    <a:pt x="157" y="35"/>
                  </a:cubicBezTo>
                  <a:cubicBezTo>
                    <a:pt x="158" y="35"/>
                    <a:pt x="158" y="35"/>
                    <a:pt x="158" y="35"/>
                  </a:cubicBezTo>
                  <a:cubicBezTo>
                    <a:pt x="160" y="34"/>
                    <a:pt x="163" y="33"/>
                    <a:pt x="166" y="33"/>
                  </a:cubicBezTo>
                  <a:cubicBezTo>
                    <a:pt x="166" y="33"/>
                    <a:pt x="167" y="33"/>
                    <a:pt x="168" y="33"/>
                  </a:cubicBezTo>
                  <a:cubicBezTo>
                    <a:pt x="171" y="34"/>
                    <a:pt x="174" y="36"/>
                    <a:pt x="175" y="43"/>
                  </a:cubicBezTo>
                  <a:cubicBezTo>
                    <a:pt x="175" y="45"/>
                    <a:pt x="175" y="47"/>
                    <a:pt x="174" y="49"/>
                  </a:cubicBezTo>
                  <a:cubicBezTo>
                    <a:pt x="174" y="52"/>
                    <a:pt x="174" y="55"/>
                    <a:pt x="175" y="58"/>
                  </a:cubicBezTo>
                  <a:cubicBezTo>
                    <a:pt x="176" y="61"/>
                    <a:pt x="179" y="62"/>
                    <a:pt x="182" y="63"/>
                  </a:cubicBezTo>
                  <a:cubicBezTo>
                    <a:pt x="183" y="63"/>
                    <a:pt x="183" y="63"/>
                    <a:pt x="183" y="63"/>
                  </a:cubicBezTo>
                  <a:cubicBezTo>
                    <a:pt x="186" y="65"/>
                    <a:pt x="190" y="67"/>
                    <a:pt x="190" y="72"/>
                  </a:cubicBezTo>
                  <a:cubicBezTo>
                    <a:pt x="190" y="75"/>
                    <a:pt x="188" y="78"/>
                    <a:pt x="185" y="82"/>
                  </a:cubicBezTo>
                  <a:cubicBezTo>
                    <a:pt x="184" y="83"/>
                    <a:pt x="184" y="83"/>
                    <a:pt x="184" y="83"/>
                  </a:cubicBezTo>
                  <a:cubicBezTo>
                    <a:pt x="183" y="81"/>
                    <a:pt x="183" y="81"/>
                    <a:pt x="183" y="81"/>
                  </a:cubicBezTo>
                  <a:cubicBezTo>
                    <a:pt x="183" y="81"/>
                    <a:pt x="183" y="81"/>
                    <a:pt x="183" y="81"/>
                  </a:cubicBezTo>
                  <a:cubicBezTo>
                    <a:pt x="183" y="81"/>
                    <a:pt x="183" y="81"/>
                    <a:pt x="182" y="81"/>
                  </a:cubicBezTo>
                  <a:cubicBezTo>
                    <a:pt x="182" y="81"/>
                    <a:pt x="181" y="81"/>
                    <a:pt x="181" y="81"/>
                  </a:cubicBezTo>
                  <a:cubicBezTo>
                    <a:pt x="180" y="81"/>
                    <a:pt x="179" y="81"/>
                    <a:pt x="178" y="81"/>
                  </a:cubicBezTo>
                  <a:cubicBezTo>
                    <a:pt x="177" y="81"/>
                    <a:pt x="176" y="81"/>
                    <a:pt x="175" y="81"/>
                  </a:cubicBezTo>
                  <a:cubicBezTo>
                    <a:pt x="174" y="81"/>
                    <a:pt x="174" y="81"/>
                    <a:pt x="174" y="81"/>
                  </a:cubicBezTo>
                  <a:cubicBezTo>
                    <a:pt x="172" y="81"/>
                    <a:pt x="170" y="81"/>
                    <a:pt x="167" y="81"/>
                  </a:cubicBezTo>
                  <a:cubicBezTo>
                    <a:pt x="164" y="80"/>
                    <a:pt x="162" y="79"/>
                    <a:pt x="160" y="78"/>
                  </a:cubicBezTo>
                  <a:cubicBezTo>
                    <a:pt x="159" y="77"/>
                    <a:pt x="158" y="76"/>
                    <a:pt x="157" y="75"/>
                  </a:cubicBezTo>
                  <a:cubicBezTo>
                    <a:pt x="156" y="74"/>
                    <a:pt x="155" y="73"/>
                    <a:pt x="153" y="72"/>
                  </a:cubicBezTo>
                  <a:cubicBezTo>
                    <a:pt x="152" y="71"/>
                    <a:pt x="150" y="71"/>
                    <a:pt x="147" y="71"/>
                  </a:cubicBezTo>
                  <a:cubicBezTo>
                    <a:pt x="147" y="71"/>
                    <a:pt x="147" y="71"/>
                    <a:pt x="147" y="71"/>
                  </a:cubicBezTo>
                  <a:cubicBezTo>
                    <a:pt x="145" y="71"/>
                    <a:pt x="144" y="71"/>
                    <a:pt x="142" y="71"/>
                  </a:cubicBezTo>
                  <a:cubicBezTo>
                    <a:pt x="141" y="71"/>
                    <a:pt x="140" y="70"/>
                    <a:pt x="138" y="70"/>
                  </a:cubicBezTo>
                  <a:cubicBezTo>
                    <a:pt x="138" y="70"/>
                    <a:pt x="138" y="70"/>
                    <a:pt x="137" y="70"/>
                  </a:cubicBezTo>
                  <a:cubicBezTo>
                    <a:pt x="135" y="70"/>
                    <a:pt x="133" y="70"/>
                    <a:pt x="131" y="71"/>
                  </a:cubicBezTo>
                  <a:cubicBezTo>
                    <a:pt x="131" y="71"/>
                    <a:pt x="130" y="71"/>
                    <a:pt x="129" y="71"/>
                  </a:cubicBezTo>
                  <a:cubicBezTo>
                    <a:pt x="129" y="71"/>
                    <a:pt x="128" y="71"/>
                    <a:pt x="128" y="71"/>
                  </a:cubicBezTo>
                  <a:cubicBezTo>
                    <a:pt x="126" y="71"/>
                    <a:pt x="124" y="71"/>
                    <a:pt x="122" y="69"/>
                  </a:cubicBezTo>
                  <a:cubicBezTo>
                    <a:pt x="121" y="68"/>
                    <a:pt x="119" y="67"/>
                    <a:pt x="117" y="67"/>
                  </a:cubicBezTo>
                  <a:cubicBezTo>
                    <a:pt x="116" y="67"/>
                    <a:pt x="115" y="67"/>
                    <a:pt x="115" y="67"/>
                  </a:cubicBezTo>
                  <a:cubicBezTo>
                    <a:pt x="114" y="67"/>
                    <a:pt x="113" y="67"/>
                    <a:pt x="112" y="67"/>
                  </a:cubicBezTo>
                  <a:cubicBezTo>
                    <a:pt x="111" y="67"/>
                    <a:pt x="110" y="67"/>
                    <a:pt x="108" y="67"/>
                  </a:cubicBezTo>
                  <a:cubicBezTo>
                    <a:pt x="107" y="65"/>
                    <a:pt x="105" y="64"/>
                    <a:pt x="104" y="62"/>
                  </a:cubicBezTo>
                  <a:cubicBezTo>
                    <a:pt x="104" y="61"/>
                    <a:pt x="104" y="61"/>
                    <a:pt x="103" y="60"/>
                  </a:cubicBezTo>
                  <a:cubicBezTo>
                    <a:pt x="102" y="58"/>
                    <a:pt x="99" y="56"/>
                    <a:pt x="97" y="55"/>
                  </a:cubicBezTo>
                  <a:cubicBezTo>
                    <a:pt x="97" y="55"/>
                    <a:pt x="96" y="54"/>
                    <a:pt x="96" y="53"/>
                  </a:cubicBezTo>
                  <a:cubicBezTo>
                    <a:pt x="95" y="56"/>
                    <a:pt x="94" y="58"/>
                    <a:pt x="93" y="59"/>
                  </a:cubicBezTo>
                  <a:cubicBezTo>
                    <a:pt x="90" y="62"/>
                    <a:pt x="87" y="63"/>
                    <a:pt x="85" y="63"/>
                  </a:cubicBezTo>
                  <a:cubicBezTo>
                    <a:pt x="84" y="63"/>
                    <a:pt x="84" y="63"/>
                    <a:pt x="83" y="63"/>
                  </a:cubicBezTo>
                  <a:cubicBezTo>
                    <a:pt x="81" y="64"/>
                    <a:pt x="79" y="64"/>
                    <a:pt x="77" y="65"/>
                  </a:cubicBezTo>
                  <a:cubicBezTo>
                    <a:pt x="76" y="66"/>
                    <a:pt x="75" y="68"/>
                    <a:pt x="75" y="70"/>
                  </a:cubicBezTo>
                  <a:cubicBezTo>
                    <a:pt x="75" y="72"/>
                    <a:pt x="76" y="74"/>
                    <a:pt x="78" y="76"/>
                  </a:cubicBezTo>
                  <a:cubicBezTo>
                    <a:pt x="80" y="78"/>
                    <a:pt x="81" y="80"/>
                    <a:pt x="82" y="83"/>
                  </a:cubicBezTo>
                  <a:cubicBezTo>
                    <a:pt x="82" y="86"/>
                    <a:pt x="81" y="89"/>
                    <a:pt x="80" y="91"/>
                  </a:cubicBezTo>
                  <a:cubicBezTo>
                    <a:pt x="79" y="94"/>
                    <a:pt x="78" y="97"/>
                    <a:pt x="79" y="99"/>
                  </a:cubicBezTo>
                  <a:cubicBezTo>
                    <a:pt x="79" y="101"/>
                    <a:pt x="80" y="103"/>
                    <a:pt x="81" y="105"/>
                  </a:cubicBezTo>
                  <a:cubicBezTo>
                    <a:pt x="82" y="105"/>
                    <a:pt x="82" y="106"/>
                    <a:pt x="82" y="106"/>
                  </a:cubicBezTo>
                  <a:cubicBezTo>
                    <a:pt x="83" y="108"/>
                    <a:pt x="85" y="110"/>
                    <a:pt x="86" y="112"/>
                  </a:cubicBezTo>
                  <a:cubicBezTo>
                    <a:pt x="87" y="114"/>
                    <a:pt x="89" y="117"/>
                    <a:pt x="89" y="119"/>
                  </a:cubicBezTo>
                  <a:cubicBezTo>
                    <a:pt x="90" y="121"/>
                    <a:pt x="90" y="122"/>
                    <a:pt x="90" y="124"/>
                  </a:cubicBezTo>
                  <a:cubicBezTo>
                    <a:pt x="91" y="125"/>
                    <a:pt x="91" y="126"/>
                    <a:pt x="91" y="127"/>
                  </a:cubicBezTo>
                  <a:cubicBezTo>
                    <a:pt x="92" y="130"/>
                    <a:pt x="93" y="131"/>
                    <a:pt x="95" y="132"/>
                  </a:cubicBezTo>
                  <a:cubicBezTo>
                    <a:pt x="97" y="134"/>
                    <a:pt x="100" y="135"/>
                    <a:pt x="102" y="138"/>
                  </a:cubicBezTo>
                  <a:cubicBezTo>
                    <a:pt x="103" y="139"/>
                    <a:pt x="104" y="140"/>
                    <a:pt x="105" y="141"/>
                  </a:cubicBezTo>
                  <a:cubicBezTo>
                    <a:pt x="105" y="142"/>
                    <a:pt x="106" y="143"/>
                    <a:pt x="107" y="144"/>
                  </a:cubicBezTo>
                  <a:cubicBezTo>
                    <a:pt x="108" y="145"/>
                    <a:pt x="108" y="145"/>
                    <a:pt x="108" y="145"/>
                  </a:cubicBezTo>
                  <a:cubicBezTo>
                    <a:pt x="109" y="147"/>
                    <a:pt x="111" y="149"/>
                    <a:pt x="112" y="151"/>
                  </a:cubicBezTo>
                  <a:cubicBezTo>
                    <a:pt x="113" y="153"/>
                    <a:pt x="113" y="155"/>
                    <a:pt x="113" y="157"/>
                  </a:cubicBezTo>
                  <a:cubicBezTo>
                    <a:pt x="113" y="158"/>
                    <a:pt x="113" y="159"/>
                    <a:pt x="114" y="160"/>
                  </a:cubicBezTo>
                  <a:cubicBezTo>
                    <a:pt x="114" y="162"/>
                    <a:pt x="115" y="164"/>
                    <a:pt x="118" y="166"/>
                  </a:cubicBezTo>
                  <a:cubicBezTo>
                    <a:pt x="118" y="166"/>
                    <a:pt x="119" y="166"/>
                    <a:pt x="119" y="167"/>
                  </a:cubicBezTo>
                  <a:cubicBezTo>
                    <a:pt x="121" y="168"/>
                    <a:pt x="123" y="169"/>
                    <a:pt x="124" y="171"/>
                  </a:cubicBezTo>
                  <a:cubicBezTo>
                    <a:pt x="125" y="171"/>
                    <a:pt x="125" y="172"/>
                    <a:pt x="126" y="173"/>
                  </a:cubicBezTo>
                  <a:cubicBezTo>
                    <a:pt x="127" y="174"/>
                    <a:pt x="128" y="175"/>
                    <a:pt x="129" y="176"/>
                  </a:cubicBezTo>
                  <a:cubicBezTo>
                    <a:pt x="129" y="176"/>
                    <a:pt x="129" y="176"/>
                    <a:pt x="129" y="177"/>
                  </a:cubicBezTo>
                  <a:cubicBezTo>
                    <a:pt x="130" y="177"/>
                    <a:pt x="130" y="177"/>
                    <a:pt x="130" y="178"/>
                  </a:cubicBezTo>
                  <a:cubicBezTo>
                    <a:pt x="131" y="178"/>
                    <a:pt x="131" y="178"/>
                    <a:pt x="131" y="178"/>
                  </a:cubicBezTo>
                  <a:cubicBezTo>
                    <a:pt x="131" y="179"/>
                    <a:pt x="131" y="179"/>
                    <a:pt x="131" y="179"/>
                  </a:cubicBezTo>
                  <a:cubicBezTo>
                    <a:pt x="132" y="180"/>
                    <a:pt x="132" y="180"/>
                    <a:pt x="133" y="180"/>
                  </a:cubicBezTo>
                  <a:cubicBezTo>
                    <a:pt x="134" y="181"/>
                    <a:pt x="135" y="181"/>
                    <a:pt x="135" y="182"/>
                  </a:cubicBezTo>
                  <a:cubicBezTo>
                    <a:pt x="136" y="183"/>
                    <a:pt x="137" y="183"/>
                    <a:pt x="137" y="184"/>
                  </a:cubicBezTo>
                  <a:cubicBezTo>
                    <a:pt x="138" y="185"/>
                    <a:pt x="138" y="185"/>
                    <a:pt x="138" y="185"/>
                  </a:cubicBezTo>
                  <a:cubicBezTo>
                    <a:pt x="138" y="186"/>
                    <a:pt x="138" y="186"/>
                    <a:pt x="138" y="186"/>
                  </a:cubicBezTo>
                  <a:cubicBezTo>
                    <a:pt x="137" y="186"/>
                    <a:pt x="137" y="186"/>
                    <a:pt x="137" y="186"/>
                  </a:cubicBezTo>
                  <a:cubicBezTo>
                    <a:pt x="137" y="187"/>
                    <a:pt x="136" y="188"/>
                    <a:pt x="136" y="189"/>
                  </a:cubicBezTo>
                  <a:cubicBezTo>
                    <a:pt x="136" y="190"/>
                    <a:pt x="135" y="191"/>
                    <a:pt x="135" y="192"/>
                  </a:cubicBezTo>
                  <a:cubicBezTo>
                    <a:pt x="134" y="195"/>
                    <a:pt x="134" y="195"/>
                    <a:pt x="134" y="195"/>
                  </a:cubicBezTo>
                  <a:lnTo>
                    <a:pt x="133" y="192"/>
                  </a:ln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21"/>
            <p:cNvSpPr>
              <a:spLocks/>
            </p:cNvSpPr>
            <p:nvPr/>
          </p:nvSpPr>
          <p:spPr bwMode="auto">
            <a:xfrm>
              <a:off x="7639871" y="4517479"/>
              <a:ext cx="259875" cy="198102"/>
            </a:xfrm>
            <a:custGeom>
              <a:avLst/>
              <a:gdLst>
                <a:gd name="T0" fmla="*/ 2 w 101"/>
                <a:gd name="T1" fmla="*/ 76 h 77"/>
                <a:gd name="T2" fmla="*/ 1 w 101"/>
                <a:gd name="T3" fmla="*/ 72 h 77"/>
                <a:gd name="T4" fmla="*/ 1 w 101"/>
                <a:gd name="T5" fmla="*/ 71 h 77"/>
                <a:gd name="T6" fmla="*/ 0 w 101"/>
                <a:gd name="T7" fmla="*/ 69 h 77"/>
                <a:gd name="T8" fmla="*/ 1 w 101"/>
                <a:gd name="T9" fmla="*/ 69 h 77"/>
                <a:gd name="T10" fmla="*/ 12 w 101"/>
                <a:gd name="T11" fmla="*/ 63 h 77"/>
                <a:gd name="T12" fmla="*/ 11 w 101"/>
                <a:gd name="T13" fmla="*/ 53 h 77"/>
                <a:gd name="T14" fmla="*/ 8 w 101"/>
                <a:gd name="T15" fmla="*/ 49 h 77"/>
                <a:gd name="T16" fmla="*/ 8 w 101"/>
                <a:gd name="T17" fmla="*/ 36 h 77"/>
                <a:gd name="T18" fmla="*/ 9 w 101"/>
                <a:gd name="T19" fmla="*/ 30 h 77"/>
                <a:gd name="T20" fmla="*/ 5 w 101"/>
                <a:gd name="T21" fmla="*/ 23 h 77"/>
                <a:gd name="T22" fmla="*/ 5 w 101"/>
                <a:gd name="T23" fmla="*/ 23 h 77"/>
                <a:gd name="T24" fmla="*/ 2 w 101"/>
                <a:gd name="T25" fmla="*/ 14 h 77"/>
                <a:gd name="T26" fmla="*/ 5 w 101"/>
                <a:gd name="T27" fmla="*/ 13 h 77"/>
                <a:gd name="T28" fmla="*/ 10 w 101"/>
                <a:gd name="T29" fmla="*/ 12 h 77"/>
                <a:gd name="T30" fmla="*/ 13 w 101"/>
                <a:gd name="T31" fmla="*/ 12 h 77"/>
                <a:gd name="T32" fmla="*/ 13 w 101"/>
                <a:gd name="T33" fmla="*/ 12 h 77"/>
                <a:gd name="T34" fmla="*/ 16 w 101"/>
                <a:gd name="T35" fmla="*/ 12 h 77"/>
                <a:gd name="T36" fmla="*/ 23 w 101"/>
                <a:gd name="T37" fmla="*/ 12 h 77"/>
                <a:gd name="T38" fmla="*/ 25 w 101"/>
                <a:gd name="T39" fmla="*/ 12 h 77"/>
                <a:gd name="T40" fmla="*/ 31 w 101"/>
                <a:gd name="T41" fmla="*/ 12 h 77"/>
                <a:gd name="T42" fmla="*/ 37 w 101"/>
                <a:gd name="T43" fmla="*/ 12 h 77"/>
                <a:gd name="T44" fmla="*/ 43 w 101"/>
                <a:gd name="T45" fmla="*/ 11 h 77"/>
                <a:gd name="T46" fmla="*/ 52 w 101"/>
                <a:gd name="T47" fmla="*/ 8 h 77"/>
                <a:gd name="T48" fmla="*/ 60 w 101"/>
                <a:gd name="T49" fmla="*/ 5 h 77"/>
                <a:gd name="T50" fmla="*/ 75 w 101"/>
                <a:gd name="T51" fmla="*/ 2 h 77"/>
                <a:gd name="T52" fmla="*/ 79 w 101"/>
                <a:gd name="T53" fmla="*/ 1 h 77"/>
                <a:gd name="T54" fmla="*/ 84 w 101"/>
                <a:gd name="T55" fmla="*/ 0 h 77"/>
                <a:gd name="T56" fmla="*/ 85 w 101"/>
                <a:gd name="T57" fmla="*/ 2 h 77"/>
                <a:gd name="T58" fmla="*/ 87 w 101"/>
                <a:gd name="T59" fmla="*/ 3 h 77"/>
                <a:gd name="T60" fmla="*/ 91 w 101"/>
                <a:gd name="T61" fmla="*/ 6 h 77"/>
                <a:gd name="T62" fmla="*/ 95 w 101"/>
                <a:gd name="T63" fmla="*/ 10 h 77"/>
                <a:gd name="T64" fmla="*/ 101 w 101"/>
                <a:gd name="T65" fmla="*/ 16 h 77"/>
                <a:gd name="T66" fmla="*/ 101 w 101"/>
                <a:gd name="T67" fmla="*/ 17 h 77"/>
                <a:gd name="T68" fmla="*/ 100 w 101"/>
                <a:gd name="T69" fmla="*/ 18 h 77"/>
                <a:gd name="T70" fmla="*/ 97 w 101"/>
                <a:gd name="T71" fmla="*/ 19 h 77"/>
                <a:gd name="T72" fmla="*/ 92 w 101"/>
                <a:gd name="T73" fmla="*/ 24 h 77"/>
                <a:gd name="T74" fmla="*/ 87 w 101"/>
                <a:gd name="T75" fmla="*/ 29 h 77"/>
                <a:gd name="T76" fmla="*/ 76 w 101"/>
                <a:gd name="T77" fmla="*/ 35 h 77"/>
                <a:gd name="T78" fmla="*/ 73 w 101"/>
                <a:gd name="T79" fmla="*/ 36 h 77"/>
                <a:gd name="T80" fmla="*/ 61 w 101"/>
                <a:gd name="T81" fmla="*/ 46 h 77"/>
                <a:gd name="T82" fmla="*/ 58 w 101"/>
                <a:gd name="T83" fmla="*/ 51 h 77"/>
                <a:gd name="T84" fmla="*/ 50 w 101"/>
                <a:gd name="T85" fmla="*/ 61 h 77"/>
                <a:gd name="T86" fmla="*/ 40 w 101"/>
                <a:gd name="T87" fmla="*/ 65 h 77"/>
                <a:gd name="T88" fmla="*/ 37 w 101"/>
                <a:gd name="T89" fmla="*/ 65 h 77"/>
                <a:gd name="T90" fmla="*/ 35 w 101"/>
                <a:gd name="T91" fmla="*/ 65 h 77"/>
                <a:gd name="T92" fmla="*/ 29 w 101"/>
                <a:gd name="T93" fmla="*/ 64 h 77"/>
                <a:gd name="T94" fmla="*/ 24 w 101"/>
                <a:gd name="T95" fmla="*/ 65 h 77"/>
                <a:gd name="T96" fmla="*/ 13 w 101"/>
                <a:gd name="T97" fmla="*/ 71 h 77"/>
                <a:gd name="T98" fmla="*/ 11 w 101"/>
                <a:gd name="T99" fmla="*/ 73 h 77"/>
                <a:gd name="T100" fmla="*/ 3 w 101"/>
                <a:gd name="T101" fmla="*/ 77 h 77"/>
                <a:gd name="T102" fmla="*/ 2 w 101"/>
                <a:gd name="T103" fmla="*/ 77 h 77"/>
                <a:gd name="T104" fmla="*/ 2 w 101"/>
                <a:gd name="T105"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1" h="77">
                  <a:moveTo>
                    <a:pt x="2" y="76"/>
                  </a:moveTo>
                  <a:cubicBezTo>
                    <a:pt x="2" y="75"/>
                    <a:pt x="1" y="74"/>
                    <a:pt x="1" y="72"/>
                  </a:cubicBezTo>
                  <a:cubicBezTo>
                    <a:pt x="1" y="72"/>
                    <a:pt x="1" y="71"/>
                    <a:pt x="1" y="71"/>
                  </a:cubicBezTo>
                  <a:cubicBezTo>
                    <a:pt x="0" y="69"/>
                    <a:pt x="0" y="69"/>
                    <a:pt x="0" y="69"/>
                  </a:cubicBezTo>
                  <a:cubicBezTo>
                    <a:pt x="1" y="69"/>
                    <a:pt x="1" y="69"/>
                    <a:pt x="1" y="69"/>
                  </a:cubicBezTo>
                  <a:cubicBezTo>
                    <a:pt x="5" y="67"/>
                    <a:pt x="9" y="65"/>
                    <a:pt x="12" y="63"/>
                  </a:cubicBezTo>
                  <a:cubicBezTo>
                    <a:pt x="16" y="59"/>
                    <a:pt x="14" y="57"/>
                    <a:pt x="11" y="53"/>
                  </a:cubicBezTo>
                  <a:cubicBezTo>
                    <a:pt x="10" y="52"/>
                    <a:pt x="9" y="50"/>
                    <a:pt x="8" y="49"/>
                  </a:cubicBezTo>
                  <a:cubicBezTo>
                    <a:pt x="6" y="44"/>
                    <a:pt x="7" y="40"/>
                    <a:pt x="8" y="36"/>
                  </a:cubicBezTo>
                  <a:cubicBezTo>
                    <a:pt x="8" y="34"/>
                    <a:pt x="9" y="32"/>
                    <a:pt x="9" y="30"/>
                  </a:cubicBezTo>
                  <a:cubicBezTo>
                    <a:pt x="9" y="27"/>
                    <a:pt x="7" y="26"/>
                    <a:pt x="5" y="23"/>
                  </a:cubicBezTo>
                  <a:cubicBezTo>
                    <a:pt x="5" y="23"/>
                    <a:pt x="5" y="23"/>
                    <a:pt x="5" y="23"/>
                  </a:cubicBezTo>
                  <a:cubicBezTo>
                    <a:pt x="3" y="21"/>
                    <a:pt x="0" y="18"/>
                    <a:pt x="2" y="14"/>
                  </a:cubicBezTo>
                  <a:cubicBezTo>
                    <a:pt x="3" y="14"/>
                    <a:pt x="4" y="13"/>
                    <a:pt x="5" y="13"/>
                  </a:cubicBezTo>
                  <a:cubicBezTo>
                    <a:pt x="6" y="12"/>
                    <a:pt x="8" y="12"/>
                    <a:pt x="10" y="12"/>
                  </a:cubicBezTo>
                  <a:cubicBezTo>
                    <a:pt x="11" y="12"/>
                    <a:pt x="12" y="12"/>
                    <a:pt x="13" y="12"/>
                  </a:cubicBezTo>
                  <a:cubicBezTo>
                    <a:pt x="13" y="12"/>
                    <a:pt x="13" y="12"/>
                    <a:pt x="13" y="12"/>
                  </a:cubicBezTo>
                  <a:cubicBezTo>
                    <a:pt x="14" y="12"/>
                    <a:pt x="15" y="12"/>
                    <a:pt x="16" y="12"/>
                  </a:cubicBezTo>
                  <a:cubicBezTo>
                    <a:pt x="18" y="12"/>
                    <a:pt x="20" y="12"/>
                    <a:pt x="23" y="12"/>
                  </a:cubicBezTo>
                  <a:cubicBezTo>
                    <a:pt x="24" y="12"/>
                    <a:pt x="24" y="12"/>
                    <a:pt x="25" y="12"/>
                  </a:cubicBezTo>
                  <a:cubicBezTo>
                    <a:pt x="27" y="12"/>
                    <a:pt x="29" y="12"/>
                    <a:pt x="31" y="12"/>
                  </a:cubicBezTo>
                  <a:cubicBezTo>
                    <a:pt x="33" y="12"/>
                    <a:pt x="35" y="12"/>
                    <a:pt x="37" y="12"/>
                  </a:cubicBezTo>
                  <a:cubicBezTo>
                    <a:pt x="39" y="12"/>
                    <a:pt x="41" y="12"/>
                    <a:pt x="43" y="11"/>
                  </a:cubicBezTo>
                  <a:cubicBezTo>
                    <a:pt x="46" y="10"/>
                    <a:pt x="49" y="9"/>
                    <a:pt x="52" y="8"/>
                  </a:cubicBezTo>
                  <a:cubicBezTo>
                    <a:pt x="55" y="7"/>
                    <a:pt x="58" y="6"/>
                    <a:pt x="60" y="5"/>
                  </a:cubicBezTo>
                  <a:cubicBezTo>
                    <a:pt x="65" y="3"/>
                    <a:pt x="70" y="2"/>
                    <a:pt x="75" y="2"/>
                  </a:cubicBezTo>
                  <a:cubicBezTo>
                    <a:pt x="76" y="1"/>
                    <a:pt x="78" y="1"/>
                    <a:pt x="79" y="1"/>
                  </a:cubicBezTo>
                  <a:cubicBezTo>
                    <a:pt x="84" y="0"/>
                    <a:pt x="84" y="0"/>
                    <a:pt x="84" y="0"/>
                  </a:cubicBezTo>
                  <a:cubicBezTo>
                    <a:pt x="85" y="2"/>
                    <a:pt x="85" y="2"/>
                    <a:pt x="85" y="2"/>
                  </a:cubicBezTo>
                  <a:cubicBezTo>
                    <a:pt x="86" y="2"/>
                    <a:pt x="86" y="3"/>
                    <a:pt x="87" y="3"/>
                  </a:cubicBezTo>
                  <a:cubicBezTo>
                    <a:pt x="88" y="4"/>
                    <a:pt x="89" y="5"/>
                    <a:pt x="91" y="6"/>
                  </a:cubicBezTo>
                  <a:cubicBezTo>
                    <a:pt x="92" y="7"/>
                    <a:pt x="94" y="8"/>
                    <a:pt x="95" y="10"/>
                  </a:cubicBezTo>
                  <a:cubicBezTo>
                    <a:pt x="97" y="11"/>
                    <a:pt x="99" y="13"/>
                    <a:pt x="101" y="16"/>
                  </a:cubicBezTo>
                  <a:cubicBezTo>
                    <a:pt x="101" y="17"/>
                    <a:pt x="101" y="17"/>
                    <a:pt x="101" y="17"/>
                  </a:cubicBezTo>
                  <a:cubicBezTo>
                    <a:pt x="100" y="18"/>
                    <a:pt x="100" y="18"/>
                    <a:pt x="100" y="18"/>
                  </a:cubicBezTo>
                  <a:cubicBezTo>
                    <a:pt x="99" y="18"/>
                    <a:pt x="98" y="18"/>
                    <a:pt x="97" y="19"/>
                  </a:cubicBezTo>
                  <a:cubicBezTo>
                    <a:pt x="95" y="21"/>
                    <a:pt x="94" y="22"/>
                    <a:pt x="92" y="24"/>
                  </a:cubicBezTo>
                  <a:cubicBezTo>
                    <a:pt x="90" y="25"/>
                    <a:pt x="89" y="27"/>
                    <a:pt x="87" y="29"/>
                  </a:cubicBezTo>
                  <a:cubicBezTo>
                    <a:pt x="83" y="31"/>
                    <a:pt x="79" y="33"/>
                    <a:pt x="76" y="35"/>
                  </a:cubicBezTo>
                  <a:cubicBezTo>
                    <a:pt x="75" y="36"/>
                    <a:pt x="74" y="36"/>
                    <a:pt x="73" y="36"/>
                  </a:cubicBezTo>
                  <a:cubicBezTo>
                    <a:pt x="68" y="39"/>
                    <a:pt x="65" y="42"/>
                    <a:pt x="61" y="46"/>
                  </a:cubicBezTo>
                  <a:cubicBezTo>
                    <a:pt x="60" y="48"/>
                    <a:pt x="59" y="50"/>
                    <a:pt x="58" y="51"/>
                  </a:cubicBezTo>
                  <a:cubicBezTo>
                    <a:pt x="56" y="55"/>
                    <a:pt x="53" y="58"/>
                    <a:pt x="50" y="61"/>
                  </a:cubicBezTo>
                  <a:cubicBezTo>
                    <a:pt x="47" y="64"/>
                    <a:pt x="44" y="65"/>
                    <a:pt x="40" y="65"/>
                  </a:cubicBezTo>
                  <a:cubicBezTo>
                    <a:pt x="39" y="65"/>
                    <a:pt x="38" y="65"/>
                    <a:pt x="37" y="65"/>
                  </a:cubicBezTo>
                  <a:cubicBezTo>
                    <a:pt x="37" y="65"/>
                    <a:pt x="36" y="65"/>
                    <a:pt x="35" y="65"/>
                  </a:cubicBezTo>
                  <a:cubicBezTo>
                    <a:pt x="33" y="65"/>
                    <a:pt x="31" y="64"/>
                    <a:pt x="29" y="64"/>
                  </a:cubicBezTo>
                  <a:cubicBezTo>
                    <a:pt x="28" y="64"/>
                    <a:pt x="26" y="65"/>
                    <a:pt x="24" y="65"/>
                  </a:cubicBezTo>
                  <a:cubicBezTo>
                    <a:pt x="20" y="66"/>
                    <a:pt x="17" y="69"/>
                    <a:pt x="13" y="71"/>
                  </a:cubicBezTo>
                  <a:cubicBezTo>
                    <a:pt x="13" y="72"/>
                    <a:pt x="12" y="72"/>
                    <a:pt x="11" y="73"/>
                  </a:cubicBezTo>
                  <a:cubicBezTo>
                    <a:pt x="8" y="74"/>
                    <a:pt x="6" y="76"/>
                    <a:pt x="3" y="77"/>
                  </a:cubicBezTo>
                  <a:cubicBezTo>
                    <a:pt x="2" y="77"/>
                    <a:pt x="2" y="77"/>
                    <a:pt x="2" y="77"/>
                  </a:cubicBezTo>
                  <a:lnTo>
                    <a:pt x="2" y="76"/>
                  </a:ln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22"/>
            <p:cNvSpPr>
              <a:spLocks/>
            </p:cNvSpPr>
            <p:nvPr/>
          </p:nvSpPr>
          <p:spPr bwMode="auto">
            <a:xfrm>
              <a:off x="7124380" y="3433245"/>
              <a:ext cx="758325" cy="1001159"/>
            </a:xfrm>
            <a:custGeom>
              <a:avLst/>
              <a:gdLst>
                <a:gd name="T0" fmla="*/ 90 w 293"/>
                <a:gd name="T1" fmla="*/ 378 h 388"/>
                <a:gd name="T2" fmla="*/ 58 w 293"/>
                <a:gd name="T3" fmla="*/ 375 h 388"/>
                <a:gd name="T4" fmla="*/ 40 w 293"/>
                <a:gd name="T5" fmla="*/ 376 h 388"/>
                <a:gd name="T6" fmla="*/ 25 w 293"/>
                <a:gd name="T7" fmla="*/ 372 h 388"/>
                <a:gd name="T8" fmla="*/ 33 w 293"/>
                <a:gd name="T9" fmla="*/ 342 h 388"/>
                <a:gd name="T10" fmla="*/ 48 w 293"/>
                <a:gd name="T11" fmla="*/ 320 h 388"/>
                <a:gd name="T12" fmla="*/ 56 w 293"/>
                <a:gd name="T13" fmla="*/ 305 h 388"/>
                <a:gd name="T14" fmla="*/ 38 w 293"/>
                <a:gd name="T15" fmla="*/ 297 h 388"/>
                <a:gd name="T16" fmla="*/ 3 w 293"/>
                <a:gd name="T17" fmla="*/ 273 h 388"/>
                <a:gd name="T18" fmla="*/ 6 w 293"/>
                <a:gd name="T19" fmla="*/ 257 h 388"/>
                <a:gd name="T20" fmla="*/ 9 w 293"/>
                <a:gd name="T21" fmla="*/ 215 h 388"/>
                <a:gd name="T22" fmla="*/ 12 w 293"/>
                <a:gd name="T23" fmla="*/ 199 h 388"/>
                <a:gd name="T24" fmla="*/ 21 w 293"/>
                <a:gd name="T25" fmla="*/ 177 h 388"/>
                <a:gd name="T26" fmla="*/ 19 w 293"/>
                <a:gd name="T27" fmla="*/ 159 h 388"/>
                <a:gd name="T28" fmla="*/ 27 w 293"/>
                <a:gd name="T29" fmla="*/ 153 h 388"/>
                <a:gd name="T30" fmla="*/ 33 w 293"/>
                <a:gd name="T31" fmla="*/ 153 h 388"/>
                <a:gd name="T32" fmla="*/ 45 w 293"/>
                <a:gd name="T33" fmla="*/ 144 h 388"/>
                <a:gd name="T34" fmla="*/ 51 w 293"/>
                <a:gd name="T35" fmla="*/ 134 h 388"/>
                <a:gd name="T36" fmla="*/ 52 w 293"/>
                <a:gd name="T37" fmla="*/ 118 h 388"/>
                <a:gd name="T38" fmla="*/ 59 w 293"/>
                <a:gd name="T39" fmla="*/ 103 h 388"/>
                <a:gd name="T40" fmla="*/ 61 w 293"/>
                <a:gd name="T41" fmla="*/ 81 h 388"/>
                <a:gd name="T42" fmla="*/ 62 w 293"/>
                <a:gd name="T43" fmla="*/ 70 h 388"/>
                <a:gd name="T44" fmla="*/ 95 w 293"/>
                <a:gd name="T45" fmla="*/ 72 h 388"/>
                <a:gd name="T46" fmla="*/ 105 w 293"/>
                <a:gd name="T47" fmla="*/ 69 h 388"/>
                <a:gd name="T48" fmla="*/ 123 w 293"/>
                <a:gd name="T49" fmla="*/ 57 h 388"/>
                <a:gd name="T50" fmla="*/ 142 w 293"/>
                <a:gd name="T51" fmla="*/ 68 h 388"/>
                <a:gd name="T52" fmla="*/ 128 w 293"/>
                <a:gd name="T53" fmla="*/ 41 h 388"/>
                <a:gd name="T54" fmla="*/ 126 w 293"/>
                <a:gd name="T55" fmla="*/ 23 h 388"/>
                <a:gd name="T56" fmla="*/ 129 w 293"/>
                <a:gd name="T57" fmla="*/ 17 h 388"/>
                <a:gd name="T58" fmla="*/ 131 w 293"/>
                <a:gd name="T59" fmla="*/ 3 h 388"/>
                <a:gd name="T60" fmla="*/ 138 w 293"/>
                <a:gd name="T61" fmla="*/ 3 h 388"/>
                <a:gd name="T62" fmla="*/ 142 w 293"/>
                <a:gd name="T63" fmla="*/ 9 h 388"/>
                <a:gd name="T64" fmla="*/ 152 w 293"/>
                <a:gd name="T65" fmla="*/ 7 h 388"/>
                <a:gd name="T66" fmla="*/ 160 w 293"/>
                <a:gd name="T67" fmla="*/ 8 h 388"/>
                <a:gd name="T68" fmla="*/ 188 w 293"/>
                <a:gd name="T69" fmla="*/ 33 h 388"/>
                <a:gd name="T70" fmla="*/ 184 w 293"/>
                <a:gd name="T71" fmla="*/ 52 h 388"/>
                <a:gd name="T72" fmla="*/ 201 w 293"/>
                <a:gd name="T73" fmla="*/ 52 h 388"/>
                <a:gd name="T74" fmla="*/ 208 w 293"/>
                <a:gd name="T75" fmla="*/ 47 h 388"/>
                <a:gd name="T76" fmla="*/ 244 w 293"/>
                <a:gd name="T77" fmla="*/ 32 h 388"/>
                <a:gd name="T78" fmla="*/ 274 w 293"/>
                <a:gd name="T79" fmla="*/ 61 h 388"/>
                <a:gd name="T80" fmla="*/ 291 w 293"/>
                <a:gd name="T81" fmla="*/ 84 h 388"/>
                <a:gd name="T82" fmla="*/ 276 w 293"/>
                <a:gd name="T83" fmla="*/ 102 h 388"/>
                <a:gd name="T84" fmla="*/ 287 w 293"/>
                <a:gd name="T85" fmla="*/ 140 h 388"/>
                <a:gd name="T86" fmla="*/ 285 w 293"/>
                <a:gd name="T87" fmla="*/ 175 h 388"/>
                <a:gd name="T88" fmla="*/ 278 w 293"/>
                <a:gd name="T89" fmla="*/ 208 h 388"/>
                <a:gd name="T90" fmla="*/ 282 w 293"/>
                <a:gd name="T91" fmla="*/ 209 h 388"/>
                <a:gd name="T92" fmla="*/ 253 w 293"/>
                <a:gd name="T93" fmla="*/ 212 h 388"/>
                <a:gd name="T94" fmla="*/ 206 w 293"/>
                <a:gd name="T95" fmla="*/ 235 h 388"/>
                <a:gd name="T96" fmla="*/ 205 w 293"/>
                <a:gd name="T97" fmla="*/ 283 h 388"/>
                <a:gd name="T98" fmla="*/ 224 w 293"/>
                <a:gd name="T99" fmla="*/ 305 h 388"/>
                <a:gd name="T100" fmla="*/ 231 w 293"/>
                <a:gd name="T101" fmla="*/ 322 h 388"/>
                <a:gd name="T102" fmla="*/ 212 w 293"/>
                <a:gd name="T103" fmla="*/ 342 h 388"/>
                <a:gd name="T104" fmla="*/ 186 w 293"/>
                <a:gd name="T105" fmla="*/ 350 h 388"/>
                <a:gd name="T106" fmla="*/ 171 w 293"/>
                <a:gd name="T107" fmla="*/ 369 h 388"/>
                <a:gd name="T108" fmla="*/ 151 w 293"/>
                <a:gd name="T109" fmla="*/ 380 h 388"/>
                <a:gd name="T110" fmla="*/ 122 w 293"/>
                <a:gd name="T111" fmla="*/ 38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88">
                  <a:moveTo>
                    <a:pt x="110" y="388"/>
                  </a:moveTo>
                  <a:cubicBezTo>
                    <a:pt x="108" y="388"/>
                    <a:pt x="106" y="387"/>
                    <a:pt x="104" y="385"/>
                  </a:cubicBezTo>
                  <a:cubicBezTo>
                    <a:pt x="103" y="385"/>
                    <a:pt x="103" y="385"/>
                    <a:pt x="103" y="385"/>
                  </a:cubicBezTo>
                  <a:cubicBezTo>
                    <a:pt x="103" y="384"/>
                    <a:pt x="103" y="384"/>
                    <a:pt x="103" y="384"/>
                  </a:cubicBezTo>
                  <a:cubicBezTo>
                    <a:pt x="102" y="383"/>
                    <a:pt x="102" y="382"/>
                    <a:pt x="100" y="381"/>
                  </a:cubicBezTo>
                  <a:cubicBezTo>
                    <a:pt x="97" y="379"/>
                    <a:pt x="94" y="378"/>
                    <a:pt x="90" y="378"/>
                  </a:cubicBezTo>
                  <a:cubicBezTo>
                    <a:pt x="88" y="377"/>
                    <a:pt x="85" y="377"/>
                    <a:pt x="83" y="376"/>
                  </a:cubicBezTo>
                  <a:cubicBezTo>
                    <a:pt x="81" y="376"/>
                    <a:pt x="79" y="374"/>
                    <a:pt x="78" y="373"/>
                  </a:cubicBezTo>
                  <a:cubicBezTo>
                    <a:pt x="76" y="372"/>
                    <a:pt x="75" y="371"/>
                    <a:pt x="73" y="370"/>
                  </a:cubicBezTo>
                  <a:cubicBezTo>
                    <a:pt x="72" y="370"/>
                    <a:pt x="71" y="370"/>
                    <a:pt x="71" y="370"/>
                  </a:cubicBezTo>
                  <a:cubicBezTo>
                    <a:pt x="68" y="370"/>
                    <a:pt x="64" y="372"/>
                    <a:pt x="61" y="373"/>
                  </a:cubicBezTo>
                  <a:cubicBezTo>
                    <a:pt x="60" y="374"/>
                    <a:pt x="59" y="374"/>
                    <a:pt x="58" y="375"/>
                  </a:cubicBezTo>
                  <a:cubicBezTo>
                    <a:pt x="56" y="377"/>
                    <a:pt x="54" y="378"/>
                    <a:pt x="52" y="378"/>
                  </a:cubicBezTo>
                  <a:cubicBezTo>
                    <a:pt x="51" y="378"/>
                    <a:pt x="51" y="378"/>
                    <a:pt x="50" y="378"/>
                  </a:cubicBezTo>
                  <a:cubicBezTo>
                    <a:pt x="49" y="378"/>
                    <a:pt x="48" y="377"/>
                    <a:pt x="47" y="377"/>
                  </a:cubicBezTo>
                  <a:cubicBezTo>
                    <a:pt x="46" y="376"/>
                    <a:pt x="45" y="375"/>
                    <a:pt x="44" y="375"/>
                  </a:cubicBezTo>
                  <a:cubicBezTo>
                    <a:pt x="44" y="375"/>
                    <a:pt x="44" y="375"/>
                    <a:pt x="43" y="375"/>
                  </a:cubicBezTo>
                  <a:cubicBezTo>
                    <a:pt x="42" y="375"/>
                    <a:pt x="41" y="376"/>
                    <a:pt x="40" y="376"/>
                  </a:cubicBezTo>
                  <a:cubicBezTo>
                    <a:pt x="38" y="378"/>
                    <a:pt x="36" y="378"/>
                    <a:pt x="33" y="378"/>
                  </a:cubicBezTo>
                  <a:cubicBezTo>
                    <a:pt x="31" y="378"/>
                    <a:pt x="28" y="378"/>
                    <a:pt x="26" y="377"/>
                  </a:cubicBezTo>
                  <a:cubicBezTo>
                    <a:pt x="24" y="377"/>
                    <a:pt x="24" y="377"/>
                    <a:pt x="24" y="377"/>
                  </a:cubicBezTo>
                  <a:cubicBezTo>
                    <a:pt x="25" y="376"/>
                    <a:pt x="25" y="376"/>
                    <a:pt x="25" y="376"/>
                  </a:cubicBezTo>
                  <a:cubicBezTo>
                    <a:pt x="25" y="375"/>
                    <a:pt x="25" y="375"/>
                    <a:pt x="25" y="374"/>
                  </a:cubicBezTo>
                  <a:cubicBezTo>
                    <a:pt x="25" y="373"/>
                    <a:pt x="25" y="373"/>
                    <a:pt x="25" y="372"/>
                  </a:cubicBezTo>
                  <a:cubicBezTo>
                    <a:pt x="25" y="370"/>
                    <a:pt x="25" y="369"/>
                    <a:pt x="26" y="367"/>
                  </a:cubicBezTo>
                  <a:cubicBezTo>
                    <a:pt x="26" y="365"/>
                    <a:pt x="26" y="362"/>
                    <a:pt x="26" y="360"/>
                  </a:cubicBezTo>
                  <a:cubicBezTo>
                    <a:pt x="27" y="357"/>
                    <a:pt x="28" y="355"/>
                    <a:pt x="29" y="352"/>
                  </a:cubicBezTo>
                  <a:cubicBezTo>
                    <a:pt x="29" y="351"/>
                    <a:pt x="29" y="351"/>
                    <a:pt x="30" y="350"/>
                  </a:cubicBezTo>
                  <a:cubicBezTo>
                    <a:pt x="30" y="349"/>
                    <a:pt x="31" y="348"/>
                    <a:pt x="31" y="347"/>
                  </a:cubicBezTo>
                  <a:cubicBezTo>
                    <a:pt x="32" y="345"/>
                    <a:pt x="32" y="343"/>
                    <a:pt x="33" y="342"/>
                  </a:cubicBezTo>
                  <a:cubicBezTo>
                    <a:pt x="33" y="341"/>
                    <a:pt x="34" y="341"/>
                    <a:pt x="34" y="340"/>
                  </a:cubicBezTo>
                  <a:cubicBezTo>
                    <a:pt x="35" y="339"/>
                    <a:pt x="35" y="338"/>
                    <a:pt x="36" y="337"/>
                  </a:cubicBezTo>
                  <a:cubicBezTo>
                    <a:pt x="37" y="334"/>
                    <a:pt x="39" y="333"/>
                    <a:pt x="40" y="331"/>
                  </a:cubicBezTo>
                  <a:cubicBezTo>
                    <a:pt x="41" y="331"/>
                    <a:pt x="41" y="330"/>
                    <a:pt x="42" y="329"/>
                  </a:cubicBezTo>
                  <a:cubicBezTo>
                    <a:pt x="43" y="328"/>
                    <a:pt x="44" y="326"/>
                    <a:pt x="45" y="324"/>
                  </a:cubicBezTo>
                  <a:cubicBezTo>
                    <a:pt x="46" y="323"/>
                    <a:pt x="47" y="322"/>
                    <a:pt x="48" y="320"/>
                  </a:cubicBezTo>
                  <a:cubicBezTo>
                    <a:pt x="48" y="320"/>
                    <a:pt x="49" y="319"/>
                    <a:pt x="50" y="318"/>
                  </a:cubicBezTo>
                  <a:cubicBezTo>
                    <a:pt x="50" y="318"/>
                    <a:pt x="51" y="317"/>
                    <a:pt x="51" y="317"/>
                  </a:cubicBezTo>
                  <a:cubicBezTo>
                    <a:pt x="53" y="314"/>
                    <a:pt x="56" y="313"/>
                    <a:pt x="59" y="311"/>
                  </a:cubicBezTo>
                  <a:cubicBezTo>
                    <a:pt x="60" y="310"/>
                    <a:pt x="62" y="309"/>
                    <a:pt x="62" y="308"/>
                  </a:cubicBezTo>
                  <a:cubicBezTo>
                    <a:pt x="62" y="308"/>
                    <a:pt x="62" y="307"/>
                    <a:pt x="62" y="307"/>
                  </a:cubicBezTo>
                  <a:cubicBezTo>
                    <a:pt x="61" y="306"/>
                    <a:pt x="58" y="305"/>
                    <a:pt x="56" y="305"/>
                  </a:cubicBezTo>
                  <a:cubicBezTo>
                    <a:pt x="55" y="304"/>
                    <a:pt x="54" y="304"/>
                    <a:pt x="53" y="304"/>
                  </a:cubicBezTo>
                  <a:cubicBezTo>
                    <a:pt x="50" y="303"/>
                    <a:pt x="48" y="302"/>
                    <a:pt x="47" y="301"/>
                  </a:cubicBezTo>
                  <a:cubicBezTo>
                    <a:pt x="45" y="300"/>
                    <a:pt x="44" y="299"/>
                    <a:pt x="43" y="299"/>
                  </a:cubicBezTo>
                  <a:cubicBezTo>
                    <a:pt x="42" y="298"/>
                    <a:pt x="42" y="298"/>
                    <a:pt x="41" y="298"/>
                  </a:cubicBezTo>
                  <a:cubicBezTo>
                    <a:pt x="40" y="298"/>
                    <a:pt x="39" y="298"/>
                    <a:pt x="39" y="298"/>
                  </a:cubicBezTo>
                  <a:cubicBezTo>
                    <a:pt x="38" y="297"/>
                    <a:pt x="38" y="297"/>
                    <a:pt x="38" y="297"/>
                  </a:cubicBezTo>
                  <a:cubicBezTo>
                    <a:pt x="37" y="296"/>
                    <a:pt x="36" y="296"/>
                    <a:pt x="35" y="296"/>
                  </a:cubicBezTo>
                  <a:cubicBezTo>
                    <a:pt x="35" y="296"/>
                    <a:pt x="35" y="296"/>
                    <a:pt x="35" y="296"/>
                  </a:cubicBezTo>
                  <a:cubicBezTo>
                    <a:pt x="35" y="296"/>
                    <a:pt x="35" y="296"/>
                    <a:pt x="35" y="296"/>
                  </a:cubicBezTo>
                  <a:cubicBezTo>
                    <a:pt x="31" y="295"/>
                    <a:pt x="27" y="293"/>
                    <a:pt x="25" y="291"/>
                  </a:cubicBezTo>
                  <a:cubicBezTo>
                    <a:pt x="22" y="289"/>
                    <a:pt x="19" y="287"/>
                    <a:pt x="15" y="286"/>
                  </a:cubicBezTo>
                  <a:cubicBezTo>
                    <a:pt x="11" y="284"/>
                    <a:pt x="0" y="280"/>
                    <a:pt x="3" y="273"/>
                  </a:cubicBezTo>
                  <a:cubicBezTo>
                    <a:pt x="3" y="273"/>
                    <a:pt x="3" y="273"/>
                    <a:pt x="3" y="273"/>
                  </a:cubicBezTo>
                  <a:cubicBezTo>
                    <a:pt x="3" y="273"/>
                    <a:pt x="3" y="273"/>
                    <a:pt x="3" y="272"/>
                  </a:cubicBezTo>
                  <a:cubicBezTo>
                    <a:pt x="4" y="271"/>
                    <a:pt x="4" y="271"/>
                    <a:pt x="5" y="270"/>
                  </a:cubicBezTo>
                  <a:cubicBezTo>
                    <a:pt x="6" y="268"/>
                    <a:pt x="7" y="267"/>
                    <a:pt x="7" y="266"/>
                  </a:cubicBezTo>
                  <a:cubicBezTo>
                    <a:pt x="8" y="264"/>
                    <a:pt x="7" y="262"/>
                    <a:pt x="6" y="260"/>
                  </a:cubicBezTo>
                  <a:cubicBezTo>
                    <a:pt x="6" y="259"/>
                    <a:pt x="6" y="258"/>
                    <a:pt x="6" y="257"/>
                  </a:cubicBezTo>
                  <a:cubicBezTo>
                    <a:pt x="5" y="251"/>
                    <a:pt x="4" y="244"/>
                    <a:pt x="5" y="237"/>
                  </a:cubicBezTo>
                  <a:cubicBezTo>
                    <a:pt x="5" y="236"/>
                    <a:pt x="6" y="234"/>
                    <a:pt x="6" y="233"/>
                  </a:cubicBezTo>
                  <a:cubicBezTo>
                    <a:pt x="7" y="231"/>
                    <a:pt x="7" y="229"/>
                    <a:pt x="8" y="227"/>
                  </a:cubicBezTo>
                  <a:cubicBezTo>
                    <a:pt x="9" y="225"/>
                    <a:pt x="9" y="223"/>
                    <a:pt x="9" y="221"/>
                  </a:cubicBezTo>
                  <a:cubicBezTo>
                    <a:pt x="9" y="219"/>
                    <a:pt x="9" y="217"/>
                    <a:pt x="9" y="216"/>
                  </a:cubicBezTo>
                  <a:cubicBezTo>
                    <a:pt x="9" y="215"/>
                    <a:pt x="9" y="215"/>
                    <a:pt x="9" y="215"/>
                  </a:cubicBezTo>
                  <a:cubicBezTo>
                    <a:pt x="9" y="214"/>
                    <a:pt x="9" y="213"/>
                    <a:pt x="9" y="213"/>
                  </a:cubicBezTo>
                  <a:cubicBezTo>
                    <a:pt x="9" y="211"/>
                    <a:pt x="9" y="210"/>
                    <a:pt x="8" y="208"/>
                  </a:cubicBezTo>
                  <a:cubicBezTo>
                    <a:pt x="8" y="208"/>
                    <a:pt x="8" y="207"/>
                    <a:pt x="8" y="207"/>
                  </a:cubicBezTo>
                  <a:cubicBezTo>
                    <a:pt x="8" y="206"/>
                    <a:pt x="7" y="206"/>
                    <a:pt x="7" y="206"/>
                  </a:cubicBezTo>
                  <a:cubicBezTo>
                    <a:pt x="7" y="204"/>
                    <a:pt x="5" y="201"/>
                    <a:pt x="8" y="200"/>
                  </a:cubicBezTo>
                  <a:cubicBezTo>
                    <a:pt x="9" y="199"/>
                    <a:pt x="11" y="199"/>
                    <a:pt x="12" y="199"/>
                  </a:cubicBezTo>
                  <a:cubicBezTo>
                    <a:pt x="13" y="198"/>
                    <a:pt x="14" y="198"/>
                    <a:pt x="15" y="198"/>
                  </a:cubicBezTo>
                  <a:cubicBezTo>
                    <a:pt x="19" y="196"/>
                    <a:pt x="21" y="193"/>
                    <a:pt x="22" y="188"/>
                  </a:cubicBezTo>
                  <a:cubicBezTo>
                    <a:pt x="22" y="186"/>
                    <a:pt x="22" y="184"/>
                    <a:pt x="22" y="182"/>
                  </a:cubicBezTo>
                  <a:cubicBezTo>
                    <a:pt x="22" y="182"/>
                    <a:pt x="22" y="181"/>
                    <a:pt x="22" y="180"/>
                  </a:cubicBezTo>
                  <a:cubicBezTo>
                    <a:pt x="22" y="179"/>
                    <a:pt x="22" y="178"/>
                    <a:pt x="22" y="177"/>
                  </a:cubicBezTo>
                  <a:cubicBezTo>
                    <a:pt x="21" y="177"/>
                    <a:pt x="21" y="177"/>
                    <a:pt x="21" y="177"/>
                  </a:cubicBezTo>
                  <a:cubicBezTo>
                    <a:pt x="20" y="176"/>
                    <a:pt x="20" y="176"/>
                    <a:pt x="20" y="175"/>
                  </a:cubicBezTo>
                  <a:cubicBezTo>
                    <a:pt x="20" y="174"/>
                    <a:pt x="20" y="173"/>
                    <a:pt x="20" y="172"/>
                  </a:cubicBezTo>
                  <a:cubicBezTo>
                    <a:pt x="20" y="172"/>
                    <a:pt x="20" y="171"/>
                    <a:pt x="19" y="170"/>
                  </a:cubicBezTo>
                  <a:cubicBezTo>
                    <a:pt x="19" y="170"/>
                    <a:pt x="19" y="169"/>
                    <a:pt x="19" y="168"/>
                  </a:cubicBezTo>
                  <a:cubicBezTo>
                    <a:pt x="19" y="168"/>
                    <a:pt x="19" y="168"/>
                    <a:pt x="18" y="167"/>
                  </a:cubicBezTo>
                  <a:cubicBezTo>
                    <a:pt x="17" y="164"/>
                    <a:pt x="18" y="161"/>
                    <a:pt x="19" y="159"/>
                  </a:cubicBezTo>
                  <a:cubicBezTo>
                    <a:pt x="19" y="158"/>
                    <a:pt x="19" y="158"/>
                    <a:pt x="19" y="158"/>
                  </a:cubicBezTo>
                  <a:cubicBezTo>
                    <a:pt x="20" y="156"/>
                    <a:pt x="20" y="154"/>
                    <a:pt x="23" y="153"/>
                  </a:cubicBezTo>
                  <a:cubicBezTo>
                    <a:pt x="24" y="153"/>
                    <a:pt x="24" y="153"/>
                    <a:pt x="24" y="153"/>
                  </a:cubicBezTo>
                  <a:cubicBezTo>
                    <a:pt x="25" y="153"/>
                    <a:pt x="25" y="153"/>
                    <a:pt x="26" y="153"/>
                  </a:cubicBezTo>
                  <a:cubicBezTo>
                    <a:pt x="26" y="153"/>
                    <a:pt x="27" y="153"/>
                    <a:pt x="27" y="153"/>
                  </a:cubicBezTo>
                  <a:cubicBezTo>
                    <a:pt x="27" y="153"/>
                    <a:pt x="27" y="153"/>
                    <a:pt x="27" y="153"/>
                  </a:cubicBezTo>
                  <a:cubicBezTo>
                    <a:pt x="28" y="153"/>
                    <a:pt x="28" y="153"/>
                    <a:pt x="29" y="153"/>
                  </a:cubicBezTo>
                  <a:cubicBezTo>
                    <a:pt x="29" y="153"/>
                    <a:pt x="30" y="153"/>
                    <a:pt x="30" y="153"/>
                  </a:cubicBezTo>
                  <a:cubicBezTo>
                    <a:pt x="30" y="153"/>
                    <a:pt x="31" y="153"/>
                    <a:pt x="31" y="153"/>
                  </a:cubicBezTo>
                  <a:cubicBezTo>
                    <a:pt x="31" y="153"/>
                    <a:pt x="31" y="153"/>
                    <a:pt x="32" y="153"/>
                  </a:cubicBezTo>
                  <a:cubicBezTo>
                    <a:pt x="32" y="153"/>
                    <a:pt x="32" y="153"/>
                    <a:pt x="32" y="153"/>
                  </a:cubicBezTo>
                  <a:cubicBezTo>
                    <a:pt x="33" y="153"/>
                    <a:pt x="33" y="153"/>
                    <a:pt x="33" y="153"/>
                  </a:cubicBezTo>
                  <a:cubicBezTo>
                    <a:pt x="34" y="153"/>
                    <a:pt x="34" y="152"/>
                    <a:pt x="34" y="152"/>
                  </a:cubicBezTo>
                  <a:cubicBezTo>
                    <a:pt x="34" y="151"/>
                    <a:pt x="34" y="151"/>
                    <a:pt x="35" y="151"/>
                  </a:cubicBezTo>
                  <a:cubicBezTo>
                    <a:pt x="36" y="148"/>
                    <a:pt x="39" y="147"/>
                    <a:pt x="41" y="147"/>
                  </a:cubicBezTo>
                  <a:cubicBezTo>
                    <a:pt x="41" y="147"/>
                    <a:pt x="42" y="147"/>
                    <a:pt x="42" y="146"/>
                  </a:cubicBezTo>
                  <a:cubicBezTo>
                    <a:pt x="43" y="146"/>
                    <a:pt x="43" y="146"/>
                    <a:pt x="44" y="146"/>
                  </a:cubicBezTo>
                  <a:cubicBezTo>
                    <a:pt x="44" y="146"/>
                    <a:pt x="45" y="145"/>
                    <a:pt x="45" y="144"/>
                  </a:cubicBezTo>
                  <a:cubicBezTo>
                    <a:pt x="45" y="144"/>
                    <a:pt x="45" y="143"/>
                    <a:pt x="46" y="143"/>
                  </a:cubicBezTo>
                  <a:cubicBezTo>
                    <a:pt x="47" y="141"/>
                    <a:pt x="48" y="141"/>
                    <a:pt x="49" y="140"/>
                  </a:cubicBezTo>
                  <a:cubicBezTo>
                    <a:pt x="50" y="140"/>
                    <a:pt x="51" y="139"/>
                    <a:pt x="51" y="138"/>
                  </a:cubicBezTo>
                  <a:cubicBezTo>
                    <a:pt x="52" y="138"/>
                    <a:pt x="52" y="137"/>
                    <a:pt x="52" y="136"/>
                  </a:cubicBezTo>
                  <a:cubicBezTo>
                    <a:pt x="52" y="136"/>
                    <a:pt x="52" y="135"/>
                    <a:pt x="51" y="135"/>
                  </a:cubicBezTo>
                  <a:cubicBezTo>
                    <a:pt x="51" y="135"/>
                    <a:pt x="51" y="134"/>
                    <a:pt x="51" y="134"/>
                  </a:cubicBezTo>
                  <a:cubicBezTo>
                    <a:pt x="51" y="133"/>
                    <a:pt x="51" y="132"/>
                    <a:pt x="51" y="131"/>
                  </a:cubicBezTo>
                  <a:cubicBezTo>
                    <a:pt x="51" y="129"/>
                    <a:pt x="51" y="128"/>
                    <a:pt x="51" y="127"/>
                  </a:cubicBezTo>
                  <a:cubicBezTo>
                    <a:pt x="51" y="126"/>
                    <a:pt x="51" y="125"/>
                    <a:pt x="50" y="125"/>
                  </a:cubicBezTo>
                  <a:cubicBezTo>
                    <a:pt x="50" y="124"/>
                    <a:pt x="50" y="123"/>
                    <a:pt x="50" y="122"/>
                  </a:cubicBezTo>
                  <a:cubicBezTo>
                    <a:pt x="50" y="121"/>
                    <a:pt x="51" y="120"/>
                    <a:pt x="51" y="119"/>
                  </a:cubicBezTo>
                  <a:cubicBezTo>
                    <a:pt x="51" y="119"/>
                    <a:pt x="51" y="119"/>
                    <a:pt x="52" y="118"/>
                  </a:cubicBezTo>
                  <a:cubicBezTo>
                    <a:pt x="52" y="118"/>
                    <a:pt x="52" y="117"/>
                    <a:pt x="52" y="117"/>
                  </a:cubicBezTo>
                  <a:cubicBezTo>
                    <a:pt x="53" y="116"/>
                    <a:pt x="53" y="115"/>
                    <a:pt x="53" y="115"/>
                  </a:cubicBezTo>
                  <a:cubicBezTo>
                    <a:pt x="54" y="114"/>
                    <a:pt x="54" y="113"/>
                    <a:pt x="55" y="112"/>
                  </a:cubicBezTo>
                  <a:cubicBezTo>
                    <a:pt x="56" y="111"/>
                    <a:pt x="57" y="109"/>
                    <a:pt x="58" y="107"/>
                  </a:cubicBezTo>
                  <a:cubicBezTo>
                    <a:pt x="58" y="107"/>
                    <a:pt x="58" y="107"/>
                    <a:pt x="58" y="107"/>
                  </a:cubicBezTo>
                  <a:cubicBezTo>
                    <a:pt x="59" y="105"/>
                    <a:pt x="59" y="104"/>
                    <a:pt x="59" y="103"/>
                  </a:cubicBezTo>
                  <a:cubicBezTo>
                    <a:pt x="60" y="100"/>
                    <a:pt x="60" y="97"/>
                    <a:pt x="59" y="93"/>
                  </a:cubicBezTo>
                  <a:cubicBezTo>
                    <a:pt x="59" y="91"/>
                    <a:pt x="59" y="90"/>
                    <a:pt x="60" y="88"/>
                  </a:cubicBezTo>
                  <a:cubicBezTo>
                    <a:pt x="60" y="86"/>
                    <a:pt x="60" y="85"/>
                    <a:pt x="60" y="83"/>
                  </a:cubicBezTo>
                  <a:cubicBezTo>
                    <a:pt x="60" y="83"/>
                    <a:pt x="60" y="82"/>
                    <a:pt x="60" y="82"/>
                  </a:cubicBezTo>
                  <a:cubicBezTo>
                    <a:pt x="60" y="81"/>
                    <a:pt x="60" y="81"/>
                    <a:pt x="60" y="81"/>
                  </a:cubicBezTo>
                  <a:cubicBezTo>
                    <a:pt x="61" y="81"/>
                    <a:pt x="61" y="81"/>
                    <a:pt x="61" y="81"/>
                  </a:cubicBezTo>
                  <a:cubicBezTo>
                    <a:pt x="61" y="80"/>
                    <a:pt x="61" y="80"/>
                    <a:pt x="62" y="80"/>
                  </a:cubicBezTo>
                  <a:cubicBezTo>
                    <a:pt x="62" y="80"/>
                    <a:pt x="63" y="80"/>
                    <a:pt x="63" y="80"/>
                  </a:cubicBezTo>
                  <a:cubicBezTo>
                    <a:pt x="63" y="80"/>
                    <a:pt x="63" y="80"/>
                    <a:pt x="63" y="80"/>
                  </a:cubicBezTo>
                  <a:cubicBezTo>
                    <a:pt x="63" y="80"/>
                    <a:pt x="63" y="80"/>
                    <a:pt x="63" y="79"/>
                  </a:cubicBezTo>
                  <a:cubicBezTo>
                    <a:pt x="63" y="78"/>
                    <a:pt x="62" y="77"/>
                    <a:pt x="62" y="75"/>
                  </a:cubicBezTo>
                  <a:cubicBezTo>
                    <a:pt x="61" y="74"/>
                    <a:pt x="60" y="72"/>
                    <a:pt x="62" y="70"/>
                  </a:cubicBezTo>
                  <a:cubicBezTo>
                    <a:pt x="62" y="70"/>
                    <a:pt x="63" y="69"/>
                    <a:pt x="63" y="68"/>
                  </a:cubicBezTo>
                  <a:cubicBezTo>
                    <a:pt x="65" y="66"/>
                    <a:pt x="66" y="64"/>
                    <a:pt x="69" y="64"/>
                  </a:cubicBezTo>
                  <a:cubicBezTo>
                    <a:pt x="69" y="64"/>
                    <a:pt x="69" y="64"/>
                    <a:pt x="69" y="64"/>
                  </a:cubicBezTo>
                  <a:cubicBezTo>
                    <a:pt x="72" y="64"/>
                    <a:pt x="92" y="65"/>
                    <a:pt x="92" y="65"/>
                  </a:cubicBezTo>
                  <a:cubicBezTo>
                    <a:pt x="92" y="65"/>
                    <a:pt x="95" y="65"/>
                    <a:pt x="96" y="67"/>
                  </a:cubicBezTo>
                  <a:cubicBezTo>
                    <a:pt x="97" y="68"/>
                    <a:pt x="96" y="70"/>
                    <a:pt x="95" y="72"/>
                  </a:cubicBezTo>
                  <a:cubicBezTo>
                    <a:pt x="94" y="74"/>
                    <a:pt x="94" y="76"/>
                    <a:pt x="95" y="77"/>
                  </a:cubicBezTo>
                  <a:cubicBezTo>
                    <a:pt x="95" y="77"/>
                    <a:pt x="95" y="77"/>
                    <a:pt x="96" y="77"/>
                  </a:cubicBezTo>
                  <a:cubicBezTo>
                    <a:pt x="96" y="77"/>
                    <a:pt x="97" y="77"/>
                    <a:pt x="97" y="77"/>
                  </a:cubicBezTo>
                  <a:cubicBezTo>
                    <a:pt x="99" y="75"/>
                    <a:pt x="100" y="74"/>
                    <a:pt x="101" y="72"/>
                  </a:cubicBezTo>
                  <a:cubicBezTo>
                    <a:pt x="101" y="71"/>
                    <a:pt x="102" y="69"/>
                    <a:pt x="104" y="69"/>
                  </a:cubicBezTo>
                  <a:cubicBezTo>
                    <a:pt x="104" y="69"/>
                    <a:pt x="104" y="69"/>
                    <a:pt x="105" y="69"/>
                  </a:cubicBezTo>
                  <a:cubicBezTo>
                    <a:pt x="105" y="70"/>
                    <a:pt x="106" y="70"/>
                    <a:pt x="106" y="70"/>
                  </a:cubicBezTo>
                  <a:cubicBezTo>
                    <a:pt x="107" y="70"/>
                    <a:pt x="108" y="70"/>
                    <a:pt x="108" y="70"/>
                  </a:cubicBezTo>
                  <a:cubicBezTo>
                    <a:pt x="108" y="70"/>
                    <a:pt x="108" y="70"/>
                    <a:pt x="108" y="69"/>
                  </a:cubicBezTo>
                  <a:cubicBezTo>
                    <a:pt x="109" y="65"/>
                    <a:pt x="111" y="56"/>
                    <a:pt x="117" y="56"/>
                  </a:cubicBezTo>
                  <a:cubicBezTo>
                    <a:pt x="117" y="56"/>
                    <a:pt x="117" y="56"/>
                    <a:pt x="117" y="56"/>
                  </a:cubicBezTo>
                  <a:cubicBezTo>
                    <a:pt x="120" y="56"/>
                    <a:pt x="122" y="57"/>
                    <a:pt x="123" y="57"/>
                  </a:cubicBezTo>
                  <a:cubicBezTo>
                    <a:pt x="124" y="58"/>
                    <a:pt x="125" y="58"/>
                    <a:pt x="126" y="58"/>
                  </a:cubicBezTo>
                  <a:cubicBezTo>
                    <a:pt x="126" y="58"/>
                    <a:pt x="126" y="58"/>
                    <a:pt x="127" y="58"/>
                  </a:cubicBezTo>
                  <a:cubicBezTo>
                    <a:pt x="128" y="57"/>
                    <a:pt x="129" y="57"/>
                    <a:pt x="130" y="57"/>
                  </a:cubicBezTo>
                  <a:cubicBezTo>
                    <a:pt x="131" y="57"/>
                    <a:pt x="132" y="58"/>
                    <a:pt x="132" y="58"/>
                  </a:cubicBezTo>
                  <a:cubicBezTo>
                    <a:pt x="132" y="58"/>
                    <a:pt x="133" y="59"/>
                    <a:pt x="134" y="60"/>
                  </a:cubicBezTo>
                  <a:cubicBezTo>
                    <a:pt x="137" y="63"/>
                    <a:pt x="140" y="66"/>
                    <a:pt x="142" y="68"/>
                  </a:cubicBezTo>
                  <a:cubicBezTo>
                    <a:pt x="140" y="64"/>
                    <a:pt x="138" y="63"/>
                    <a:pt x="137" y="62"/>
                  </a:cubicBezTo>
                  <a:cubicBezTo>
                    <a:pt x="136" y="61"/>
                    <a:pt x="136" y="60"/>
                    <a:pt x="135" y="59"/>
                  </a:cubicBezTo>
                  <a:cubicBezTo>
                    <a:pt x="134" y="56"/>
                    <a:pt x="134" y="55"/>
                    <a:pt x="132" y="55"/>
                  </a:cubicBezTo>
                  <a:cubicBezTo>
                    <a:pt x="131" y="54"/>
                    <a:pt x="126" y="52"/>
                    <a:pt x="125" y="49"/>
                  </a:cubicBezTo>
                  <a:cubicBezTo>
                    <a:pt x="125" y="48"/>
                    <a:pt x="125" y="47"/>
                    <a:pt x="125" y="47"/>
                  </a:cubicBezTo>
                  <a:cubicBezTo>
                    <a:pt x="127" y="45"/>
                    <a:pt x="129" y="42"/>
                    <a:pt x="128" y="41"/>
                  </a:cubicBezTo>
                  <a:cubicBezTo>
                    <a:pt x="128" y="40"/>
                    <a:pt x="127" y="40"/>
                    <a:pt x="126" y="40"/>
                  </a:cubicBezTo>
                  <a:cubicBezTo>
                    <a:pt x="119" y="39"/>
                    <a:pt x="117" y="36"/>
                    <a:pt x="117" y="33"/>
                  </a:cubicBezTo>
                  <a:cubicBezTo>
                    <a:pt x="118" y="29"/>
                    <a:pt x="118" y="21"/>
                    <a:pt x="121" y="21"/>
                  </a:cubicBezTo>
                  <a:cubicBezTo>
                    <a:pt x="123" y="21"/>
                    <a:pt x="123" y="23"/>
                    <a:pt x="124" y="24"/>
                  </a:cubicBezTo>
                  <a:cubicBezTo>
                    <a:pt x="125" y="26"/>
                    <a:pt x="125" y="27"/>
                    <a:pt x="126" y="27"/>
                  </a:cubicBezTo>
                  <a:cubicBezTo>
                    <a:pt x="126" y="26"/>
                    <a:pt x="126" y="24"/>
                    <a:pt x="126" y="23"/>
                  </a:cubicBezTo>
                  <a:cubicBezTo>
                    <a:pt x="126" y="22"/>
                    <a:pt x="127" y="22"/>
                    <a:pt x="128" y="21"/>
                  </a:cubicBezTo>
                  <a:cubicBezTo>
                    <a:pt x="128" y="21"/>
                    <a:pt x="128" y="20"/>
                    <a:pt x="129" y="20"/>
                  </a:cubicBezTo>
                  <a:cubicBezTo>
                    <a:pt x="129" y="19"/>
                    <a:pt x="129" y="19"/>
                    <a:pt x="130" y="19"/>
                  </a:cubicBezTo>
                  <a:cubicBezTo>
                    <a:pt x="130" y="19"/>
                    <a:pt x="130" y="18"/>
                    <a:pt x="130" y="18"/>
                  </a:cubicBezTo>
                  <a:cubicBezTo>
                    <a:pt x="130" y="18"/>
                    <a:pt x="130" y="18"/>
                    <a:pt x="130" y="18"/>
                  </a:cubicBezTo>
                  <a:cubicBezTo>
                    <a:pt x="130" y="18"/>
                    <a:pt x="130" y="18"/>
                    <a:pt x="129" y="17"/>
                  </a:cubicBezTo>
                  <a:cubicBezTo>
                    <a:pt x="125" y="14"/>
                    <a:pt x="124" y="10"/>
                    <a:pt x="125" y="7"/>
                  </a:cubicBezTo>
                  <a:cubicBezTo>
                    <a:pt x="126" y="4"/>
                    <a:pt x="126" y="3"/>
                    <a:pt x="127" y="1"/>
                  </a:cubicBezTo>
                  <a:cubicBezTo>
                    <a:pt x="127" y="0"/>
                    <a:pt x="127" y="0"/>
                    <a:pt x="127" y="0"/>
                  </a:cubicBezTo>
                  <a:cubicBezTo>
                    <a:pt x="128" y="0"/>
                    <a:pt x="128" y="0"/>
                    <a:pt x="128" y="0"/>
                  </a:cubicBezTo>
                  <a:cubicBezTo>
                    <a:pt x="129" y="1"/>
                    <a:pt x="130" y="1"/>
                    <a:pt x="131" y="2"/>
                  </a:cubicBezTo>
                  <a:cubicBezTo>
                    <a:pt x="131" y="2"/>
                    <a:pt x="131" y="2"/>
                    <a:pt x="131" y="3"/>
                  </a:cubicBezTo>
                  <a:cubicBezTo>
                    <a:pt x="131" y="2"/>
                    <a:pt x="131" y="2"/>
                    <a:pt x="132" y="2"/>
                  </a:cubicBezTo>
                  <a:cubicBezTo>
                    <a:pt x="132" y="2"/>
                    <a:pt x="132" y="2"/>
                    <a:pt x="132" y="2"/>
                  </a:cubicBezTo>
                  <a:cubicBezTo>
                    <a:pt x="133" y="2"/>
                    <a:pt x="133" y="2"/>
                    <a:pt x="134" y="2"/>
                  </a:cubicBezTo>
                  <a:cubicBezTo>
                    <a:pt x="134" y="3"/>
                    <a:pt x="135" y="3"/>
                    <a:pt x="135" y="3"/>
                  </a:cubicBezTo>
                  <a:cubicBezTo>
                    <a:pt x="136" y="3"/>
                    <a:pt x="136" y="3"/>
                    <a:pt x="136" y="3"/>
                  </a:cubicBezTo>
                  <a:cubicBezTo>
                    <a:pt x="137" y="3"/>
                    <a:pt x="138" y="3"/>
                    <a:pt x="138" y="3"/>
                  </a:cubicBezTo>
                  <a:cubicBezTo>
                    <a:pt x="139" y="3"/>
                    <a:pt x="139" y="3"/>
                    <a:pt x="139" y="3"/>
                  </a:cubicBezTo>
                  <a:cubicBezTo>
                    <a:pt x="139" y="4"/>
                    <a:pt x="139" y="4"/>
                    <a:pt x="139" y="4"/>
                  </a:cubicBezTo>
                  <a:cubicBezTo>
                    <a:pt x="139" y="4"/>
                    <a:pt x="139" y="5"/>
                    <a:pt x="139" y="5"/>
                  </a:cubicBezTo>
                  <a:cubicBezTo>
                    <a:pt x="139" y="8"/>
                    <a:pt x="139" y="8"/>
                    <a:pt x="140" y="9"/>
                  </a:cubicBezTo>
                  <a:cubicBezTo>
                    <a:pt x="141" y="9"/>
                    <a:pt x="141" y="9"/>
                    <a:pt x="141" y="9"/>
                  </a:cubicBezTo>
                  <a:cubicBezTo>
                    <a:pt x="141" y="9"/>
                    <a:pt x="142" y="9"/>
                    <a:pt x="142" y="9"/>
                  </a:cubicBezTo>
                  <a:cubicBezTo>
                    <a:pt x="143" y="8"/>
                    <a:pt x="143" y="8"/>
                    <a:pt x="143" y="8"/>
                  </a:cubicBezTo>
                  <a:cubicBezTo>
                    <a:pt x="144" y="8"/>
                    <a:pt x="145" y="8"/>
                    <a:pt x="146" y="8"/>
                  </a:cubicBezTo>
                  <a:cubicBezTo>
                    <a:pt x="146" y="8"/>
                    <a:pt x="146" y="8"/>
                    <a:pt x="146" y="8"/>
                  </a:cubicBezTo>
                  <a:cubicBezTo>
                    <a:pt x="147" y="8"/>
                    <a:pt x="147" y="8"/>
                    <a:pt x="148" y="8"/>
                  </a:cubicBezTo>
                  <a:cubicBezTo>
                    <a:pt x="148" y="8"/>
                    <a:pt x="149" y="7"/>
                    <a:pt x="149" y="7"/>
                  </a:cubicBezTo>
                  <a:cubicBezTo>
                    <a:pt x="150" y="7"/>
                    <a:pt x="151" y="7"/>
                    <a:pt x="152" y="7"/>
                  </a:cubicBezTo>
                  <a:cubicBezTo>
                    <a:pt x="152" y="7"/>
                    <a:pt x="153" y="7"/>
                    <a:pt x="153" y="7"/>
                  </a:cubicBezTo>
                  <a:cubicBezTo>
                    <a:pt x="154" y="7"/>
                    <a:pt x="155" y="7"/>
                    <a:pt x="156" y="7"/>
                  </a:cubicBezTo>
                  <a:cubicBezTo>
                    <a:pt x="157" y="7"/>
                    <a:pt x="157" y="7"/>
                    <a:pt x="157" y="7"/>
                  </a:cubicBezTo>
                  <a:cubicBezTo>
                    <a:pt x="158" y="7"/>
                    <a:pt x="158" y="7"/>
                    <a:pt x="159" y="7"/>
                  </a:cubicBezTo>
                  <a:cubicBezTo>
                    <a:pt x="160" y="7"/>
                    <a:pt x="160" y="7"/>
                    <a:pt x="160" y="7"/>
                  </a:cubicBezTo>
                  <a:cubicBezTo>
                    <a:pt x="160" y="8"/>
                    <a:pt x="160" y="8"/>
                    <a:pt x="160" y="8"/>
                  </a:cubicBezTo>
                  <a:cubicBezTo>
                    <a:pt x="161" y="11"/>
                    <a:pt x="162" y="18"/>
                    <a:pt x="165" y="21"/>
                  </a:cubicBezTo>
                  <a:cubicBezTo>
                    <a:pt x="166" y="23"/>
                    <a:pt x="167" y="25"/>
                    <a:pt x="169" y="27"/>
                  </a:cubicBezTo>
                  <a:cubicBezTo>
                    <a:pt x="171" y="31"/>
                    <a:pt x="175" y="36"/>
                    <a:pt x="178" y="36"/>
                  </a:cubicBezTo>
                  <a:cubicBezTo>
                    <a:pt x="178" y="36"/>
                    <a:pt x="178" y="36"/>
                    <a:pt x="179" y="36"/>
                  </a:cubicBezTo>
                  <a:cubicBezTo>
                    <a:pt x="180" y="35"/>
                    <a:pt x="182" y="35"/>
                    <a:pt x="183" y="34"/>
                  </a:cubicBezTo>
                  <a:cubicBezTo>
                    <a:pt x="185" y="33"/>
                    <a:pt x="186" y="33"/>
                    <a:pt x="188" y="33"/>
                  </a:cubicBezTo>
                  <a:cubicBezTo>
                    <a:pt x="189" y="33"/>
                    <a:pt x="190" y="33"/>
                    <a:pt x="190" y="34"/>
                  </a:cubicBezTo>
                  <a:cubicBezTo>
                    <a:pt x="194" y="37"/>
                    <a:pt x="195" y="41"/>
                    <a:pt x="193" y="44"/>
                  </a:cubicBezTo>
                  <a:cubicBezTo>
                    <a:pt x="190" y="47"/>
                    <a:pt x="187" y="50"/>
                    <a:pt x="184" y="50"/>
                  </a:cubicBezTo>
                  <a:cubicBezTo>
                    <a:pt x="184" y="50"/>
                    <a:pt x="183" y="50"/>
                    <a:pt x="183" y="50"/>
                  </a:cubicBezTo>
                  <a:cubicBezTo>
                    <a:pt x="183" y="50"/>
                    <a:pt x="183" y="50"/>
                    <a:pt x="183" y="50"/>
                  </a:cubicBezTo>
                  <a:cubicBezTo>
                    <a:pt x="183" y="50"/>
                    <a:pt x="183" y="51"/>
                    <a:pt x="184" y="52"/>
                  </a:cubicBezTo>
                  <a:cubicBezTo>
                    <a:pt x="186" y="52"/>
                    <a:pt x="187" y="53"/>
                    <a:pt x="188" y="53"/>
                  </a:cubicBezTo>
                  <a:cubicBezTo>
                    <a:pt x="189" y="53"/>
                    <a:pt x="190" y="52"/>
                    <a:pt x="192" y="52"/>
                  </a:cubicBezTo>
                  <a:cubicBezTo>
                    <a:pt x="194" y="51"/>
                    <a:pt x="196" y="50"/>
                    <a:pt x="197" y="50"/>
                  </a:cubicBezTo>
                  <a:cubicBezTo>
                    <a:pt x="198" y="50"/>
                    <a:pt x="198" y="51"/>
                    <a:pt x="199" y="51"/>
                  </a:cubicBezTo>
                  <a:cubicBezTo>
                    <a:pt x="200" y="51"/>
                    <a:pt x="200" y="51"/>
                    <a:pt x="200" y="51"/>
                  </a:cubicBezTo>
                  <a:cubicBezTo>
                    <a:pt x="200" y="51"/>
                    <a:pt x="201" y="52"/>
                    <a:pt x="201" y="52"/>
                  </a:cubicBezTo>
                  <a:cubicBezTo>
                    <a:pt x="202" y="52"/>
                    <a:pt x="202" y="52"/>
                    <a:pt x="202" y="52"/>
                  </a:cubicBezTo>
                  <a:cubicBezTo>
                    <a:pt x="203" y="52"/>
                    <a:pt x="204" y="52"/>
                    <a:pt x="205" y="51"/>
                  </a:cubicBezTo>
                  <a:cubicBezTo>
                    <a:pt x="206" y="50"/>
                    <a:pt x="206" y="49"/>
                    <a:pt x="207" y="49"/>
                  </a:cubicBezTo>
                  <a:cubicBezTo>
                    <a:pt x="208" y="48"/>
                    <a:pt x="208" y="48"/>
                    <a:pt x="208" y="48"/>
                  </a:cubicBezTo>
                  <a:cubicBezTo>
                    <a:pt x="208" y="48"/>
                    <a:pt x="208" y="48"/>
                    <a:pt x="208" y="48"/>
                  </a:cubicBezTo>
                  <a:cubicBezTo>
                    <a:pt x="208" y="48"/>
                    <a:pt x="208" y="47"/>
                    <a:pt x="208" y="47"/>
                  </a:cubicBezTo>
                  <a:cubicBezTo>
                    <a:pt x="207" y="45"/>
                    <a:pt x="206" y="43"/>
                    <a:pt x="206" y="42"/>
                  </a:cubicBezTo>
                  <a:cubicBezTo>
                    <a:pt x="207" y="41"/>
                    <a:pt x="209" y="40"/>
                    <a:pt x="210" y="40"/>
                  </a:cubicBezTo>
                  <a:cubicBezTo>
                    <a:pt x="211" y="40"/>
                    <a:pt x="211" y="40"/>
                    <a:pt x="211" y="40"/>
                  </a:cubicBezTo>
                  <a:cubicBezTo>
                    <a:pt x="216" y="40"/>
                    <a:pt x="226" y="39"/>
                    <a:pt x="230" y="36"/>
                  </a:cubicBezTo>
                  <a:cubicBezTo>
                    <a:pt x="234" y="33"/>
                    <a:pt x="238" y="31"/>
                    <a:pt x="241" y="31"/>
                  </a:cubicBezTo>
                  <a:cubicBezTo>
                    <a:pt x="242" y="31"/>
                    <a:pt x="243" y="31"/>
                    <a:pt x="244" y="32"/>
                  </a:cubicBezTo>
                  <a:cubicBezTo>
                    <a:pt x="245" y="32"/>
                    <a:pt x="246" y="33"/>
                    <a:pt x="247" y="33"/>
                  </a:cubicBezTo>
                  <a:cubicBezTo>
                    <a:pt x="249" y="33"/>
                    <a:pt x="252" y="34"/>
                    <a:pt x="252" y="38"/>
                  </a:cubicBezTo>
                  <a:cubicBezTo>
                    <a:pt x="253" y="42"/>
                    <a:pt x="253" y="43"/>
                    <a:pt x="257" y="45"/>
                  </a:cubicBezTo>
                  <a:cubicBezTo>
                    <a:pt x="258" y="46"/>
                    <a:pt x="260" y="46"/>
                    <a:pt x="263" y="47"/>
                  </a:cubicBezTo>
                  <a:cubicBezTo>
                    <a:pt x="267" y="48"/>
                    <a:pt x="271" y="48"/>
                    <a:pt x="271" y="52"/>
                  </a:cubicBezTo>
                  <a:cubicBezTo>
                    <a:pt x="271" y="55"/>
                    <a:pt x="272" y="57"/>
                    <a:pt x="274" y="61"/>
                  </a:cubicBezTo>
                  <a:cubicBezTo>
                    <a:pt x="276" y="64"/>
                    <a:pt x="280" y="66"/>
                    <a:pt x="283" y="66"/>
                  </a:cubicBezTo>
                  <a:cubicBezTo>
                    <a:pt x="285" y="67"/>
                    <a:pt x="289" y="69"/>
                    <a:pt x="291" y="70"/>
                  </a:cubicBezTo>
                  <a:cubicBezTo>
                    <a:pt x="291" y="70"/>
                    <a:pt x="291" y="70"/>
                    <a:pt x="291" y="70"/>
                  </a:cubicBezTo>
                  <a:cubicBezTo>
                    <a:pt x="291" y="71"/>
                    <a:pt x="291" y="71"/>
                    <a:pt x="291" y="71"/>
                  </a:cubicBezTo>
                  <a:cubicBezTo>
                    <a:pt x="292" y="74"/>
                    <a:pt x="293" y="78"/>
                    <a:pt x="292" y="82"/>
                  </a:cubicBezTo>
                  <a:cubicBezTo>
                    <a:pt x="292" y="83"/>
                    <a:pt x="291" y="84"/>
                    <a:pt x="291" y="84"/>
                  </a:cubicBezTo>
                  <a:cubicBezTo>
                    <a:pt x="291" y="85"/>
                    <a:pt x="291" y="85"/>
                    <a:pt x="291" y="86"/>
                  </a:cubicBezTo>
                  <a:cubicBezTo>
                    <a:pt x="291" y="87"/>
                    <a:pt x="291" y="87"/>
                    <a:pt x="291" y="88"/>
                  </a:cubicBezTo>
                  <a:cubicBezTo>
                    <a:pt x="291" y="89"/>
                    <a:pt x="291" y="90"/>
                    <a:pt x="290" y="91"/>
                  </a:cubicBezTo>
                  <a:cubicBezTo>
                    <a:pt x="290" y="94"/>
                    <a:pt x="287" y="95"/>
                    <a:pt x="285" y="96"/>
                  </a:cubicBezTo>
                  <a:cubicBezTo>
                    <a:pt x="283" y="97"/>
                    <a:pt x="282" y="98"/>
                    <a:pt x="280" y="100"/>
                  </a:cubicBezTo>
                  <a:cubicBezTo>
                    <a:pt x="279" y="100"/>
                    <a:pt x="278" y="101"/>
                    <a:pt x="276" y="102"/>
                  </a:cubicBezTo>
                  <a:cubicBezTo>
                    <a:pt x="275" y="103"/>
                    <a:pt x="275" y="103"/>
                    <a:pt x="275" y="106"/>
                  </a:cubicBezTo>
                  <a:cubicBezTo>
                    <a:pt x="275" y="109"/>
                    <a:pt x="276" y="112"/>
                    <a:pt x="277" y="115"/>
                  </a:cubicBezTo>
                  <a:cubicBezTo>
                    <a:pt x="277" y="116"/>
                    <a:pt x="277" y="117"/>
                    <a:pt x="277" y="118"/>
                  </a:cubicBezTo>
                  <a:cubicBezTo>
                    <a:pt x="278" y="120"/>
                    <a:pt x="279" y="123"/>
                    <a:pt x="281" y="124"/>
                  </a:cubicBezTo>
                  <a:cubicBezTo>
                    <a:pt x="285" y="127"/>
                    <a:pt x="288" y="130"/>
                    <a:pt x="287" y="134"/>
                  </a:cubicBezTo>
                  <a:cubicBezTo>
                    <a:pt x="287" y="136"/>
                    <a:pt x="287" y="138"/>
                    <a:pt x="287" y="140"/>
                  </a:cubicBezTo>
                  <a:cubicBezTo>
                    <a:pt x="287" y="141"/>
                    <a:pt x="287" y="141"/>
                    <a:pt x="287" y="141"/>
                  </a:cubicBezTo>
                  <a:cubicBezTo>
                    <a:pt x="287" y="144"/>
                    <a:pt x="286" y="147"/>
                    <a:pt x="286" y="150"/>
                  </a:cubicBezTo>
                  <a:cubicBezTo>
                    <a:pt x="285" y="152"/>
                    <a:pt x="285" y="154"/>
                    <a:pt x="285" y="156"/>
                  </a:cubicBezTo>
                  <a:cubicBezTo>
                    <a:pt x="285" y="158"/>
                    <a:pt x="285" y="159"/>
                    <a:pt x="284" y="160"/>
                  </a:cubicBezTo>
                  <a:cubicBezTo>
                    <a:pt x="284" y="162"/>
                    <a:pt x="284" y="163"/>
                    <a:pt x="284" y="165"/>
                  </a:cubicBezTo>
                  <a:cubicBezTo>
                    <a:pt x="284" y="168"/>
                    <a:pt x="284" y="172"/>
                    <a:pt x="285" y="175"/>
                  </a:cubicBezTo>
                  <a:cubicBezTo>
                    <a:pt x="285" y="176"/>
                    <a:pt x="286" y="178"/>
                    <a:pt x="287" y="179"/>
                  </a:cubicBezTo>
                  <a:cubicBezTo>
                    <a:pt x="288" y="182"/>
                    <a:pt x="289" y="184"/>
                    <a:pt x="289" y="186"/>
                  </a:cubicBezTo>
                  <a:cubicBezTo>
                    <a:pt x="290" y="192"/>
                    <a:pt x="288" y="195"/>
                    <a:pt x="285" y="199"/>
                  </a:cubicBezTo>
                  <a:cubicBezTo>
                    <a:pt x="284" y="200"/>
                    <a:pt x="282" y="201"/>
                    <a:pt x="281" y="203"/>
                  </a:cubicBezTo>
                  <a:cubicBezTo>
                    <a:pt x="281" y="203"/>
                    <a:pt x="280" y="204"/>
                    <a:pt x="280" y="205"/>
                  </a:cubicBezTo>
                  <a:cubicBezTo>
                    <a:pt x="279" y="206"/>
                    <a:pt x="278" y="207"/>
                    <a:pt x="278" y="208"/>
                  </a:cubicBezTo>
                  <a:cubicBezTo>
                    <a:pt x="278" y="208"/>
                    <a:pt x="278" y="208"/>
                    <a:pt x="278" y="208"/>
                  </a:cubicBezTo>
                  <a:cubicBezTo>
                    <a:pt x="278" y="208"/>
                    <a:pt x="278" y="208"/>
                    <a:pt x="278" y="208"/>
                  </a:cubicBezTo>
                  <a:cubicBezTo>
                    <a:pt x="278" y="208"/>
                    <a:pt x="278" y="208"/>
                    <a:pt x="279" y="208"/>
                  </a:cubicBezTo>
                  <a:cubicBezTo>
                    <a:pt x="280" y="208"/>
                    <a:pt x="281" y="207"/>
                    <a:pt x="281" y="207"/>
                  </a:cubicBezTo>
                  <a:cubicBezTo>
                    <a:pt x="287" y="206"/>
                    <a:pt x="287" y="206"/>
                    <a:pt x="287" y="206"/>
                  </a:cubicBezTo>
                  <a:cubicBezTo>
                    <a:pt x="282" y="209"/>
                    <a:pt x="282" y="209"/>
                    <a:pt x="282" y="209"/>
                  </a:cubicBezTo>
                  <a:cubicBezTo>
                    <a:pt x="280" y="211"/>
                    <a:pt x="277" y="212"/>
                    <a:pt x="274" y="212"/>
                  </a:cubicBezTo>
                  <a:cubicBezTo>
                    <a:pt x="274" y="212"/>
                    <a:pt x="273" y="212"/>
                    <a:pt x="272" y="212"/>
                  </a:cubicBezTo>
                  <a:cubicBezTo>
                    <a:pt x="270" y="211"/>
                    <a:pt x="269" y="210"/>
                    <a:pt x="267" y="209"/>
                  </a:cubicBezTo>
                  <a:cubicBezTo>
                    <a:pt x="265" y="207"/>
                    <a:pt x="263" y="206"/>
                    <a:pt x="261" y="206"/>
                  </a:cubicBezTo>
                  <a:cubicBezTo>
                    <a:pt x="259" y="206"/>
                    <a:pt x="258" y="206"/>
                    <a:pt x="257" y="207"/>
                  </a:cubicBezTo>
                  <a:cubicBezTo>
                    <a:pt x="256" y="209"/>
                    <a:pt x="255" y="210"/>
                    <a:pt x="253" y="212"/>
                  </a:cubicBezTo>
                  <a:cubicBezTo>
                    <a:pt x="252" y="215"/>
                    <a:pt x="250" y="218"/>
                    <a:pt x="246" y="220"/>
                  </a:cubicBezTo>
                  <a:cubicBezTo>
                    <a:pt x="242" y="222"/>
                    <a:pt x="238" y="222"/>
                    <a:pt x="235" y="223"/>
                  </a:cubicBezTo>
                  <a:cubicBezTo>
                    <a:pt x="232" y="223"/>
                    <a:pt x="230" y="224"/>
                    <a:pt x="228" y="224"/>
                  </a:cubicBezTo>
                  <a:cubicBezTo>
                    <a:pt x="224" y="226"/>
                    <a:pt x="221" y="228"/>
                    <a:pt x="217" y="230"/>
                  </a:cubicBezTo>
                  <a:cubicBezTo>
                    <a:pt x="216" y="230"/>
                    <a:pt x="215" y="231"/>
                    <a:pt x="213" y="232"/>
                  </a:cubicBezTo>
                  <a:cubicBezTo>
                    <a:pt x="211" y="233"/>
                    <a:pt x="208" y="234"/>
                    <a:pt x="206" y="235"/>
                  </a:cubicBezTo>
                  <a:cubicBezTo>
                    <a:pt x="203" y="236"/>
                    <a:pt x="201" y="236"/>
                    <a:pt x="199" y="238"/>
                  </a:cubicBezTo>
                  <a:cubicBezTo>
                    <a:pt x="195" y="240"/>
                    <a:pt x="192" y="245"/>
                    <a:pt x="192" y="250"/>
                  </a:cubicBezTo>
                  <a:cubicBezTo>
                    <a:pt x="191" y="255"/>
                    <a:pt x="194" y="260"/>
                    <a:pt x="196" y="265"/>
                  </a:cubicBezTo>
                  <a:cubicBezTo>
                    <a:pt x="197" y="266"/>
                    <a:pt x="197" y="266"/>
                    <a:pt x="197" y="266"/>
                  </a:cubicBezTo>
                  <a:cubicBezTo>
                    <a:pt x="198" y="269"/>
                    <a:pt x="199" y="271"/>
                    <a:pt x="200" y="273"/>
                  </a:cubicBezTo>
                  <a:cubicBezTo>
                    <a:pt x="201" y="277"/>
                    <a:pt x="203" y="280"/>
                    <a:pt x="205" y="283"/>
                  </a:cubicBezTo>
                  <a:cubicBezTo>
                    <a:pt x="207" y="287"/>
                    <a:pt x="210" y="290"/>
                    <a:pt x="214" y="293"/>
                  </a:cubicBezTo>
                  <a:cubicBezTo>
                    <a:pt x="214" y="293"/>
                    <a:pt x="215" y="293"/>
                    <a:pt x="215" y="293"/>
                  </a:cubicBezTo>
                  <a:cubicBezTo>
                    <a:pt x="216" y="294"/>
                    <a:pt x="217" y="294"/>
                    <a:pt x="217" y="295"/>
                  </a:cubicBezTo>
                  <a:cubicBezTo>
                    <a:pt x="218" y="296"/>
                    <a:pt x="218" y="297"/>
                    <a:pt x="219" y="298"/>
                  </a:cubicBezTo>
                  <a:cubicBezTo>
                    <a:pt x="219" y="299"/>
                    <a:pt x="219" y="300"/>
                    <a:pt x="220" y="301"/>
                  </a:cubicBezTo>
                  <a:cubicBezTo>
                    <a:pt x="221" y="302"/>
                    <a:pt x="222" y="303"/>
                    <a:pt x="224" y="305"/>
                  </a:cubicBezTo>
                  <a:cubicBezTo>
                    <a:pt x="225" y="305"/>
                    <a:pt x="226" y="306"/>
                    <a:pt x="227" y="308"/>
                  </a:cubicBezTo>
                  <a:cubicBezTo>
                    <a:pt x="230" y="310"/>
                    <a:pt x="231" y="314"/>
                    <a:pt x="231" y="319"/>
                  </a:cubicBezTo>
                  <a:cubicBezTo>
                    <a:pt x="231" y="320"/>
                    <a:pt x="231" y="320"/>
                    <a:pt x="231" y="320"/>
                  </a:cubicBezTo>
                  <a:cubicBezTo>
                    <a:pt x="231" y="320"/>
                    <a:pt x="231" y="321"/>
                    <a:pt x="231" y="321"/>
                  </a:cubicBezTo>
                  <a:cubicBezTo>
                    <a:pt x="231" y="322"/>
                    <a:pt x="231" y="322"/>
                    <a:pt x="231" y="322"/>
                  </a:cubicBezTo>
                  <a:cubicBezTo>
                    <a:pt x="231" y="322"/>
                    <a:pt x="231" y="322"/>
                    <a:pt x="231" y="322"/>
                  </a:cubicBezTo>
                  <a:cubicBezTo>
                    <a:pt x="230" y="323"/>
                    <a:pt x="230" y="324"/>
                    <a:pt x="229" y="324"/>
                  </a:cubicBezTo>
                  <a:cubicBezTo>
                    <a:pt x="228" y="326"/>
                    <a:pt x="226" y="328"/>
                    <a:pt x="224" y="330"/>
                  </a:cubicBezTo>
                  <a:cubicBezTo>
                    <a:pt x="223" y="331"/>
                    <a:pt x="221" y="332"/>
                    <a:pt x="219" y="333"/>
                  </a:cubicBezTo>
                  <a:cubicBezTo>
                    <a:pt x="218" y="334"/>
                    <a:pt x="217" y="334"/>
                    <a:pt x="217" y="335"/>
                  </a:cubicBezTo>
                  <a:cubicBezTo>
                    <a:pt x="214" y="336"/>
                    <a:pt x="213" y="338"/>
                    <a:pt x="212" y="341"/>
                  </a:cubicBezTo>
                  <a:cubicBezTo>
                    <a:pt x="212" y="342"/>
                    <a:pt x="212" y="342"/>
                    <a:pt x="212" y="342"/>
                  </a:cubicBezTo>
                  <a:cubicBezTo>
                    <a:pt x="210" y="347"/>
                    <a:pt x="207" y="347"/>
                    <a:pt x="203" y="348"/>
                  </a:cubicBezTo>
                  <a:cubicBezTo>
                    <a:pt x="202" y="348"/>
                    <a:pt x="201" y="348"/>
                    <a:pt x="200" y="348"/>
                  </a:cubicBezTo>
                  <a:cubicBezTo>
                    <a:pt x="198" y="349"/>
                    <a:pt x="197" y="349"/>
                    <a:pt x="195" y="349"/>
                  </a:cubicBezTo>
                  <a:cubicBezTo>
                    <a:pt x="195" y="349"/>
                    <a:pt x="195" y="349"/>
                    <a:pt x="195" y="349"/>
                  </a:cubicBezTo>
                  <a:cubicBezTo>
                    <a:pt x="192" y="349"/>
                    <a:pt x="189" y="349"/>
                    <a:pt x="187" y="350"/>
                  </a:cubicBezTo>
                  <a:cubicBezTo>
                    <a:pt x="186" y="350"/>
                    <a:pt x="186" y="350"/>
                    <a:pt x="186" y="350"/>
                  </a:cubicBezTo>
                  <a:cubicBezTo>
                    <a:pt x="184" y="351"/>
                    <a:pt x="182" y="351"/>
                    <a:pt x="181" y="353"/>
                  </a:cubicBezTo>
                  <a:cubicBezTo>
                    <a:pt x="180" y="354"/>
                    <a:pt x="180" y="356"/>
                    <a:pt x="179" y="357"/>
                  </a:cubicBezTo>
                  <a:cubicBezTo>
                    <a:pt x="178" y="358"/>
                    <a:pt x="178" y="359"/>
                    <a:pt x="177" y="361"/>
                  </a:cubicBezTo>
                  <a:cubicBezTo>
                    <a:pt x="176" y="362"/>
                    <a:pt x="175" y="363"/>
                    <a:pt x="175" y="364"/>
                  </a:cubicBezTo>
                  <a:cubicBezTo>
                    <a:pt x="174" y="365"/>
                    <a:pt x="173" y="367"/>
                    <a:pt x="172" y="368"/>
                  </a:cubicBezTo>
                  <a:cubicBezTo>
                    <a:pt x="172" y="368"/>
                    <a:pt x="172" y="369"/>
                    <a:pt x="171" y="369"/>
                  </a:cubicBezTo>
                  <a:cubicBezTo>
                    <a:pt x="170" y="372"/>
                    <a:pt x="169" y="374"/>
                    <a:pt x="166" y="375"/>
                  </a:cubicBezTo>
                  <a:cubicBezTo>
                    <a:pt x="165" y="376"/>
                    <a:pt x="163" y="376"/>
                    <a:pt x="162" y="376"/>
                  </a:cubicBezTo>
                  <a:cubicBezTo>
                    <a:pt x="161" y="376"/>
                    <a:pt x="159" y="376"/>
                    <a:pt x="158" y="377"/>
                  </a:cubicBezTo>
                  <a:cubicBezTo>
                    <a:pt x="158" y="377"/>
                    <a:pt x="158" y="377"/>
                    <a:pt x="157" y="378"/>
                  </a:cubicBezTo>
                  <a:cubicBezTo>
                    <a:pt x="156" y="379"/>
                    <a:pt x="155" y="380"/>
                    <a:pt x="152" y="380"/>
                  </a:cubicBezTo>
                  <a:cubicBezTo>
                    <a:pt x="152" y="380"/>
                    <a:pt x="152" y="380"/>
                    <a:pt x="151" y="380"/>
                  </a:cubicBezTo>
                  <a:cubicBezTo>
                    <a:pt x="151" y="380"/>
                    <a:pt x="150" y="380"/>
                    <a:pt x="149" y="380"/>
                  </a:cubicBezTo>
                  <a:cubicBezTo>
                    <a:pt x="147" y="380"/>
                    <a:pt x="146" y="380"/>
                    <a:pt x="143" y="382"/>
                  </a:cubicBezTo>
                  <a:cubicBezTo>
                    <a:pt x="141" y="384"/>
                    <a:pt x="139" y="385"/>
                    <a:pt x="135" y="385"/>
                  </a:cubicBezTo>
                  <a:cubicBezTo>
                    <a:pt x="135" y="385"/>
                    <a:pt x="135" y="385"/>
                    <a:pt x="135" y="385"/>
                  </a:cubicBezTo>
                  <a:cubicBezTo>
                    <a:pt x="132" y="385"/>
                    <a:pt x="129" y="385"/>
                    <a:pt x="126" y="384"/>
                  </a:cubicBezTo>
                  <a:cubicBezTo>
                    <a:pt x="125" y="383"/>
                    <a:pt x="123" y="383"/>
                    <a:pt x="122" y="382"/>
                  </a:cubicBezTo>
                  <a:cubicBezTo>
                    <a:pt x="121" y="381"/>
                    <a:pt x="120" y="380"/>
                    <a:pt x="118" y="380"/>
                  </a:cubicBezTo>
                  <a:cubicBezTo>
                    <a:pt x="118" y="380"/>
                    <a:pt x="118" y="380"/>
                    <a:pt x="117" y="380"/>
                  </a:cubicBezTo>
                  <a:cubicBezTo>
                    <a:pt x="116" y="380"/>
                    <a:pt x="115" y="382"/>
                    <a:pt x="114" y="384"/>
                  </a:cubicBezTo>
                  <a:cubicBezTo>
                    <a:pt x="113" y="387"/>
                    <a:pt x="111" y="388"/>
                    <a:pt x="110" y="388"/>
                  </a:cubicBezTo>
                  <a:close/>
                </a:path>
              </a:pathLst>
            </a:custGeom>
            <a:solidFill>
              <a:schemeClr val="accent1">
                <a:lumMod val="40000"/>
                <a:lumOff val="60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23"/>
            <p:cNvSpPr>
              <a:spLocks/>
            </p:cNvSpPr>
            <p:nvPr/>
          </p:nvSpPr>
          <p:spPr bwMode="auto">
            <a:xfrm>
              <a:off x="6943319" y="3627086"/>
              <a:ext cx="340820" cy="366382"/>
            </a:xfrm>
            <a:custGeom>
              <a:avLst/>
              <a:gdLst>
                <a:gd name="T0" fmla="*/ 75 w 132"/>
                <a:gd name="T1" fmla="*/ 130 h 142"/>
                <a:gd name="T2" fmla="*/ 58 w 132"/>
                <a:gd name="T3" fmla="*/ 109 h 142"/>
                <a:gd name="T4" fmla="*/ 34 w 132"/>
                <a:gd name="T5" fmla="*/ 106 h 142"/>
                <a:gd name="T6" fmla="*/ 22 w 132"/>
                <a:gd name="T7" fmla="*/ 114 h 142"/>
                <a:gd name="T8" fmla="*/ 5 w 132"/>
                <a:gd name="T9" fmla="*/ 114 h 142"/>
                <a:gd name="T10" fmla="*/ 0 w 132"/>
                <a:gd name="T11" fmla="*/ 107 h 142"/>
                <a:gd name="T12" fmla="*/ 6 w 132"/>
                <a:gd name="T13" fmla="*/ 103 h 142"/>
                <a:gd name="T14" fmla="*/ 15 w 132"/>
                <a:gd name="T15" fmla="*/ 105 h 142"/>
                <a:gd name="T16" fmla="*/ 16 w 132"/>
                <a:gd name="T17" fmla="*/ 101 h 142"/>
                <a:gd name="T18" fmla="*/ 19 w 132"/>
                <a:gd name="T19" fmla="*/ 94 h 142"/>
                <a:gd name="T20" fmla="*/ 29 w 132"/>
                <a:gd name="T21" fmla="*/ 95 h 142"/>
                <a:gd name="T22" fmla="*/ 34 w 132"/>
                <a:gd name="T23" fmla="*/ 83 h 142"/>
                <a:gd name="T24" fmla="*/ 33 w 132"/>
                <a:gd name="T25" fmla="*/ 72 h 142"/>
                <a:gd name="T26" fmla="*/ 45 w 132"/>
                <a:gd name="T27" fmla="*/ 57 h 142"/>
                <a:gd name="T28" fmla="*/ 56 w 132"/>
                <a:gd name="T29" fmla="*/ 31 h 142"/>
                <a:gd name="T30" fmla="*/ 66 w 132"/>
                <a:gd name="T31" fmla="*/ 27 h 142"/>
                <a:gd name="T32" fmla="*/ 70 w 132"/>
                <a:gd name="T33" fmla="*/ 27 h 142"/>
                <a:gd name="T34" fmla="*/ 75 w 132"/>
                <a:gd name="T35" fmla="*/ 38 h 142"/>
                <a:gd name="T36" fmla="*/ 86 w 132"/>
                <a:gd name="T37" fmla="*/ 45 h 142"/>
                <a:gd name="T38" fmla="*/ 82 w 132"/>
                <a:gd name="T39" fmla="*/ 22 h 142"/>
                <a:gd name="T40" fmla="*/ 89 w 132"/>
                <a:gd name="T41" fmla="*/ 10 h 142"/>
                <a:gd name="T42" fmla="*/ 107 w 132"/>
                <a:gd name="T43" fmla="*/ 4 h 142"/>
                <a:gd name="T44" fmla="*/ 119 w 132"/>
                <a:gd name="T45" fmla="*/ 0 h 142"/>
                <a:gd name="T46" fmla="*/ 129 w 132"/>
                <a:gd name="T47" fmla="*/ 4 h 142"/>
                <a:gd name="T48" fmla="*/ 132 w 132"/>
                <a:gd name="T49" fmla="*/ 7 h 142"/>
                <a:gd name="T50" fmla="*/ 131 w 132"/>
                <a:gd name="T51" fmla="*/ 18 h 142"/>
                <a:gd name="T52" fmla="*/ 130 w 132"/>
                <a:gd name="T53" fmla="*/ 33 h 142"/>
                <a:gd name="T54" fmla="*/ 124 w 132"/>
                <a:gd name="T55" fmla="*/ 43 h 142"/>
                <a:gd name="T56" fmla="*/ 122 w 132"/>
                <a:gd name="T57" fmla="*/ 47 h 142"/>
                <a:gd name="T58" fmla="*/ 123 w 132"/>
                <a:gd name="T59" fmla="*/ 55 h 142"/>
                <a:gd name="T60" fmla="*/ 124 w 132"/>
                <a:gd name="T61" fmla="*/ 61 h 142"/>
                <a:gd name="T62" fmla="*/ 118 w 132"/>
                <a:gd name="T63" fmla="*/ 69 h 142"/>
                <a:gd name="T64" fmla="*/ 112 w 132"/>
                <a:gd name="T65" fmla="*/ 74 h 142"/>
                <a:gd name="T66" fmla="*/ 106 w 132"/>
                <a:gd name="T67" fmla="*/ 78 h 142"/>
                <a:gd name="T68" fmla="*/ 101 w 132"/>
                <a:gd name="T69" fmla="*/ 81 h 142"/>
                <a:gd name="T70" fmla="*/ 99 w 132"/>
                <a:gd name="T71" fmla="*/ 80 h 142"/>
                <a:gd name="T72" fmla="*/ 96 w 132"/>
                <a:gd name="T73" fmla="*/ 80 h 142"/>
                <a:gd name="T74" fmla="*/ 91 w 132"/>
                <a:gd name="T75" fmla="*/ 84 h 142"/>
                <a:gd name="T76" fmla="*/ 91 w 132"/>
                <a:gd name="T77" fmla="*/ 92 h 142"/>
                <a:gd name="T78" fmla="*/ 92 w 132"/>
                <a:gd name="T79" fmla="*/ 99 h 142"/>
                <a:gd name="T80" fmla="*/ 94 w 132"/>
                <a:gd name="T81" fmla="*/ 105 h 142"/>
                <a:gd name="T82" fmla="*/ 85 w 132"/>
                <a:gd name="T83" fmla="*/ 125 h 142"/>
                <a:gd name="T84" fmla="*/ 79 w 132"/>
                <a:gd name="T85" fmla="*/ 130 h 142"/>
                <a:gd name="T86" fmla="*/ 81 w 132"/>
                <a:gd name="T87" fmla="*/ 138 h 142"/>
                <a:gd name="T88" fmla="*/ 79 w 132"/>
                <a:gd name="T8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 h="142">
                  <a:moveTo>
                    <a:pt x="79" y="141"/>
                  </a:moveTo>
                  <a:cubicBezTo>
                    <a:pt x="78" y="140"/>
                    <a:pt x="77" y="139"/>
                    <a:pt x="76" y="138"/>
                  </a:cubicBezTo>
                  <a:cubicBezTo>
                    <a:pt x="75" y="135"/>
                    <a:pt x="75" y="132"/>
                    <a:pt x="75" y="130"/>
                  </a:cubicBezTo>
                  <a:cubicBezTo>
                    <a:pt x="75" y="128"/>
                    <a:pt x="75" y="127"/>
                    <a:pt x="75" y="125"/>
                  </a:cubicBezTo>
                  <a:cubicBezTo>
                    <a:pt x="74" y="121"/>
                    <a:pt x="71" y="118"/>
                    <a:pt x="68" y="116"/>
                  </a:cubicBezTo>
                  <a:cubicBezTo>
                    <a:pt x="64" y="113"/>
                    <a:pt x="61" y="111"/>
                    <a:pt x="58" y="109"/>
                  </a:cubicBezTo>
                  <a:cubicBezTo>
                    <a:pt x="53" y="108"/>
                    <a:pt x="49" y="106"/>
                    <a:pt x="45" y="105"/>
                  </a:cubicBezTo>
                  <a:cubicBezTo>
                    <a:pt x="43" y="105"/>
                    <a:pt x="42" y="104"/>
                    <a:pt x="41" y="104"/>
                  </a:cubicBezTo>
                  <a:cubicBezTo>
                    <a:pt x="39" y="104"/>
                    <a:pt x="37" y="105"/>
                    <a:pt x="34" y="106"/>
                  </a:cubicBezTo>
                  <a:cubicBezTo>
                    <a:pt x="33" y="107"/>
                    <a:pt x="33" y="107"/>
                    <a:pt x="33" y="107"/>
                  </a:cubicBezTo>
                  <a:cubicBezTo>
                    <a:pt x="29" y="109"/>
                    <a:pt x="27" y="110"/>
                    <a:pt x="24" y="113"/>
                  </a:cubicBezTo>
                  <a:cubicBezTo>
                    <a:pt x="23" y="113"/>
                    <a:pt x="23" y="114"/>
                    <a:pt x="22" y="114"/>
                  </a:cubicBezTo>
                  <a:cubicBezTo>
                    <a:pt x="20" y="117"/>
                    <a:pt x="17" y="120"/>
                    <a:pt x="14" y="120"/>
                  </a:cubicBezTo>
                  <a:cubicBezTo>
                    <a:pt x="14" y="120"/>
                    <a:pt x="13" y="119"/>
                    <a:pt x="13" y="119"/>
                  </a:cubicBezTo>
                  <a:cubicBezTo>
                    <a:pt x="10" y="119"/>
                    <a:pt x="7" y="116"/>
                    <a:pt x="5" y="114"/>
                  </a:cubicBezTo>
                  <a:cubicBezTo>
                    <a:pt x="5" y="113"/>
                    <a:pt x="4" y="112"/>
                    <a:pt x="4" y="112"/>
                  </a:cubicBezTo>
                  <a:cubicBezTo>
                    <a:pt x="3" y="111"/>
                    <a:pt x="2" y="110"/>
                    <a:pt x="1" y="108"/>
                  </a:cubicBezTo>
                  <a:cubicBezTo>
                    <a:pt x="0" y="107"/>
                    <a:pt x="0" y="107"/>
                    <a:pt x="0" y="107"/>
                  </a:cubicBezTo>
                  <a:cubicBezTo>
                    <a:pt x="2" y="107"/>
                    <a:pt x="2" y="107"/>
                    <a:pt x="2" y="107"/>
                  </a:cubicBezTo>
                  <a:cubicBezTo>
                    <a:pt x="3" y="106"/>
                    <a:pt x="4" y="105"/>
                    <a:pt x="4" y="105"/>
                  </a:cubicBezTo>
                  <a:cubicBezTo>
                    <a:pt x="4" y="103"/>
                    <a:pt x="6" y="103"/>
                    <a:pt x="6" y="103"/>
                  </a:cubicBezTo>
                  <a:cubicBezTo>
                    <a:pt x="7" y="103"/>
                    <a:pt x="8" y="103"/>
                    <a:pt x="9" y="103"/>
                  </a:cubicBezTo>
                  <a:cubicBezTo>
                    <a:pt x="10" y="104"/>
                    <a:pt x="11" y="104"/>
                    <a:pt x="12" y="104"/>
                  </a:cubicBezTo>
                  <a:cubicBezTo>
                    <a:pt x="13" y="105"/>
                    <a:pt x="14" y="105"/>
                    <a:pt x="15" y="105"/>
                  </a:cubicBezTo>
                  <a:cubicBezTo>
                    <a:pt x="17" y="105"/>
                    <a:pt x="18" y="105"/>
                    <a:pt x="18" y="104"/>
                  </a:cubicBezTo>
                  <a:cubicBezTo>
                    <a:pt x="18" y="104"/>
                    <a:pt x="18" y="104"/>
                    <a:pt x="17" y="103"/>
                  </a:cubicBezTo>
                  <a:cubicBezTo>
                    <a:pt x="17" y="102"/>
                    <a:pt x="17" y="102"/>
                    <a:pt x="16" y="101"/>
                  </a:cubicBezTo>
                  <a:cubicBezTo>
                    <a:pt x="14" y="98"/>
                    <a:pt x="12" y="96"/>
                    <a:pt x="13" y="94"/>
                  </a:cubicBezTo>
                  <a:cubicBezTo>
                    <a:pt x="13" y="94"/>
                    <a:pt x="14" y="93"/>
                    <a:pt x="15" y="93"/>
                  </a:cubicBezTo>
                  <a:cubicBezTo>
                    <a:pt x="16" y="93"/>
                    <a:pt x="17" y="94"/>
                    <a:pt x="19" y="94"/>
                  </a:cubicBezTo>
                  <a:cubicBezTo>
                    <a:pt x="20" y="95"/>
                    <a:pt x="20" y="95"/>
                    <a:pt x="20" y="95"/>
                  </a:cubicBezTo>
                  <a:cubicBezTo>
                    <a:pt x="23" y="96"/>
                    <a:pt x="25" y="96"/>
                    <a:pt x="26" y="96"/>
                  </a:cubicBezTo>
                  <a:cubicBezTo>
                    <a:pt x="27" y="96"/>
                    <a:pt x="28" y="96"/>
                    <a:pt x="29" y="95"/>
                  </a:cubicBezTo>
                  <a:cubicBezTo>
                    <a:pt x="30" y="93"/>
                    <a:pt x="32" y="92"/>
                    <a:pt x="33" y="92"/>
                  </a:cubicBezTo>
                  <a:cubicBezTo>
                    <a:pt x="35" y="91"/>
                    <a:pt x="36" y="90"/>
                    <a:pt x="35" y="90"/>
                  </a:cubicBezTo>
                  <a:cubicBezTo>
                    <a:pt x="35" y="85"/>
                    <a:pt x="34" y="84"/>
                    <a:pt x="34" y="83"/>
                  </a:cubicBezTo>
                  <a:cubicBezTo>
                    <a:pt x="34" y="83"/>
                    <a:pt x="30" y="78"/>
                    <a:pt x="30" y="74"/>
                  </a:cubicBezTo>
                  <a:cubicBezTo>
                    <a:pt x="31" y="73"/>
                    <a:pt x="31" y="72"/>
                    <a:pt x="32" y="72"/>
                  </a:cubicBezTo>
                  <a:cubicBezTo>
                    <a:pt x="33" y="72"/>
                    <a:pt x="33" y="72"/>
                    <a:pt x="33" y="72"/>
                  </a:cubicBezTo>
                  <a:cubicBezTo>
                    <a:pt x="36" y="70"/>
                    <a:pt x="36" y="70"/>
                    <a:pt x="39" y="66"/>
                  </a:cubicBezTo>
                  <a:cubicBezTo>
                    <a:pt x="40" y="65"/>
                    <a:pt x="41" y="63"/>
                    <a:pt x="42" y="61"/>
                  </a:cubicBezTo>
                  <a:cubicBezTo>
                    <a:pt x="43" y="59"/>
                    <a:pt x="44" y="58"/>
                    <a:pt x="45" y="57"/>
                  </a:cubicBezTo>
                  <a:cubicBezTo>
                    <a:pt x="48" y="55"/>
                    <a:pt x="50" y="54"/>
                    <a:pt x="49" y="51"/>
                  </a:cubicBezTo>
                  <a:cubicBezTo>
                    <a:pt x="49" y="46"/>
                    <a:pt x="50" y="44"/>
                    <a:pt x="52" y="41"/>
                  </a:cubicBezTo>
                  <a:cubicBezTo>
                    <a:pt x="53" y="38"/>
                    <a:pt x="55" y="35"/>
                    <a:pt x="56" y="31"/>
                  </a:cubicBezTo>
                  <a:cubicBezTo>
                    <a:pt x="56" y="28"/>
                    <a:pt x="60" y="26"/>
                    <a:pt x="62" y="26"/>
                  </a:cubicBezTo>
                  <a:cubicBezTo>
                    <a:pt x="63" y="26"/>
                    <a:pt x="64" y="26"/>
                    <a:pt x="64" y="27"/>
                  </a:cubicBezTo>
                  <a:cubicBezTo>
                    <a:pt x="64" y="27"/>
                    <a:pt x="65" y="27"/>
                    <a:pt x="66" y="27"/>
                  </a:cubicBezTo>
                  <a:cubicBezTo>
                    <a:pt x="67" y="27"/>
                    <a:pt x="68" y="27"/>
                    <a:pt x="69" y="27"/>
                  </a:cubicBezTo>
                  <a:cubicBezTo>
                    <a:pt x="70" y="27"/>
                    <a:pt x="70" y="27"/>
                    <a:pt x="70" y="27"/>
                  </a:cubicBezTo>
                  <a:cubicBezTo>
                    <a:pt x="70" y="27"/>
                    <a:pt x="70" y="27"/>
                    <a:pt x="70" y="27"/>
                  </a:cubicBezTo>
                  <a:cubicBezTo>
                    <a:pt x="72" y="27"/>
                    <a:pt x="72" y="29"/>
                    <a:pt x="73" y="33"/>
                  </a:cubicBezTo>
                  <a:cubicBezTo>
                    <a:pt x="73" y="34"/>
                    <a:pt x="73" y="34"/>
                    <a:pt x="73" y="34"/>
                  </a:cubicBezTo>
                  <a:cubicBezTo>
                    <a:pt x="74" y="36"/>
                    <a:pt x="75" y="37"/>
                    <a:pt x="75" y="38"/>
                  </a:cubicBezTo>
                  <a:cubicBezTo>
                    <a:pt x="76" y="36"/>
                    <a:pt x="79" y="32"/>
                    <a:pt x="81" y="32"/>
                  </a:cubicBezTo>
                  <a:cubicBezTo>
                    <a:pt x="81" y="32"/>
                    <a:pt x="82" y="32"/>
                    <a:pt x="83" y="35"/>
                  </a:cubicBezTo>
                  <a:cubicBezTo>
                    <a:pt x="83" y="39"/>
                    <a:pt x="85" y="43"/>
                    <a:pt x="86" y="45"/>
                  </a:cubicBezTo>
                  <a:cubicBezTo>
                    <a:pt x="86" y="45"/>
                    <a:pt x="86" y="45"/>
                    <a:pt x="86" y="45"/>
                  </a:cubicBezTo>
                  <a:cubicBezTo>
                    <a:pt x="87" y="40"/>
                    <a:pt x="87" y="37"/>
                    <a:pt x="85" y="34"/>
                  </a:cubicBezTo>
                  <a:cubicBezTo>
                    <a:pt x="83" y="30"/>
                    <a:pt x="82" y="26"/>
                    <a:pt x="82" y="22"/>
                  </a:cubicBezTo>
                  <a:cubicBezTo>
                    <a:pt x="83" y="20"/>
                    <a:pt x="82" y="19"/>
                    <a:pt x="82" y="18"/>
                  </a:cubicBezTo>
                  <a:cubicBezTo>
                    <a:pt x="82" y="15"/>
                    <a:pt x="82" y="13"/>
                    <a:pt x="85" y="12"/>
                  </a:cubicBezTo>
                  <a:cubicBezTo>
                    <a:pt x="86" y="11"/>
                    <a:pt x="88" y="11"/>
                    <a:pt x="89" y="10"/>
                  </a:cubicBezTo>
                  <a:cubicBezTo>
                    <a:pt x="92" y="10"/>
                    <a:pt x="96" y="9"/>
                    <a:pt x="97" y="7"/>
                  </a:cubicBezTo>
                  <a:cubicBezTo>
                    <a:pt x="98" y="5"/>
                    <a:pt x="101" y="2"/>
                    <a:pt x="104" y="2"/>
                  </a:cubicBezTo>
                  <a:cubicBezTo>
                    <a:pt x="105" y="2"/>
                    <a:pt x="106" y="3"/>
                    <a:pt x="107" y="4"/>
                  </a:cubicBezTo>
                  <a:cubicBezTo>
                    <a:pt x="108" y="4"/>
                    <a:pt x="109" y="5"/>
                    <a:pt x="110" y="5"/>
                  </a:cubicBezTo>
                  <a:cubicBezTo>
                    <a:pt x="111" y="5"/>
                    <a:pt x="111" y="4"/>
                    <a:pt x="113" y="3"/>
                  </a:cubicBezTo>
                  <a:cubicBezTo>
                    <a:pt x="115" y="1"/>
                    <a:pt x="117" y="0"/>
                    <a:pt x="119" y="0"/>
                  </a:cubicBezTo>
                  <a:cubicBezTo>
                    <a:pt x="120" y="0"/>
                    <a:pt x="121" y="0"/>
                    <a:pt x="122" y="1"/>
                  </a:cubicBezTo>
                  <a:cubicBezTo>
                    <a:pt x="123" y="1"/>
                    <a:pt x="124" y="1"/>
                    <a:pt x="125" y="2"/>
                  </a:cubicBezTo>
                  <a:cubicBezTo>
                    <a:pt x="127" y="2"/>
                    <a:pt x="128" y="3"/>
                    <a:pt x="129" y="4"/>
                  </a:cubicBezTo>
                  <a:cubicBezTo>
                    <a:pt x="129" y="5"/>
                    <a:pt x="130" y="6"/>
                    <a:pt x="131" y="6"/>
                  </a:cubicBezTo>
                  <a:cubicBezTo>
                    <a:pt x="132" y="5"/>
                    <a:pt x="132" y="5"/>
                    <a:pt x="132" y="5"/>
                  </a:cubicBezTo>
                  <a:cubicBezTo>
                    <a:pt x="132" y="7"/>
                    <a:pt x="132" y="7"/>
                    <a:pt x="132" y="7"/>
                  </a:cubicBezTo>
                  <a:cubicBezTo>
                    <a:pt x="132" y="7"/>
                    <a:pt x="132" y="8"/>
                    <a:pt x="132" y="8"/>
                  </a:cubicBezTo>
                  <a:cubicBezTo>
                    <a:pt x="132" y="10"/>
                    <a:pt x="132" y="11"/>
                    <a:pt x="132" y="13"/>
                  </a:cubicBezTo>
                  <a:cubicBezTo>
                    <a:pt x="132" y="15"/>
                    <a:pt x="131" y="16"/>
                    <a:pt x="131" y="18"/>
                  </a:cubicBezTo>
                  <a:cubicBezTo>
                    <a:pt x="132" y="22"/>
                    <a:pt x="132" y="26"/>
                    <a:pt x="132" y="28"/>
                  </a:cubicBezTo>
                  <a:cubicBezTo>
                    <a:pt x="131" y="30"/>
                    <a:pt x="131" y="31"/>
                    <a:pt x="130" y="33"/>
                  </a:cubicBezTo>
                  <a:cubicBezTo>
                    <a:pt x="130" y="33"/>
                    <a:pt x="130" y="33"/>
                    <a:pt x="130" y="33"/>
                  </a:cubicBezTo>
                  <a:cubicBezTo>
                    <a:pt x="129" y="35"/>
                    <a:pt x="128" y="37"/>
                    <a:pt x="127" y="39"/>
                  </a:cubicBezTo>
                  <a:cubicBezTo>
                    <a:pt x="126" y="39"/>
                    <a:pt x="126" y="40"/>
                    <a:pt x="125" y="41"/>
                  </a:cubicBezTo>
                  <a:cubicBezTo>
                    <a:pt x="125" y="41"/>
                    <a:pt x="125" y="42"/>
                    <a:pt x="124" y="43"/>
                  </a:cubicBezTo>
                  <a:cubicBezTo>
                    <a:pt x="124" y="43"/>
                    <a:pt x="124" y="44"/>
                    <a:pt x="124" y="44"/>
                  </a:cubicBezTo>
                  <a:cubicBezTo>
                    <a:pt x="123" y="45"/>
                    <a:pt x="123" y="45"/>
                    <a:pt x="123" y="45"/>
                  </a:cubicBezTo>
                  <a:cubicBezTo>
                    <a:pt x="123" y="46"/>
                    <a:pt x="122" y="47"/>
                    <a:pt x="122" y="47"/>
                  </a:cubicBezTo>
                  <a:cubicBezTo>
                    <a:pt x="122" y="48"/>
                    <a:pt x="123" y="48"/>
                    <a:pt x="123" y="49"/>
                  </a:cubicBezTo>
                  <a:cubicBezTo>
                    <a:pt x="123" y="50"/>
                    <a:pt x="123" y="51"/>
                    <a:pt x="123" y="52"/>
                  </a:cubicBezTo>
                  <a:cubicBezTo>
                    <a:pt x="123" y="53"/>
                    <a:pt x="123" y="54"/>
                    <a:pt x="123" y="55"/>
                  </a:cubicBezTo>
                  <a:cubicBezTo>
                    <a:pt x="124" y="56"/>
                    <a:pt x="124" y="58"/>
                    <a:pt x="124" y="59"/>
                  </a:cubicBezTo>
                  <a:cubicBezTo>
                    <a:pt x="124" y="59"/>
                    <a:pt x="124" y="59"/>
                    <a:pt x="124" y="60"/>
                  </a:cubicBezTo>
                  <a:cubicBezTo>
                    <a:pt x="124" y="60"/>
                    <a:pt x="124" y="60"/>
                    <a:pt x="124" y="61"/>
                  </a:cubicBezTo>
                  <a:cubicBezTo>
                    <a:pt x="124" y="62"/>
                    <a:pt x="124" y="63"/>
                    <a:pt x="123" y="64"/>
                  </a:cubicBezTo>
                  <a:cubicBezTo>
                    <a:pt x="122" y="66"/>
                    <a:pt x="121" y="66"/>
                    <a:pt x="120" y="67"/>
                  </a:cubicBezTo>
                  <a:cubicBezTo>
                    <a:pt x="119" y="68"/>
                    <a:pt x="118" y="68"/>
                    <a:pt x="118" y="69"/>
                  </a:cubicBezTo>
                  <a:cubicBezTo>
                    <a:pt x="117" y="69"/>
                    <a:pt x="117" y="70"/>
                    <a:pt x="117" y="70"/>
                  </a:cubicBezTo>
                  <a:cubicBezTo>
                    <a:pt x="117" y="71"/>
                    <a:pt x="116" y="72"/>
                    <a:pt x="115" y="73"/>
                  </a:cubicBezTo>
                  <a:cubicBezTo>
                    <a:pt x="114" y="73"/>
                    <a:pt x="113" y="73"/>
                    <a:pt x="112" y="74"/>
                  </a:cubicBezTo>
                  <a:cubicBezTo>
                    <a:pt x="112" y="74"/>
                    <a:pt x="112" y="74"/>
                    <a:pt x="111" y="74"/>
                  </a:cubicBezTo>
                  <a:cubicBezTo>
                    <a:pt x="110" y="74"/>
                    <a:pt x="108" y="75"/>
                    <a:pt x="107" y="77"/>
                  </a:cubicBezTo>
                  <a:cubicBezTo>
                    <a:pt x="106" y="77"/>
                    <a:pt x="106" y="77"/>
                    <a:pt x="106" y="78"/>
                  </a:cubicBezTo>
                  <a:cubicBezTo>
                    <a:pt x="106" y="78"/>
                    <a:pt x="105" y="79"/>
                    <a:pt x="104" y="80"/>
                  </a:cubicBezTo>
                  <a:cubicBezTo>
                    <a:pt x="104" y="80"/>
                    <a:pt x="103" y="81"/>
                    <a:pt x="102" y="81"/>
                  </a:cubicBezTo>
                  <a:cubicBezTo>
                    <a:pt x="102" y="81"/>
                    <a:pt x="102" y="81"/>
                    <a:pt x="101" y="81"/>
                  </a:cubicBezTo>
                  <a:cubicBezTo>
                    <a:pt x="101" y="80"/>
                    <a:pt x="101" y="80"/>
                    <a:pt x="101" y="80"/>
                  </a:cubicBezTo>
                  <a:cubicBezTo>
                    <a:pt x="100" y="80"/>
                    <a:pt x="100" y="80"/>
                    <a:pt x="100" y="80"/>
                  </a:cubicBezTo>
                  <a:cubicBezTo>
                    <a:pt x="100" y="80"/>
                    <a:pt x="99" y="80"/>
                    <a:pt x="99" y="80"/>
                  </a:cubicBezTo>
                  <a:cubicBezTo>
                    <a:pt x="98" y="81"/>
                    <a:pt x="98" y="81"/>
                    <a:pt x="97" y="81"/>
                  </a:cubicBezTo>
                  <a:cubicBezTo>
                    <a:pt x="97" y="81"/>
                    <a:pt x="97" y="81"/>
                    <a:pt x="97" y="81"/>
                  </a:cubicBezTo>
                  <a:cubicBezTo>
                    <a:pt x="96" y="81"/>
                    <a:pt x="96" y="81"/>
                    <a:pt x="96" y="80"/>
                  </a:cubicBezTo>
                  <a:cubicBezTo>
                    <a:pt x="95" y="80"/>
                    <a:pt x="95" y="80"/>
                    <a:pt x="94" y="80"/>
                  </a:cubicBezTo>
                  <a:cubicBezTo>
                    <a:pt x="94" y="80"/>
                    <a:pt x="94" y="80"/>
                    <a:pt x="94" y="80"/>
                  </a:cubicBezTo>
                  <a:cubicBezTo>
                    <a:pt x="92" y="81"/>
                    <a:pt x="92" y="82"/>
                    <a:pt x="91" y="84"/>
                  </a:cubicBezTo>
                  <a:cubicBezTo>
                    <a:pt x="91" y="85"/>
                    <a:pt x="91" y="85"/>
                    <a:pt x="91" y="85"/>
                  </a:cubicBezTo>
                  <a:cubicBezTo>
                    <a:pt x="90" y="87"/>
                    <a:pt x="90" y="89"/>
                    <a:pt x="91" y="92"/>
                  </a:cubicBezTo>
                  <a:cubicBezTo>
                    <a:pt x="91" y="92"/>
                    <a:pt x="91" y="92"/>
                    <a:pt x="91" y="92"/>
                  </a:cubicBezTo>
                  <a:cubicBezTo>
                    <a:pt x="91" y="93"/>
                    <a:pt x="92" y="94"/>
                    <a:pt x="92" y="95"/>
                  </a:cubicBezTo>
                  <a:cubicBezTo>
                    <a:pt x="92" y="96"/>
                    <a:pt x="92" y="97"/>
                    <a:pt x="92" y="97"/>
                  </a:cubicBezTo>
                  <a:cubicBezTo>
                    <a:pt x="92" y="98"/>
                    <a:pt x="92" y="99"/>
                    <a:pt x="92" y="99"/>
                  </a:cubicBezTo>
                  <a:cubicBezTo>
                    <a:pt x="92" y="100"/>
                    <a:pt x="92" y="100"/>
                    <a:pt x="93" y="100"/>
                  </a:cubicBezTo>
                  <a:cubicBezTo>
                    <a:pt x="93" y="100"/>
                    <a:pt x="93" y="101"/>
                    <a:pt x="93" y="101"/>
                  </a:cubicBezTo>
                  <a:cubicBezTo>
                    <a:pt x="94" y="102"/>
                    <a:pt x="94" y="104"/>
                    <a:pt x="94" y="105"/>
                  </a:cubicBezTo>
                  <a:cubicBezTo>
                    <a:pt x="94" y="106"/>
                    <a:pt x="94" y="107"/>
                    <a:pt x="94" y="107"/>
                  </a:cubicBezTo>
                  <a:cubicBezTo>
                    <a:pt x="94" y="109"/>
                    <a:pt x="94" y="111"/>
                    <a:pt x="94" y="113"/>
                  </a:cubicBezTo>
                  <a:cubicBezTo>
                    <a:pt x="94" y="119"/>
                    <a:pt x="91" y="123"/>
                    <a:pt x="85" y="125"/>
                  </a:cubicBezTo>
                  <a:cubicBezTo>
                    <a:pt x="85" y="125"/>
                    <a:pt x="84" y="125"/>
                    <a:pt x="83" y="126"/>
                  </a:cubicBezTo>
                  <a:cubicBezTo>
                    <a:pt x="82" y="126"/>
                    <a:pt x="80" y="126"/>
                    <a:pt x="79" y="127"/>
                  </a:cubicBezTo>
                  <a:cubicBezTo>
                    <a:pt x="78" y="127"/>
                    <a:pt x="78" y="128"/>
                    <a:pt x="79" y="130"/>
                  </a:cubicBezTo>
                  <a:cubicBezTo>
                    <a:pt x="79" y="130"/>
                    <a:pt x="80" y="131"/>
                    <a:pt x="80" y="131"/>
                  </a:cubicBezTo>
                  <a:cubicBezTo>
                    <a:pt x="80" y="131"/>
                    <a:pt x="80" y="132"/>
                    <a:pt x="80" y="132"/>
                  </a:cubicBezTo>
                  <a:cubicBezTo>
                    <a:pt x="81" y="134"/>
                    <a:pt x="82" y="136"/>
                    <a:pt x="81" y="138"/>
                  </a:cubicBezTo>
                  <a:cubicBezTo>
                    <a:pt x="81" y="139"/>
                    <a:pt x="81" y="139"/>
                    <a:pt x="81" y="140"/>
                  </a:cubicBezTo>
                  <a:cubicBezTo>
                    <a:pt x="81" y="142"/>
                    <a:pt x="81" y="142"/>
                    <a:pt x="81" y="142"/>
                  </a:cubicBezTo>
                  <a:lnTo>
                    <a:pt x="79" y="141"/>
                  </a:lnTo>
                  <a:close/>
                </a:path>
              </a:pathLst>
            </a:custGeom>
            <a:solidFill>
              <a:srgbClr val="0069AA"/>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24"/>
            <p:cNvSpPr>
              <a:spLocks/>
            </p:cNvSpPr>
            <p:nvPr/>
          </p:nvSpPr>
          <p:spPr bwMode="auto">
            <a:xfrm>
              <a:off x="6378836" y="3601525"/>
              <a:ext cx="40472" cy="36212"/>
            </a:xfrm>
            <a:custGeom>
              <a:avLst/>
              <a:gdLst>
                <a:gd name="T0" fmla="*/ 4 w 16"/>
                <a:gd name="T1" fmla="*/ 14 h 14"/>
                <a:gd name="T2" fmla="*/ 2 w 16"/>
                <a:gd name="T3" fmla="*/ 14 h 14"/>
                <a:gd name="T4" fmla="*/ 0 w 16"/>
                <a:gd name="T5" fmla="*/ 8 h 14"/>
                <a:gd name="T6" fmla="*/ 0 w 16"/>
                <a:gd name="T7" fmla="*/ 8 h 14"/>
                <a:gd name="T8" fmla="*/ 0 w 16"/>
                <a:gd name="T9" fmla="*/ 8 h 14"/>
                <a:gd name="T10" fmla="*/ 0 w 16"/>
                <a:gd name="T11" fmla="*/ 7 h 14"/>
                <a:gd name="T12" fmla="*/ 1 w 16"/>
                <a:gd name="T13" fmla="*/ 5 h 14"/>
                <a:gd name="T14" fmla="*/ 3 w 16"/>
                <a:gd name="T15" fmla="*/ 4 h 14"/>
                <a:gd name="T16" fmla="*/ 4 w 16"/>
                <a:gd name="T17" fmla="*/ 2 h 14"/>
                <a:gd name="T18" fmla="*/ 7 w 16"/>
                <a:gd name="T19" fmla="*/ 0 h 14"/>
                <a:gd name="T20" fmla="*/ 7 w 16"/>
                <a:gd name="T21" fmla="*/ 0 h 14"/>
                <a:gd name="T22" fmla="*/ 9 w 16"/>
                <a:gd name="T23" fmla="*/ 1 h 14"/>
                <a:gd name="T24" fmla="*/ 10 w 16"/>
                <a:gd name="T25" fmla="*/ 1 h 14"/>
                <a:gd name="T26" fmla="*/ 11 w 16"/>
                <a:gd name="T27" fmla="*/ 1 h 14"/>
                <a:gd name="T28" fmla="*/ 11 w 16"/>
                <a:gd name="T29" fmla="*/ 2 h 14"/>
                <a:gd name="T30" fmla="*/ 14 w 16"/>
                <a:gd name="T31" fmla="*/ 5 h 14"/>
                <a:gd name="T32" fmla="*/ 16 w 16"/>
                <a:gd name="T33" fmla="*/ 9 h 14"/>
                <a:gd name="T34" fmla="*/ 15 w 16"/>
                <a:gd name="T35" fmla="*/ 12 h 14"/>
                <a:gd name="T36" fmla="*/ 12 w 16"/>
                <a:gd name="T37" fmla="*/ 13 h 14"/>
                <a:gd name="T38" fmla="*/ 11 w 16"/>
                <a:gd name="T39" fmla="*/ 12 h 14"/>
                <a:gd name="T40" fmla="*/ 9 w 16"/>
                <a:gd name="T41" fmla="*/ 12 h 14"/>
                <a:gd name="T42" fmla="*/ 8 w 16"/>
                <a:gd name="T43" fmla="*/ 12 h 14"/>
                <a:gd name="T44" fmla="*/ 7 w 16"/>
                <a:gd name="T45" fmla="*/ 13 h 14"/>
                <a:gd name="T46" fmla="*/ 4 w 16"/>
                <a:gd name="T4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14">
                  <a:moveTo>
                    <a:pt x="4" y="14"/>
                  </a:moveTo>
                  <a:cubicBezTo>
                    <a:pt x="3" y="14"/>
                    <a:pt x="3" y="14"/>
                    <a:pt x="2" y="14"/>
                  </a:cubicBezTo>
                  <a:cubicBezTo>
                    <a:pt x="0" y="14"/>
                    <a:pt x="0" y="12"/>
                    <a:pt x="0" y="8"/>
                  </a:cubicBezTo>
                  <a:cubicBezTo>
                    <a:pt x="0" y="8"/>
                    <a:pt x="0" y="8"/>
                    <a:pt x="0" y="8"/>
                  </a:cubicBezTo>
                  <a:cubicBezTo>
                    <a:pt x="0" y="8"/>
                    <a:pt x="0" y="8"/>
                    <a:pt x="0" y="8"/>
                  </a:cubicBezTo>
                  <a:cubicBezTo>
                    <a:pt x="0" y="8"/>
                    <a:pt x="0" y="8"/>
                    <a:pt x="0" y="7"/>
                  </a:cubicBezTo>
                  <a:cubicBezTo>
                    <a:pt x="0" y="7"/>
                    <a:pt x="0" y="6"/>
                    <a:pt x="1" y="5"/>
                  </a:cubicBezTo>
                  <a:cubicBezTo>
                    <a:pt x="2" y="4"/>
                    <a:pt x="2" y="4"/>
                    <a:pt x="3" y="4"/>
                  </a:cubicBezTo>
                  <a:cubicBezTo>
                    <a:pt x="3" y="3"/>
                    <a:pt x="4" y="3"/>
                    <a:pt x="4" y="2"/>
                  </a:cubicBezTo>
                  <a:cubicBezTo>
                    <a:pt x="5" y="1"/>
                    <a:pt x="6" y="0"/>
                    <a:pt x="7" y="0"/>
                  </a:cubicBezTo>
                  <a:cubicBezTo>
                    <a:pt x="7" y="0"/>
                    <a:pt x="7" y="0"/>
                    <a:pt x="7" y="0"/>
                  </a:cubicBezTo>
                  <a:cubicBezTo>
                    <a:pt x="8" y="0"/>
                    <a:pt x="9" y="1"/>
                    <a:pt x="9" y="1"/>
                  </a:cubicBezTo>
                  <a:cubicBezTo>
                    <a:pt x="10" y="1"/>
                    <a:pt x="10" y="1"/>
                    <a:pt x="10" y="1"/>
                  </a:cubicBezTo>
                  <a:cubicBezTo>
                    <a:pt x="11" y="1"/>
                    <a:pt x="11" y="1"/>
                    <a:pt x="11" y="1"/>
                  </a:cubicBezTo>
                  <a:cubicBezTo>
                    <a:pt x="11" y="2"/>
                    <a:pt x="11" y="2"/>
                    <a:pt x="11" y="2"/>
                  </a:cubicBezTo>
                  <a:cubicBezTo>
                    <a:pt x="12" y="4"/>
                    <a:pt x="12" y="4"/>
                    <a:pt x="14" y="5"/>
                  </a:cubicBezTo>
                  <a:cubicBezTo>
                    <a:pt x="15" y="7"/>
                    <a:pt x="16" y="8"/>
                    <a:pt x="16" y="9"/>
                  </a:cubicBezTo>
                  <a:cubicBezTo>
                    <a:pt x="16" y="10"/>
                    <a:pt x="16" y="11"/>
                    <a:pt x="15" y="12"/>
                  </a:cubicBezTo>
                  <a:cubicBezTo>
                    <a:pt x="14" y="12"/>
                    <a:pt x="13" y="13"/>
                    <a:pt x="12" y="13"/>
                  </a:cubicBezTo>
                  <a:cubicBezTo>
                    <a:pt x="12" y="13"/>
                    <a:pt x="11" y="12"/>
                    <a:pt x="11" y="12"/>
                  </a:cubicBezTo>
                  <a:cubicBezTo>
                    <a:pt x="10" y="12"/>
                    <a:pt x="10" y="12"/>
                    <a:pt x="9" y="12"/>
                  </a:cubicBezTo>
                  <a:cubicBezTo>
                    <a:pt x="9" y="12"/>
                    <a:pt x="9" y="12"/>
                    <a:pt x="8" y="12"/>
                  </a:cubicBezTo>
                  <a:cubicBezTo>
                    <a:pt x="8" y="13"/>
                    <a:pt x="8" y="13"/>
                    <a:pt x="7" y="13"/>
                  </a:cubicBezTo>
                  <a:cubicBezTo>
                    <a:pt x="6" y="14"/>
                    <a:pt x="5" y="14"/>
                    <a:pt x="4" y="14"/>
                  </a:cubicBezTo>
                  <a:close/>
                </a:path>
              </a:pathLst>
            </a:custGeom>
            <a:solidFill>
              <a:schemeClr val="bg1"/>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5"/>
            <p:cNvSpPr>
              <a:spLocks/>
            </p:cNvSpPr>
            <p:nvPr/>
          </p:nvSpPr>
          <p:spPr bwMode="auto">
            <a:xfrm>
              <a:off x="6157303" y="3341649"/>
              <a:ext cx="213013" cy="176801"/>
            </a:xfrm>
            <a:custGeom>
              <a:avLst/>
              <a:gdLst>
                <a:gd name="T0" fmla="*/ 50 w 82"/>
                <a:gd name="T1" fmla="*/ 67 h 68"/>
                <a:gd name="T2" fmla="*/ 45 w 82"/>
                <a:gd name="T3" fmla="*/ 64 h 68"/>
                <a:gd name="T4" fmla="*/ 41 w 82"/>
                <a:gd name="T5" fmla="*/ 63 h 68"/>
                <a:gd name="T6" fmla="*/ 38 w 82"/>
                <a:gd name="T7" fmla="*/ 63 h 68"/>
                <a:gd name="T8" fmla="*/ 33 w 82"/>
                <a:gd name="T9" fmla="*/ 54 h 68"/>
                <a:gd name="T10" fmla="*/ 33 w 82"/>
                <a:gd name="T11" fmla="*/ 50 h 68"/>
                <a:gd name="T12" fmla="*/ 30 w 82"/>
                <a:gd name="T13" fmla="*/ 48 h 68"/>
                <a:gd name="T14" fmla="*/ 22 w 82"/>
                <a:gd name="T15" fmla="*/ 53 h 68"/>
                <a:gd name="T16" fmla="*/ 20 w 82"/>
                <a:gd name="T17" fmla="*/ 55 h 68"/>
                <a:gd name="T18" fmla="*/ 10 w 82"/>
                <a:gd name="T19" fmla="*/ 61 h 68"/>
                <a:gd name="T20" fmla="*/ 9 w 82"/>
                <a:gd name="T21" fmla="*/ 62 h 68"/>
                <a:gd name="T22" fmla="*/ 3 w 82"/>
                <a:gd name="T23" fmla="*/ 52 h 68"/>
                <a:gd name="T24" fmla="*/ 3 w 82"/>
                <a:gd name="T25" fmla="*/ 49 h 68"/>
                <a:gd name="T26" fmla="*/ 2 w 82"/>
                <a:gd name="T27" fmla="*/ 46 h 68"/>
                <a:gd name="T28" fmla="*/ 4 w 82"/>
                <a:gd name="T29" fmla="*/ 35 h 68"/>
                <a:gd name="T30" fmla="*/ 10 w 82"/>
                <a:gd name="T31" fmla="*/ 31 h 68"/>
                <a:gd name="T32" fmla="*/ 15 w 82"/>
                <a:gd name="T33" fmla="*/ 27 h 68"/>
                <a:gd name="T34" fmla="*/ 19 w 82"/>
                <a:gd name="T35" fmla="*/ 17 h 68"/>
                <a:gd name="T36" fmla="*/ 19 w 82"/>
                <a:gd name="T37" fmla="*/ 15 h 68"/>
                <a:gd name="T38" fmla="*/ 18 w 82"/>
                <a:gd name="T39" fmla="*/ 10 h 68"/>
                <a:gd name="T40" fmla="*/ 23 w 82"/>
                <a:gd name="T41" fmla="*/ 5 h 68"/>
                <a:gd name="T42" fmla="*/ 30 w 82"/>
                <a:gd name="T43" fmla="*/ 3 h 68"/>
                <a:gd name="T44" fmla="*/ 36 w 82"/>
                <a:gd name="T45" fmla="*/ 4 h 68"/>
                <a:gd name="T46" fmla="*/ 39 w 82"/>
                <a:gd name="T47" fmla="*/ 4 h 68"/>
                <a:gd name="T48" fmla="*/ 36 w 82"/>
                <a:gd name="T49" fmla="*/ 6 h 68"/>
                <a:gd name="T50" fmla="*/ 33 w 82"/>
                <a:gd name="T51" fmla="*/ 8 h 68"/>
                <a:gd name="T52" fmla="*/ 31 w 82"/>
                <a:gd name="T53" fmla="*/ 10 h 68"/>
                <a:gd name="T54" fmla="*/ 33 w 82"/>
                <a:gd name="T55" fmla="*/ 10 h 68"/>
                <a:gd name="T56" fmla="*/ 38 w 82"/>
                <a:gd name="T57" fmla="*/ 8 h 68"/>
                <a:gd name="T58" fmla="*/ 44 w 82"/>
                <a:gd name="T59" fmla="*/ 5 h 68"/>
                <a:gd name="T60" fmla="*/ 44 w 82"/>
                <a:gd name="T61" fmla="*/ 5 h 68"/>
                <a:gd name="T62" fmla="*/ 44 w 82"/>
                <a:gd name="T63" fmla="*/ 5 h 68"/>
                <a:gd name="T64" fmla="*/ 45 w 82"/>
                <a:gd name="T65" fmla="*/ 5 h 68"/>
                <a:gd name="T66" fmla="*/ 55 w 82"/>
                <a:gd name="T67" fmla="*/ 1 h 68"/>
                <a:gd name="T68" fmla="*/ 60 w 82"/>
                <a:gd name="T69" fmla="*/ 0 h 68"/>
                <a:gd name="T70" fmla="*/ 70 w 82"/>
                <a:gd name="T71" fmla="*/ 12 h 68"/>
                <a:gd name="T72" fmla="*/ 73 w 82"/>
                <a:gd name="T73" fmla="*/ 18 h 68"/>
                <a:gd name="T74" fmla="*/ 74 w 82"/>
                <a:gd name="T75" fmla="*/ 19 h 68"/>
                <a:gd name="T76" fmla="*/ 73 w 82"/>
                <a:gd name="T77" fmla="*/ 27 h 68"/>
                <a:gd name="T78" fmla="*/ 72 w 82"/>
                <a:gd name="T79" fmla="*/ 29 h 68"/>
                <a:gd name="T80" fmla="*/ 74 w 82"/>
                <a:gd name="T81" fmla="*/ 30 h 68"/>
                <a:gd name="T82" fmla="*/ 75 w 82"/>
                <a:gd name="T83" fmla="*/ 30 h 68"/>
                <a:gd name="T84" fmla="*/ 76 w 82"/>
                <a:gd name="T85" fmla="*/ 29 h 68"/>
                <a:gd name="T86" fmla="*/ 82 w 82"/>
                <a:gd name="T87" fmla="*/ 45 h 68"/>
                <a:gd name="T88" fmla="*/ 80 w 82"/>
                <a:gd name="T89" fmla="*/ 50 h 68"/>
                <a:gd name="T90" fmla="*/ 74 w 82"/>
                <a:gd name="T91" fmla="*/ 41 h 68"/>
                <a:gd name="T92" fmla="*/ 74 w 82"/>
                <a:gd name="T93" fmla="*/ 41 h 68"/>
                <a:gd name="T94" fmla="*/ 73 w 82"/>
                <a:gd name="T95" fmla="*/ 50 h 68"/>
                <a:gd name="T96" fmla="*/ 54 w 82"/>
                <a:gd name="T97" fmla="*/ 66 h 68"/>
                <a:gd name="T98" fmla="*/ 51 w 82"/>
                <a:gd name="T99" fmla="*/ 67 h 68"/>
                <a:gd name="T100" fmla="*/ 51 w 82"/>
                <a:gd name="T101" fmla="*/ 68 h 68"/>
                <a:gd name="T102" fmla="*/ 50 w 82"/>
                <a:gd name="T103"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68">
                  <a:moveTo>
                    <a:pt x="50" y="67"/>
                  </a:moveTo>
                  <a:cubicBezTo>
                    <a:pt x="48" y="66"/>
                    <a:pt x="47" y="64"/>
                    <a:pt x="45" y="64"/>
                  </a:cubicBezTo>
                  <a:cubicBezTo>
                    <a:pt x="44" y="64"/>
                    <a:pt x="43" y="63"/>
                    <a:pt x="41" y="63"/>
                  </a:cubicBezTo>
                  <a:cubicBezTo>
                    <a:pt x="40" y="63"/>
                    <a:pt x="39" y="63"/>
                    <a:pt x="38" y="63"/>
                  </a:cubicBezTo>
                  <a:cubicBezTo>
                    <a:pt x="33" y="62"/>
                    <a:pt x="33" y="58"/>
                    <a:pt x="33" y="54"/>
                  </a:cubicBezTo>
                  <a:cubicBezTo>
                    <a:pt x="33" y="53"/>
                    <a:pt x="33" y="51"/>
                    <a:pt x="33" y="50"/>
                  </a:cubicBezTo>
                  <a:cubicBezTo>
                    <a:pt x="32" y="49"/>
                    <a:pt x="32" y="48"/>
                    <a:pt x="30" y="48"/>
                  </a:cubicBezTo>
                  <a:cubicBezTo>
                    <a:pt x="28" y="48"/>
                    <a:pt x="24" y="51"/>
                    <a:pt x="22" y="53"/>
                  </a:cubicBezTo>
                  <a:cubicBezTo>
                    <a:pt x="21" y="53"/>
                    <a:pt x="20" y="54"/>
                    <a:pt x="20" y="55"/>
                  </a:cubicBezTo>
                  <a:cubicBezTo>
                    <a:pt x="17" y="58"/>
                    <a:pt x="14" y="61"/>
                    <a:pt x="10" y="61"/>
                  </a:cubicBezTo>
                  <a:cubicBezTo>
                    <a:pt x="9" y="62"/>
                    <a:pt x="9" y="62"/>
                    <a:pt x="9" y="62"/>
                  </a:cubicBezTo>
                  <a:cubicBezTo>
                    <a:pt x="3" y="62"/>
                    <a:pt x="3" y="56"/>
                    <a:pt x="3" y="52"/>
                  </a:cubicBezTo>
                  <a:cubicBezTo>
                    <a:pt x="3" y="51"/>
                    <a:pt x="3" y="50"/>
                    <a:pt x="3" y="49"/>
                  </a:cubicBezTo>
                  <a:cubicBezTo>
                    <a:pt x="3" y="48"/>
                    <a:pt x="2" y="47"/>
                    <a:pt x="2" y="46"/>
                  </a:cubicBezTo>
                  <a:cubicBezTo>
                    <a:pt x="1" y="42"/>
                    <a:pt x="0" y="38"/>
                    <a:pt x="4" y="35"/>
                  </a:cubicBezTo>
                  <a:cubicBezTo>
                    <a:pt x="6" y="33"/>
                    <a:pt x="8" y="32"/>
                    <a:pt x="10" y="31"/>
                  </a:cubicBezTo>
                  <a:cubicBezTo>
                    <a:pt x="12" y="30"/>
                    <a:pt x="13" y="29"/>
                    <a:pt x="15" y="27"/>
                  </a:cubicBezTo>
                  <a:cubicBezTo>
                    <a:pt x="19" y="24"/>
                    <a:pt x="20" y="20"/>
                    <a:pt x="19" y="17"/>
                  </a:cubicBezTo>
                  <a:cubicBezTo>
                    <a:pt x="19" y="16"/>
                    <a:pt x="19" y="16"/>
                    <a:pt x="19" y="15"/>
                  </a:cubicBezTo>
                  <a:cubicBezTo>
                    <a:pt x="18" y="13"/>
                    <a:pt x="18" y="12"/>
                    <a:pt x="18" y="10"/>
                  </a:cubicBezTo>
                  <a:cubicBezTo>
                    <a:pt x="19" y="7"/>
                    <a:pt x="20" y="6"/>
                    <a:pt x="23" y="5"/>
                  </a:cubicBezTo>
                  <a:cubicBezTo>
                    <a:pt x="25" y="4"/>
                    <a:pt x="28" y="3"/>
                    <a:pt x="30" y="3"/>
                  </a:cubicBezTo>
                  <a:cubicBezTo>
                    <a:pt x="32" y="3"/>
                    <a:pt x="34" y="4"/>
                    <a:pt x="36" y="4"/>
                  </a:cubicBezTo>
                  <a:cubicBezTo>
                    <a:pt x="39" y="4"/>
                    <a:pt x="39" y="4"/>
                    <a:pt x="39" y="4"/>
                  </a:cubicBezTo>
                  <a:cubicBezTo>
                    <a:pt x="36" y="6"/>
                    <a:pt x="36" y="6"/>
                    <a:pt x="36" y="6"/>
                  </a:cubicBezTo>
                  <a:cubicBezTo>
                    <a:pt x="36" y="6"/>
                    <a:pt x="33" y="8"/>
                    <a:pt x="33" y="8"/>
                  </a:cubicBezTo>
                  <a:cubicBezTo>
                    <a:pt x="32" y="9"/>
                    <a:pt x="32" y="9"/>
                    <a:pt x="31" y="10"/>
                  </a:cubicBezTo>
                  <a:cubicBezTo>
                    <a:pt x="32" y="10"/>
                    <a:pt x="32" y="10"/>
                    <a:pt x="33" y="10"/>
                  </a:cubicBezTo>
                  <a:cubicBezTo>
                    <a:pt x="34" y="10"/>
                    <a:pt x="36" y="9"/>
                    <a:pt x="38" y="8"/>
                  </a:cubicBezTo>
                  <a:cubicBezTo>
                    <a:pt x="41" y="6"/>
                    <a:pt x="44" y="5"/>
                    <a:pt x="44" y="5"/>
                  </a:cubicBezTo>
                  <a:cubicBezTo>
                    <a:pt x="44" y="5"/>
                    <a:pt x="44" y="5"/>
                    <a:pt x="44" y="5"/>
                  </a:cubicBezTo>
                  <a:cubicBezTo>
                    <a:pt x="44" y="5"/>
                    <a:pt x="44" y="5"/>
                    <a:pt x="44" y="5"/>
                  </a:cubicBezTo>
                  <a:cubicBezTo>
                    <a:pt x="44" y="5"/>
                    <a:pt x="45" y="5"/>
                    <a:pt x="45" y="5"/>
                  </a:cubicBezTo>
                  <a:cubicBezTo>
                    <a:pt x="46" y="5"/>
                    <a:pt x="48" y="5"/>
                    <a:pt x="55" y="1"/>
                  </a:cubicBezTo>
                  <a:cubicBezTo>
                    <a:pt x="57" y="0"/>
                    <a:pt x="58" y="0"/>
                    <a:pt x="60" y="0"/>
                  </a:cubicBezTo>
                  <a:cubicBezTo>
                    <a:pt x="67" y="0"/>
                    <a:pt x="70" y="9"/>
                    <a:pt x="70" y="12"/>
                  </a:cubicBezTo>
                  <a:cubicBezTo>
                    <a:pt x="70" y="14"/>
                    <a:pt x="72" y="16"/>
                    <a:pt x="73" y="18"/>
                  </a:cubicBezTo>
                  <a:cubicBezTo>
                    <a:pt x="73" y="18"/>
                    <a:pt x="74" y="18"/>
                    <a:pt x="74" y="19"/>
                  </a:cubicBezTo>
                  <a:cubicBezTo>
                    <a:pt x="76" y="22"/>
                    <a:pt x="75" y="24"/>
                    <a:pt x="73" y="27"/>
                  </a:cubicBezTo>
                  <a:cubicBezTo>
                    <a:pt x="72" y="28"/>
                    <a:pt x="72" y="29"/>
                    <a:pt x="72" y="29"/>
                  </a:cubicBezTo>
                  <a:cubicBezTo>
                    <a:pt x="73" y="30"/>
                    <a:pt x="73" y="30"/>
                    <a:pt x="74" y="30"/>
                  </a:cubicBezTo>
                  <a:cubicBezTo>
                    <a:pt x="74" y="30"/>
                    <a:pt x="75" y="30"/>
                    <a:pt x="75" y="30"/>
                  </a:cubicBezTo>
                  <a:cubicBezTo>
                    <a:pt x="75" y="29"/>
                    <a:pt x="76" y="29"/>
                    <a:pt x="76" y="29"/>
                  </a:cubicBezTo>
                  <a:cubicBezTo>
                    <a:pt x="80" y="29"/>
                    <a:pt x="82" y="40"/>
                    <a:pt x="82" y="45"/>
                  </a:cubicBezTo>
                  <a:cubicBezTo>
                    <a:pt x="82" y="47"/>
                    <a:pt x="82" y="50"/>
                    <a:pt x="80" y="50"/>
                  </a:cubicBezTo>
                  <a:cubicBezTo>
                    <a:pt x="77" y="50"/>
                    <a:pt x="74" y="43"/>
                    <a:pt x="74" y="41"/>
                  </a:cubicBezTo>
                  <a:cubicBezTo>
                    <a:pt x="74" y="41"/>
                    <a:pt x="74" y="41"/>
                    <a:pt x="74" y="41"/>
                  </a:cubicBezTo>
                  <a:cubicBezTo>
                    <a:pt x="73" y="43"/>
                    <a:pt x="73" y="47"/>
                    <a:pt x="73" y="50"/>
                  </a:cubicBezTo>
                  <a:cubicBezTo>
                    <a:pt x="74" y="55"/>
                    <a:pt x="54" y="66"/>
                    <a:pt x="54" y="66"/>
                  </a:cubicBezTo>
                  <a:cubicBezTo>
                    <a:pt x="53" y="67"/>
                    <a:pt x="52" y="67"/>
                    <a:pt x="51" y="67"/>
                  </a:cubicBezTo>
                  <a:cubicBezTo>
                    <a:pt x="51" y="68"/>
                    <a:pt x="51" y="68"/>
                    <a:pt x="51" y="68"/>
                  </a:cubicBezTo>
                  <a:lnTo>
                    <a:pt x="50" y="67"/>
                  </a:lnTo>
                  <a:close/>
                </a:path>
              </a:pathLst>
            </a:custGeom>
            <a:solidFill>
              <a:schemeClr val="bg1"/>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26"/>
            <p:cNvSpPr>
              <a:spLocks/>
            </p:cNvSpPr>
            <p:nvPr/>
          </p:nvSpPr>
          <p:spPr bwMode="auto">
            <a:xfrm>
              <a:off x="5884646" y="3326738"/>
              <a:ext cx="411114" cy="506970"/>
            </a:xfrm>
            <a:custGeom>
              <a:avLst/>
              <a:gdLst>
                <a:gd name="T0" fmla="*/ 19 w 159"/>
                <a:gd name="T1" fmla="*/ 187 h 196"/>
                <a:gd name="T2" fmla="*/ 7 w 159"/>
                <a:gd name="T3" fmla="*/ 192 h 196"/>
                <a:gd name="T4" fmla="*/ 17 w 159"/>
                <a:gd name="T5" fmla="*/ 179 h 196"/>
                <a:gd name="T6" fmla="*/ 14 w 159"/>
                <a:gd name="T7" fmla="*/ 178 h 196"/>
                <a:gd name="T8" fmla="*/ 0 w 159"/>
                <a:gd name="T9" fmla="*/ 173 h 196"/>
                <a:gd name="T10" fmla="*/ 12 w 159"/>
                <a:gd name="T11" fmla="*/ 164 h 196"/>
                <a:gd name="T12" fmla="*/ 1 w 159"/>
                <a:gd name="T13" fmla="*/ 161 h 196"/>
                <a:gd name="T14" fmla="*/ 19 w 159"/>
                <a:gd name="T15" fmla="*/ 155 h 196"/>
                <a:gd name="T16" fmla="*/ 19 w 159"/>
                <a:gd name="T17" fmla="*/ 147 h 196"/>
                <a:gd name="T18" fmla="*/ 50 w 159"/>
                <a:gd name="T19" fmla="*/ 136 h 196"/>
                <a:gd name="T20" fmla="*/ 37 w 159"/>
                <a:gd name="T21" fmla="*/ 139 h 196"/>
                <a:gd name="T22" fmla="*/ 43 w 159"/>
                <a:gd name="T23" fmla="*/ 123 h 196"/>
                <a:gd name="T24" fmla="*/ 44 w 159"/>
                <a:gd name="T25" fmla="*/ 119 h 196"/>
                <a:gd name="T26" fmla="*/ 67 w 159"/>
                <a:gd name="T27" fmla="*/ 108 h 196"/>
                <a:gd name="T28" fmla="*/ 53 w 159"/>
                <a:gd name="T29" fmla="*/ 105 h 196"/>
                <a:gd name="T30" fmla="*/ 39 w 159"/>
                <a:gd name="T31" fmla="*/ 103 h 196"/>
                <a:gd name="T32" fmla="*/ 28 w 159"/>
                <a:gd name="T33" fmla="*/ 92 h 196"/>
                <a:gd name="T34" fmla="*/ 37 w 159"/>
                <a:gd name="T35" fmla="*/ 86 h 196"/>
                <a:gd name="T36" fmla="*/ 51 w 159"/>
                <a:gd name="T37" fmla="*/ 77 h 196"/>
                <a:gd name="T38" fmla="*/ 49 w 159"/>
                <a:gd name="T39" fmla="*/ 64 h 196"/>
                <a:gd name="T40" fmla="*/ 45 w 159"/>
                <a:gd name="T41" fmla="*/ 55 h 196"/>
                <a:gd name="T42" fmla="*/ 53 w 159"/>
                <a:gd name="T43" fmla="*/ 53 h 196"/>
                <a:gd name="T44" fmla="*/ 62 w 159"/>
                <a:gd name="T45" fmla="*/ 52 h 196"/>
                <a:gd name="T46" fmla="*/ 70 w 159"/>
                <a:gd name="T47" fmla="*/ 53 h 196"/>
                <a:gd name="T48" fmla="*/ 79 w 159"/>
                <a:gd name="T49" fmla="*/ 51 h 196"/>
                <a:gd name="T50" fmla="*/ 84 w 159"/>
                <a:gd name="T51" fmla="*/ 52 h 196"/>
                <a:gd name="T52" fmla="*/ 103 w 159"/>
                <a:gd name="T53" fmla="*/ 42 h 196"/>
                <a:gd name="T54" fmla="*/ 90 w 159"/>
                <a:gd name="T55" fmla="*/ 38 h 196"/>
                <a:gd name="T56" fmla="*/ 95 w 159"/>
                <a:gd name="T57" fmla="*/ 28 h 196"/>
                <a:gd name="T58" fmla="*/ 121 w 159"/>
                <a:gd name="T59" fmla="*/ 7 h 196"/>
                <a:gd name="T60" fmla="*/ 134 w 159"/>
                <a:gd name="T61" fmla="*/ 3 h 196"/>
                <a:gd name="T62" fmla="*/ 145 w 159"/>
                <a:gd name="T63" fmla="*/ 0 h 196"/>
                <a:gd name="T64" fmla="*/ 144 w 159"/>
                <a:gd name="T65" fmla="*/ 11 h 196"/>
                <a:gd name="T66" fmla="*/ 136 w 159"/>
                <a:gd name="T67" fmla="*/ 12 h 196"/>
                <a:gd name="T68" fmla="*/ 127 w 159"/>
                <a:gd name="T69" fmla="*/ 20 h 196"/>
                <a:gd name="T70" fmla="*/ 117 w 159"/>
                <a:gd name="T71" fmla="*/ 39 h 196"/>
                <a:gd name="T72" fmla="*/ 111 w 159"/>
                <a:gd name="T73" fmla="*/ 55 h 196"/>
                <a:gd name="T74" fmla="*/ 115 w 159"/>
                <a:gd name="T75" fmla="*/ 65 h 196"/>
                <a:gd name="T76" fmla="*/ 136 w 159"/>
                <a:gd name="T77" fmla="*/ 52 h 196"/>
                <a:gd name="T78" fmla="*/ 144 w 159"/>
                <a:gd name="T79" fmla="*/ 67 h 196"/>
                <a:gd name="T80" fmla="*/ 158 w 159"/>
                <a:gd name="T81" fmla="*/ 72 h 196"/>
                <a:gd name="T82" fmla="*/ 153 w 159"/>
                <a:gd name="T83" fmla="*/ 76 h 196"/>
                <a:gd name="T84" fmla="*/ 150 w 159"/>
                <a:gd name="T85" fmla="*/ 103 h 196"/>
                <a:gd name="T86" fmla="*/ 137 w 159"/>
                <a:gd name="T87" fmla="*/ 139 h 196"/>
                <a:gd name="T88" fmla="*/ 129 w 159"/>
                <a:gd name="T89" fmla="*/ 156 h 196"/>
                <a:gd name="T90" fmla="*/ 130 w 159"/>
                <a:gd name="T91" fmla="*/ 163 h 196"/>
                <a:gd name="T92" fmla="*/ 104 w 159"/>
                <a:gd name="T93" fmla="*/ 167 h 196"/>
                <a:gd name="T94" fmla="*/ 77 w 159"/>
                <a:gd name="T95" fmla="*/ 177 h 196"/>
                <a:gd name="T96" fmla="*/ 53 w 159"/>
                <a:gd name="T97" fmla="*/ 188 h 196"/>
                <a:gd name="T98" fmla="*/ 25 w 159"/>
                <a:gd name="T99" fmla="*/ 193 h 196"/>
                <a:gd name="T100" fmla="*/ 15 w 159"/>
                <a:gd name="T101"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9" h="196">
                  <a:moveTo>
                    <a:pt x="15" y="196"/>
                  </a:moveTo>
                  <a:cubicBezTo>
                    <a:pt x="14" y="196"/>
                    <a:pt x="14" y="195"/>
                    <a:pt x="13" y="195"/>
                  </a:cubicBezTo>
                  <a:cubicBezTo>
                    <a:pt x="13" y="193"/>
                    <a:pt x="16" y="190"/>
                    <a:pt x="19" y="187"/>
                  </a:cubicBezTo>
                  <a:cubicBezTo>
                    <a:pt x="19" y="187"/>
                    <a:pt x="19" y="187"/>
                    <a:pt x="19" y="187"/>
                  </a:cubicBezTo>
                  <a:cubicBezTo>
                    <a:pt x="17" y="187"/>
                    <a:pt x="13" y="189"/>
                    <a:pt x="10" y="191"/>
                  </a:cubicBezTo>
                  <a:cubicBezTo>
                    <a:pt x="9" y="192"/>
                    <a:pt x="8" y="192"/>
                    <a:pt x="7" y="192"/>
                  </a:cubicBezTo>
                  <a:cubicBezTo>
                    <a:pt x="6" y="192"/>
                    <a:pt x="5" y="192"/>
                    <a:pt x="5" y="191"/>
                  </a:cubicBezTo>
                  <a:cubicBezTo>
                    <a:pt x="4" y="189"/>
                    <a:pt x="7" y="185"/>
                    <a:pt x="9" y="183"/>
                  </a:cubicBezTo>
                  <a:cubicBezTo>
                    <a:pt x="12" y="181"/>
                    <a:pt x="15" y="180"/>
                    <a:pt x="17" y="179"/>
                  </a:cubicBezTo>
                  <a:cubicBezTo>
                    <a:pt x="18" y="179"/>
                    <a:pt x="20" y="178"/>
                    <a:pt x="20" y="178"/>
                  </a:cubicBezTo>
                  <a:cubicBezTo>
                    <a:pt x="20" y="178"/>
                    <a:pt x="19" y="178"/>
                    <a:pt x="18" y="178"/>
                  </a:cubicBezTo>
                  <a:cubicBezTo>
                    <a:pt x="17" y="178"/>
                    <a:pt x="16" y="178"/>
                    <a:pt x="14" y="178"/>
                  </a:cubicBezTo>
                  <a:cubicBezTo>
                    <a:pt x="13" y="178"/>
                    <a:pt x="12" y="178"/>
                    <a:pt x="10" y="178"/>
                  </a:cubicBezTo>
                  <a:cubicBezTo>
                    <a:pt x="6" y="178"/>
                    <a:pt x="3" y="177"/>
                    <a:pt x="2" y="176"/>
                  </a:cubicBezTo>
                  <a:cubicBezTo>
                    <a:pt x="1" y="175"/>
                    <a:pt x="0" y="174"/>
                    <a:pt x="0" y="173"/>
                  </a:cubicBezTo>
                  <a:cubicBezTo>
                    <a:pt x="1" y="171"/>
                    <a:pt x="3" y="170"/>
                    <a:pt x="6" y="168"/>
                  </a:cubicBezTo>
                  <a:cubicBezTo>
                    <a:pt x="8" y="167"/>
                    <a:pt x="10" y="166"/>
                    <a:pt x="11" y="165"/>
                  </a:cubicBezTo>
                  <a:cubicBezTo>
                    <a:pt x="12" y="165"/>
                    <a:pt x="12" y="164"/>
                    <a:pt x="12" y="164"/>
                  </a:cubicBezTo>
                  <a:cubicBezTo>
                    <a:pt x="11" y="164"/>
                    <a:pt x="10" y="164"/>
                    <a:pt x="10" y="164"/>
                  </a:cubicBezTo>
                  <a:cubicBezTo>
                    <a:pt x="8" y="164"/>
                    <a:pt x="6" y="164"/>
                    <a:pt x="4" y="163"/>
                  </a:cubicBezTo>
                  <a:cubicBezTo>
                    <a:pt x="1" y="163"/>
                    <a:pt x="1" y="161"/>
                    <a:pt x="1" y="161"/>
                  </a:cubicBezTo>
                  <a:cubicBezTo>
                    <a:pt x="2" y="158"/>
                    <a:pt x="9" y="155"/>
                    <a:pt x="15" y="155"/>
                  </a:cubicBezTo>
                  <a:cubicBezTo>
                    <a:pt x="15" y="155"/>
                    <a:pt x="16" y="155"/>
                    <a:pt x="17" y="155"/>
                  </a:cubicBezTo>
                  <a:cubicBezTo>
                    <a:pt x="17" y="155"/>
                    <a:pt x="18" y="155"/>
                    <a:pt x="19" y="155"/>
                  </a:cubicBezTo>
                  <a:cubicBezTo>
                    <a:pt x="20" y="155"/>
                    <a:pt x="20" y="155"/>
                    <a:pt x="20" y="155"/>
                  </a:cubicBezTo>
                  <a:cubicBezTo>
                    <a:pt x="20" y="154"/>
                    <a:pt x="20" y="153"/>
                    <a:pt x="20" y="153"/>
                  </a:cubicBezTo>
                  <a:cubicBezTo>
                    <a:pt x="18" y="152"/>
                    <a:pt x="18" y="149"/>
                    <a:pt x="19" y="147"/>
                  </a:cubicBezTo>
                  <a:cubicBezTo>
                    <a:pt x="20" y="145"/>
                    <a:pt x="23" y="141"/>
                    <a:pt x="31" y="141"/>
                  </a:cubicBezTo>
                  <a:cubicBezTo>
                    <a:pt x="38" y="140"/>
                    <a:pt x="40" y="140"/>
                    <a:pt x="43" y="138"/>
                  </a:cubicBezTo>
                  <a:cubicBezTo>
                    <a:pt x="45" y="138"/>
                    <a:pt x="47" y="137"/>
                    <a:pt x="50" y="136"/>
                  </a:cubicBezTo>
                  <a:cubicBezTo>
                    <a:pt x="49" y="136"/>
                    <a:pt x="47" y="136"/>
                    <a:pt x="47" y="136"/>
                  </a:cubicBezTo>
                  <a:cubicBezTo>
                    <a:pt x="46" y="136"/>
                    <a:pt x="45" y="137"/>
                    <a:pt x="44" y="137"/>
                  </a:cubicBezTo>
                  <a:cubicBezTo>
                    <a:pt x="42" y="138"/>
                    <a:pt x="39" y="139"/>
                    <a:pt x="37" y="139"/>
                  </a:cubicBezTo>
                  <a:cubicBezTo>
                    <a:pt x="35" y="139"/>
                    <a:pt x="33" y="138"/>
                    <a:pt x="31" y="137"/>
                  </a:cubicBezTo>
                  <a:cubicBezTo>
                    <a:pt x="30" y="136"/>
                    <a:pt x="29" y="135"/>
                    <a:pt x="30" y="134"/>
                  </a:cubicBezTo>
                  <a:cubicBezTo>
                    <a:pt x="30" y="129"/>
                    <a:pt x="42" y="123"/>
                    <a:pt x="43" y="123"/>
                  </a:cubicBezTo>
                  <a:cubicBezTo>
                    <a:pt x="43" y="123"/>
                    <a:pt x="44" y="123"/>
                    <a:pt x="44" y="123"/>
                  </a:cubicBezTo>
                  <a:cubicBezTo>
                    <a:pt x="44" y="123"/>
                    <a:pt x="44" y="123"/>
                    <a:pt x="44" y="123"/>
                  </a:cubicBezTo>
                  <a:cubicBezTo>
                    <a:pt x="44" y="122"/>
                    <a:pt x="44" y="121"/>
                    <a:pt x="44" y="119"/>
                  </a:cubicBezTo>
                  <a:cubicBezTo>
                    <a:pt x="44" y="113"/>
                    <a:pt x="49" y="112"/>
                    <a:pt x="56" y="110"/>
                  </a:cubicBezTo>
                  <a:cubicBezTo>
                    <a:pt x="58" y="110"/>
                    <a:pt x="61" y="110"/>
                    <a:pt x="63" y="109"/>
                  </a:cubicBezTo>
                  <a:cubicBezTo>
                    <a:pt x="66" y="108"/>
                    <a:pt x="67" y="108"/>
                    <a:pt x="67" y="108"/>
                  </a:cubicBezTo>
                  <a:cubicBezTo>
                    <a:pt x="66" y="107"/>
                    <a:pt x="60" y="105"/>
                    <a:pt x="56" y="105"/>
                  </a:cubicBezTo>
                  <a:cubicBezTo>
                    <a:pt x="56" y="105"/>
                    <a:pt x="56" y="105"/>
                    <a:pt x="56" y="105"/>
                  </a:cubicBezTo>
                  <a:cubicBezTo>
                    <a:pt x="55" y="105"/>
                    <a:pt x="54" y="105"/>
                    <a:pt x="53" y="105"/>
                  </a:cubicBezTo>
                  <a:cubicBezTo>
                    <a:pt x="51" y="105"/>
                    <a:pt x="49" y="106"/>
                    <a:pt x="46" y="106"/>
                  </a:cubicBezTo>
                  <a:cubicBezTo>
                    <a:pt x="46" y="106"/>
                    <a:pt x="45" y="106"/>
                    <a:pt x="45" y="106"/>
                  </a:cubicBezTo>
                  <a:cubicBezTo>
                    <a:pt x="43" y="106"/>
                    <a:pt x="41" y="105"/>
                    <a:pt x="39" y="103"/>
                  </a:cubicBezTo>
                  <a:cubicBezTo>
                    <a:pt x="37" y="102"/>
                    <a:pt x="36" y="102"/>
                    <a:pt x="35" y="101"/>
                  </a:cubicBezTo>
                  <a:cubicBezTo>
                    <a:pt x="30" y="99"/>
                    <a:pt x="28" y="96"/>
                    <a:pt x="28" y="95"/>
                  </a:cubicBezTo>
                  <a:cubicBezTo>
                    <a:pt x="27" y="94"/>
                    <a:pt x="27" y="93"/>
                    <a:pt x="28" y="92"/>
                  </a:cubicBezTo>
                  <a:cubicBezTo>
                    <a:pt x="29" y="91"/>
                    <a:pt x="32" y="90"/>
                    <a:pt x="32" y="90"/>
                  </a:cubicBezTo>
                  <a:cubicBezTo>
                    <a:pt x="32" y="90"/>
                    <a:pt x="32" y="89"/>
                    <a:pt x="33" y="89"/>
                  </a:cubicBezTo>
                  <a:cubicBezTo>
                    <a:pt x="34" y="89"/>
                    <a:pt x="35" y="89"/>
                    <a:pt x="37" y="86"/>
                  </a:cubicBezTo>
                  <a:cubicBezTo>
                    <a:pt x="40" y="83"/>
                    <a:pt x="43" y="82"/>
                    <a:pt x="45" y="81"/>
                  </a:cubicBezTo>
                  <a:cubicBezTo>
                    <a:pt x="47" y="81"/>
                    <a:pt x="48" y="80"/>
                    <a:pt x="49" y="80"/>
                  </a:cubicBezTo>
                  <a:cubicBezTo>
                    <a:pt x="51" y="79"/>
                    <a:pt x="51" y="78"/>
                    <a:pt x="51" y="77"/>
                  </a:cubicBezTo>
                  <a:cubicBezTo>
                    <a:pt x="51" y="77"/>
                    <a:pt x="51" y="77"/>
                    <a:pt x="50" y="76"/>
                  </a:cubicBezTo>
                  <a:cubicBezTo>
                    <a:pt x="49" y="76"/>
                    <a:pt x="48" y="76"/>
                    <a:pt x="48" y="75"/>
                  </a:cubicBezTo>
                  <a:cubicBezTo>
                    <a:pt x="46" y="72"/>
                    <a:pt x="47" y="68"/>
                    <a:pt x="49" y="64"/>
                  </a:cubicBezTo>
                  <a:cubicBezTo>
                    <a:pt x="49" y="63"/>
                    <a:pt x="49" y="63"/>
                    <a:pt x="49" y="63"/>
                  </a:cubicBezTo>
                  <a:cubicBezTo>
                    <a:pt x="50" y="60"/>
                    <a:pt x="49" y="60"/>
                    <a:pt x="48" y="59"/>
                  </a:cubicBezTo>
                  <a:cubicBezTo>
                    <a:pt x="47" y="58"/>
                    <a:pt x="46" y="57"/>
                    <a:pt x="45" y="55"/>
                  </a:cubicBezTo>
                  <a:cubicBezTo>
                    <a:pt x="45" y="54"/>
                    <a:pt x="44" y="53"/>
                    <a:pt x="45" y="52"/>
                  </a:cubicBezTo>
                  <a:cubicBezTo>
                    <a:pt x="45" y="51"/>
                    <a:pt x="46" y="51"/>
                    <a:pt x="47" y="51"/>
                  </a:cubicBezTo>
                  <a:cubicBezTo>
                    <a:pt x="49" y="51"/>
                    <a:pt x="50" y="52"/>
                    <a:pt x="53" y="53"/>
                  </a:cubicBezTo>
                  <a:cubicBezTo>
                    <a:pt x="54" y="53"/>
                    <a:pt x="55" y="54"/>
                    <a:pt x="56" y="54"/>
                  </a:cubicBezTo>
                  <a:cubicBezTo>
                    <a:pt x="57" y="54"/>
                    <a:pt x="59" y="53"/>
                    <a:pt x="60" y="53"/>
                  </a:cubicBezTo>
                  <a:cubicBezTo>
                    <a:pt x="61" y="53"/>
                    <a:pt x="61" y="52"/>
                    <a:pt x="62" y="52"/>
                  </a:cubicBezTo>
                  <a:cubicBezTo>
                    <a:pt x="63" y="52"/>
                    <a:pt x="63" y="52"/>
                    <a:pt x="64" y="52"/>
                  </a:cubicBezTo>
                  <a:cubicBezTo>
                    <a:pt x="65" y="52"/>
                    <a:pt x="66" y="51"/>
                    <a:pt x="67" y="51"/>
                  </a:cubicBezTo>
                  <a:cubicBezTo>
                    <a:pt x="68" y="51"/>
                    <a:pt x="70" y="52"/>
                    <a:pt x="70" y="53"/>
                  </a:cubicBezTo>
                  <a:cubicBezTo>
                    <a:pt x="71" y="54"/>
                    <a:pt x="72" y="55"/>
                    <a:pt x="72" y="55"/>
                  </a:cubicBezTo>
                  <a:cubicBezTo>
                    <a:pt x="73" y="55"/>
                    <a:pt x="73" y="54"/>
                    <a:pt x="73" y="54"/>
                  </a:cubicBezTo>
                  <a:cubicBezTo>
                    <a:pt x="74" y="52"/>
                    <a:pt x="77" y="51"/>
                    <a:pt x="79" y="51"/>
                  </a:cubicBezTo>
                  <a:cubicBezTo>
                    <a:pt x="80" y="51"/>
                    <a:pt x="81" y="51"/>
                    <a:pt x="82" y="52"/>
                  </a:cubicBezTo>
                  <a:cubicBezTo>
                    <a:pt x="83" y="52"/>
                    <a:pt x="83" y="52"/>
                    <a:pt x="83" y="52"/>
                  </a:cubicBezTo>
                  <a:cubicBezTo>
                    <a:pt x="83" y="52"/>
                    <a:pt x="84" y="52"/>
                    <a:pt x="84" y="52"/>
                  </a:cubicBezTo>
                  <a:cubicBezTo>
                    <a:pt x="86" y="52"/>
                    <a:pt x="88" y="51"/>
                    <a:pt x="89" y="50"/>
                  </a:cubicBezTo>
                  <a:cubicBezTo>
                    <a:pt x="91" y="48"/>
                    <a:pt x="92" y="47"/>
                    <a:pt x="101" y="43"/>
                  </a:cubicBezTo>
                  <a:cubicBezTo>
                    <a:pt x="103" y="42"/>
                    <a:pt x="103" y="42"/>
                    <a:pt x="103" y="42"/>
                  </a:cubicBezTo>
                  <a:cubicBezTo>
                    <a:pt x="105" y="41"/>
                    <a:pt x="105" y="40"/>
                    <a:pt x="105" y="40"/>
                  </a:cubicBezTo>
                  <a:cubicBezTo>
                    <a:pt x="105" y="39"/>
                    <a:pt x="99" y="38"/>
                    <a:pt x="92" y="38"/>
                  </a:cubicBezTo>
                  <a:cubicBezTo>
                    <a:pt x="91" y="38"/>
                    <a:pt x="90" y="38"/>
                    <a:pt x="90" y="38"/>
                  </a:cubicBezTo>
                  <a:cubicBezTo>
                    <a:pt x="89" y="38"/>
                    <a:pt x="89" y="38"/>
                    <a:pt x="89" y="38"/>
                  </a:cubicBezTo>
                  <a:cubicBezTo>
                    <a:pt x="87" y="38"/>
                    <a:pt x="86" y="37"/>
                    <a:pt x="86" y="36"/>
                  </a:cubicBezTo>
                  <a:cubicBezTo>
                    <a:pt x="86" y="33"/>
                    <a:pt x="91" y="29"/>
                    <a:pt x="95" y="28"/>
                  </a:cubicBezTo>
                  <a:cubicBezTo>
                    <a:pt x="99" y="28"/>
                    <a:pt x="99" y="26"/>
                    <a:pt x="101" y="21"/>
                  </a:cubicBezTo>
                  <a:cubicBezTo>
                    <a:pt x="102" y="20"/>
                    <a:pt x="102" y="19"/>
                    <a:pt x="102" y="18"/>
                  </a:cubicBezTo>
                  <a:cubicBezTo>
                    <a:pt x="106" y="10"/>
                    <a:pt x="115" y="7"/>
                    <a:pt x="121" y="7"/>
                  </a:cubicBezTo>
                  <a:cubicBezTo>
                    <a:pt x="121" y="7"/>
                    <a:pt x="122" y="7"/>
                    <a:pt x="122" y="7"/>
                  </a:cubicBezTo>
                  <a:cubicBezTo>
                    <a:pt x="125" y="7"/>
                    <a:pt x="129" y="5"/>
                    <a:pt x="131" y="4"/>
                  </a:cubicBezTo>
                  <a:cubicBezTo>
                    <a:pt x="132" y="3"/>
                    <a:pt x="133" y="3"/>
                    <a:pt x="134" y="3"/>
                  </a:cubicBezTo>
                  <a:cubicBezTo>
                    <a:pt x="134" y="2"/>
                    <a:pt x="135" y="2"/>
                    <a:pt x="136" y="2"/>
                  </a:cubicBezTo>
                  <a:cubicBezTo>
                    <a:pt x="138" y="1"/>
                    <a:pt x="140" y="0"/>
                    <a:pt x="142" y="0"/>
                  </a:cubicBezTo>
                  <a:cubicBezTo>
                    <a:pt x="143" y="0"/>
                    <a:pt x="144" y="0"/>
                    <a:pt x="145" y="0"/>
                  </a:cubicBezTo>
                  <a:cubicBezTo>
                    <a:pt x="146" y="1"/>
                    <a:pt x="148" y="2"/>
                    <a:pt x="148" y="4"/>
                  </a:cubicBezTo>
                  <a:cubicBezTo>
                    <a:pt x="148" y="7"/>
                    <a:pt x="147" y="9"/>
                    <a:pt x="146" y="10"/>
                  </a:cubicBezTo>
                  <a:cubicBezTo>
                    <a:pt x="145" y="10"/>
                    <a:pt x="144" y="11"/>
                    <a:pt x="144" y="11"/>
                  </a:cubicBezTo>
                  <a:cubicBezTo>
                    <a:pt x="142" y="12"/>
                    <a:pt x="142" y="12"/>
                    <a:pt x="142" y="12"/>
                  </a:cubicBezTo>
                  <a:cubicBezTo>
                    <a:pt x="142" y="12"/>
                    <a:pt x="142" y="12"/>
                    <a:pt x="142" y="12"/>
                  </a:cubicBezTo>
                  <a:cubicBezTo>
                    <a:pt x="139" y="12"/>
                    <a:pt x="138" y="12"/>
                    <a:pt x="136" y="12"/>
                  </a:cubicBezTo>
                  <a:cubicBezTo>
                    <a:pt x="134" y="12"/>
                    <a:pt x="132" y="12"/>
                    <a:pt x="130" y="13"/>
                  </a:cubicBezTo>
                  <a:cubicBezTo>
                    <a:pt x="129" y="13"/>
                    <a:pt x="127" y="14"/>
                    <a:pt x="126" y="16"/>
                  </a:cubicBezTo>
                  <a:cubicBezTo>
                    <a:pt x="126" y="17"/>
                    <a:pt x="127" y="19"/>
                    <a:pt x="127" y="20"/>
                  </a:cubicBezTo>
                  <a:cubicBezTo>
                    <a:pt x="127" y="21"/>
                    <a:pt x="127" y="22"/>
                    <a:pt x="127" y="22"/>
                  </a:cubicBezTo>
                  <a:cubicBezTo>
                    <a:pt x="128" y="27"/>
                    <a:pt x="127" y="31"/>
                    <a:pt x="123" y="35"/>
                  </a:cubicBezTo>
                  <a:cubicBezTo>
                    <a:pt x="121" y="37"/>
                    <a:pt x="119" y="38"/>
                    <a:pt x="117" y="39"/>
                  </a:cubicBezTo>
                  <a:cubicBezTo>
                    <a:pt x="115" y="40"/>
                    <a:pt x="113" y="41"/>
                    <a:pt x="112" y="43"/>
                  </a:cubicBezTo>
                  <a:cubicBezTo>
                    <a:pt x="109" y="45"/>
                    <a:pt x="110" y="48"/>
                    <a:pt x="110" y="51"/>
                  </a:cubicBezTo>
                  <a:cubicBezTo>
                    <a:pt x="111" y="53"/>
                    <a:pt x="111" y="54"/>
                    <a:pt x="111" y="55"/>
                  </a:cubicBezTo>
                  <a:cubicBezTo>
                    <a:pt x="111" y="56"/>
                    <a:pt x="111" y="57"/>
                    <a:pt x="111" y="58"/>
                  </a:cubicBezTo>
                  <a:cubicBezTo>
                    <a:pt x="111" y="62"/>
                    <a:pt x="112" y="65"/>
                    <a:pt x="115" y="65"/>
                  </a:cubicBezTo>
                  <a:cubicBezTo>
                    <a:pt x="115" y="65"/>
                    <a:pt x="115" y="65"/>
                    <a:pt x="115" y="65"/>
                  </a:cubicBezTo>
                  <a:cubicBezTo>
                    <a:pt x="119" y="65"/>
                    <a:pt x="121" y="62"/>
                    <a:pt x="124" y="60"/>
                  </a:cubicBezTo>
                  <a:cubicBezTo>
                    <a:pt x="125" y="59"/>
                    <a:pt x="126" y="58"/>
                    <a:pt x="126" y="57"/>
                  </a:cubicBezTo>
                  <a:cubicBezTo>
                    <a:pt x="128" y="56"/>
                    <a:pt x="133" y="52"/>
                    <a:pt x="136" y="52"/>
                  </a:cubicBezTo>
                  <a:cubicBezTo>
                    <a:pt x="139" y="52"/>
                    <a:pt x="140" y="53"/>
                    <a:pt x="141" y="55"/>
                  </a:cubicBezTo>
                  <a:cubicBezTo>
                    <a:pt x="141" y="57"/>
                    <a:pt x="141" y="59"/>
                    <a:pt x="141" y="60"/>
                  </a:cubicBezTo>
                  <a:cubicBezTo>
                    <a:pt x="141" y="64"/>
                    <a:pt x="141" y="66"/>
                    <a:pt x="144" y="67"/>
                  </a:cubicBezTo>
                  <a:cubicBezTo>
                    <a:pt x="145" y="67"/>
                    <a:pt x="146" y="67"/>
                    <a:pt x="147" y="67"/>
                  </a:cubicBezTo>
                  <a:cubicBezTo>
                    <a:pt x="149" y="67"/>
                    <a:pt x="150" y="67"/>
                    <a:pt x="152" y="68"/>
                  </a:cubicBezTo>
                  <a:cubicBezTo>
                    <a:pt x="154" y="68"/>
                    <a:pt x="156" y="70"/>
                    <a:pt x="158" y="72"/>
                  </a:cubicBezTo>
                  <a:cubicBezTo>
                    <a:pt x="159" y="73"/>
                    <a:pt x="159" y="73"/>
                    <a:pt x="159" y="73"/>
                  </a:cubicBezTo>
                  <a:cubicBezTo>
                    <a:pt x="157" y="74"/>
                    <a:pt x="157" y="74"/>
                    <a:pt x="157" y="74"/>
                  </a:cubicBezTo>
                  <a:cubicBezTo>
                    <a:pt x="156" y="74"/>
                    <a:pt x="156" y="74"/>
                    <a:pt x="153" y="76"/>
                  </a:cubicBezTo>
                  <a:cubicBezTo>
                    <a:pt x="151" y="77"/>
                    <a:pt x="150" y="78"/>
                    <a:pt x="150" y="80"/>
                  </a:cubicBezTo>
                  <a:cubicBezTo>
                    <a:pt x="150" y="81"/>
                    <a:pt x="151" y="84"/>
                    <a:pt x="153" y="86"/>
                  </a:cubicBezTo>
                  <a:cubicBezTo>
                    <a:pt x="157" y="90"/>
                    <a:pt x="154" y="99"/>
                    <a:pt x="150" y="103"/>
                  </a:cubicBezTo>
                  <a:cubicBezTo>
                    <a:pt x="147" y="106"/>
                    <a:pt x="148" y="107"/>
                    <a:pt x="148" y="111"/>
                  </a:cubicBezTo>
                  <a:cubicBezTo>
                    <a:pt x="148" y="113"/>
                    <a:pt x="148" y="115"/>
                    <a:pt x="147" y="118"/>
                  </a:cubicBezTo>
                  <a:cubicBezTo>
                    <a:pt x="147" y="128"/>
                    <a:pt x="142" y="137"/>
                    <a:pt x="137" y="139"/>
                  </a:cubicBezTo>
                  <a:cubicBezTo>
                    <a:pt x="135" y="140"/>
                    <a:pt x="135" y="142"/>
                    <a:pt x="136" y="145"/>
                  </a:cubicBezTo>
                  <a:cubicBezTo>
                    <a:pt x="136" y="145"/>
                    <a:pt x="136" y="146"/>
                    <a:pt x="136" y="147"/>
                  </a:cubicBezTo>
                  <a:cubicBezTo>
                    <a:pt x="136" y="150"/>
                    <a:pt x="132" y="153"/>
                    <a:pt x="129" y="156"/>
                  </a:cubicBezTo>
                  <a:cubicBezTo>
                    <a:pt x="127" y="157"/>
                    <a:pt x="129" y="162"/>
                    <a:pt x="129" y="162"/>
                  </a:cubicBezTo>
                  <a:cubicBezTo>
                    <a:pt x="130" y="163"/>
                    <a:pt x="130" y="163"/>
                    <a:pt x="130" y="163"/>
                  </a:cubicBezTo>
                  <a:cubicBezTo>
                    <a:pt x="130" y="163"/>
                    <a:pt x="130" y="163"/>
                    <a:pt x="130" y="163"/>
                  </a:cubicBezTo>
                  <a:cubicBezTo>
                    <a:pt x="129" y="169"/>
                    <a:pt x="119" y="169"/>
                    <a:pt x="116" y="169"/>
                  </a:cubicBezTo>
                  <a:cubicBezTo>
                    <a:pt x="113" y="169"/>
                    <a:pt x="109" y="169"/>
                    <a:pt x="108" y="168"/>
                  </a:cubicBezTo>
                  <a:cubicBezTo>
                    <a:pt x="107" y="167"/>
                    <a:pt x="106" y="167"/>
                    <a:pt x="104" y="167"/>
                  </a:cubicBezTo>
                  <a:cubicBezTo>
                    <a:pt x="102" y="167"/>
                    <a:pt x="99" y="168"/>
                    <a:pt x="97" y="169"/>
                  </a:cubicBezTo>
                  <a:cubicBezTo>
                    <a:pt x="93" y="173"/>
                    <a:pt x="87" y="173"/>
                    <a:pt x="84" y="173"/>
                  </a:cubicBezTo>
                  <a:cubicBezTo>
                    <a:pt x="80" y="173"/>
                    <a:pt x="78" y="176"/>
                    <a:pt x="77" y="177"/>
                  </a:cubicBezTo>
                  <a:cubicBezTo>
                    <a:pt x="76" y="179"/>
                    <a:pt x="71" y="182"/>
                    <a:pt x="67" y="182"/>
                  </a:cubicBezTo>
                  <a:cubicBezTo>
                    <a:pt x="63" y="182"/>
                    <a:pt x="62" y="183"/>
                    <a:pt x="61" y="184"/>
                  </a:cubicBezTo>
                  <a:cubicBezTo>
                    <a:pt x="60" y="186"/>
                    <a:pt x="56" y="188"/>
                    <a:pt x="53" y="188"/>
                  </a:cubicBezTo>
                  <a:cubicBezTo>
                    <a:pt x="53" y="188"/>
                    <a:pt x="53" y="188"/>
                    <a:pt x="53" y="188"/>
                  </a:cubicBezTo>
                  <a:cubicBezTo>
                    <a:pt x="51" y="188"/>
                    <a:pt x="48" y="188"/>
                    <a:pt x="46" y="190"/>
                  </a:cubicBezTo>
                  <a:cubicBezTo>
                    <a:pt x="43" y="192"/>
                    <a:pt x="25" y="193"/>
                    <a:pt x="25" y="193"/>
                  </a:cubicBezTo>
                  <a:cubicBezTo>
                    <a:pt x="21" y="193"/>
                    <a:pt x="21" y="194"/>
                    <a:pt x="20" y="194"/>
                  </a:cubicBezTo>
                  <a:cubicBezTo>
                    <a:pt x="19" y="195"/>
                    <a:pt x="19" y="195"/>
                    <a:pt x="17" y="196"/>
                  </a:cubicBezTo>
                  <a:cubicBezTo>
                    <a:pt x="17" y="196"/>
                    <a:pt x="16" y="196"/>
                    <a:pt x="15" y="196"/>
                  </a:cubicBezTo>
                  <a:close/>
                </a:path>
              </a:pathLst>
            </a:custGeom>
            <a:solidFill>
              <a:schemeClr val="bg1"/>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27"/>
            <p:cNvSpPr>
              <a:spLocks/>
            </p:cNvSpPr>
            <p:nvPr/>
          </p:nvSpPr>
          <p:spPr bwMode="auto">
            <a:xfrm>
              <a:off x="6374575" y="3026391"/>
              <a:ext cx="74554" cy="95856"/>
            </a:xfrm>
            <a:custGeom>
              <a:avLst/>
              <a:gdLst>
                <a:gd name="T0" fmla="*/ 17 w 28"/>
                <a:gd name="T1" fmla="*/ 37 h 37"/>
                <a:gd name="T2" fmla="*/ 15 w 28"/>
                <a:gd name="T3" fmla="*/ 36 h 37"/>
                <a:gd name="T4" fmla="*/ 15 w 28"/>
                <a:gd name="T5" fmla="*/ 33 h 37"/>
                <a:gd name="T6" fmla="*/ 16 w 28"/>
                <a:gd name="T7" fmla="*/ 31 h 37"/>
                <a:gd name="T8" fmla="*/ 16 w 28"/>
                <a:gd name="T9" fmla="*/ 30 h 37"/>
                <a:gd name="T10" fmla="*/ 16 w 28"/>
                <a:gd name="T11" fmla="*/ 30 h 37"/>
                <a:gd name="T12" fmla="*/ 17 w 28"/>
                <a:gd name="T13" fmla="*/ 28 h 37"/>
                <a:gd name="T14" fmla="*/ 17 w 28"/>
                <a:gd name="T15" fmla="*/ 28 h 37"/>
                <a:gd name="T16" fmla="*/ 17 w 28"/>
                <a:gd name="T17" fmla="*/ 28 h 37"/>
                <a:gd name="T18" fmla="*/ 16 w 28"/>
                <a:gd name="T19" fmla="*/ 28 h 37"/>
                <a:gd name="T20" fmla="*/ 15 w 28"/>
                <a:gd name="T21" fmla="*/ 28 h 37"/>
                <a:gd name="T22" fmla="*/ 14 w 28"/>
                <a:gd name="T23" fmla="*/ 28 h 37"/>
                <a:gd name="T24" fmla="*/ 13 w 28"/>
                <a:gd name="T25" fmla="*/ 28 h 37"/>
                <a:gd name="T26" fmla="*/ 11 w 28"/>
                <a:gd name="T27" fmla="*/ 28 h 37"/>
                <a:gd name="T28" fmla="*/ 10 w 28"/>
                <a:gd name="T29" fmla="*/ 28 h 37"/>
                <a:gd name="T30" fmla="*/ 9 w 28"/>
                <a:gd name="T31" fmla="*/ 28 h 37"/>
                <a:gd name="T32" fmla="*/ 9 w 28"/>
                <a:gd name="T33" fmla="*/ 27 h 37"/>
                <a:gd name="T34" fmla="*/ 8 w 28"/>
                <a:gd name="T35" fmla="*/ 25 h 37"/>
                <a:gd name="T36" fmla="*/ 6 w 28"/>
                <a:gd name="T37" fmla="*/ 19 h 37"/>
                <a:gd name="T38" fmla="*/ 5 w 28"/>
                <a:gd name="T39" fmla="*/ 19 h 37"/>
                <a:gd name="T40" fmla="*/ 1 w 28"/>
                <a:gd name="T41" fmla="*/ 15 h 37"/>
                <a:gd name="T42" fmla="*/ 2 w 28"/>
                <a:gd name="T43" fmla="*/ 9 h 37"/>
                <a:gd name="T44" fmla="*/ 5 w 28"/>
                <a:gd name="T45" fmla="*/ 8 h 37"/>
                <a:gd name="T46" fmla="*/ 9 w 28"/>
                <a:gd name="T47" fmla="*/ 9 h 37"/>
                <a:gd name="T48" fmla="*/ 12 w 28"/>
                <a:gd name="T49" fmla="*/ 10 h 37"/>
                <a:gd name="T50" fmla="*/ 12 w 28"/>
                <a:gd name="T51" fmla="*/ 10 h 37"/>
                <a:gd name="T52" fmla="*/ 15 w 28"/>
                <a:gd name="T53" fmla="*/ 6 h 37"/>
                <a:gd name="T54" fmla="*/ 15 w 28"/>
                <a:gd name="T55" fmla="*/ 6 h 37"/>
                <a:gd name="T56" fmla="*/ 17 w 28"/>
                <a:gd name="T57" fmla="*/ 1 h 37"/>
                <a:gd name="T58" fmla="*/ 19 w 28"/>
                <a:gd name="T59" fmla="*/ 0 h 37"/>
                <a:gd name="T60" fmla="*/ 22 w 28"/>
                <a:gd name="T61" fmla="*/ 5 h 37"/>
                <a:gd name="T62" fmla="*/ 21 w 28"/>
                <a:gd name="T63" fmla="*/ 11 h 37"/>
                <a:gd name="T64" fmla="*/ 21 w 28"/>
                <a:gd name="T65" fmla="*/ 15 h 37"/>
                <a:gd name="T66" fmla="*/ 21 w 28"/>
                <a:gd name="T67" fmla="*/ 15 h 37"/>
                <a:gd name="T68" fmla="*/ 21 w 28"/>
                <a:gd name="T69" fmla="*/ 15 h 37"/>
                <a:gd name="T70" fmla="*/ 22 w 28"/>
                <a:gd name="T71" fmla="*/ 13 h 37"/>
                <a:gd name="T72" fmla="*/ 24 w 28"/>
                <a:gd name="T73" fmla="*/ 11 h 37"/>
                <a:gd name="T74" fmla="*/ 25 w 28"/>
                <a:gd name="T75" fmla="*/ 11 h 37"/>
                <a:gd name="T76" fmla="*/ 28 w 28"/>
                <a:gd name="T77" fmla="*/ 14 h 37"/>
                <a:gd name="T78" fmla="*/ 25 w 28"/>
                <a:gd name="T79" fmla="*/ 20 h 37"/>
                <a:gd name="T80" fmla="*/ 23 w 28"/>
                <a:gd name="T81" fmla="*/ 21 h 37"/>
                <a:gd name="T82" fmla="*/ 20 w 28"/>
                <a:gd name="T83" fmla="*/ 22 h 37"/>
                <a:gd name="T84" fmla="*/ 20 w 28"/>
                <a:gd name="T85" fmla="*/ 22 h 37"/>
                <a:gd name="T86" fmla="*/ 21 w 28"/>
                <a:gd name="T87" fmla="*/ 23 h 37"/>
                <a:gd name="T88" fmla="*/ 22 w 28"/>
                <a:gd name="T89" fmla="*/ 23 h 37"/>
                <a:gd name="T90" fmla="*/ 26 w 28"/>
                <a:gd name="T91" fmla="*/ 24 h 37"/>
                <a:gd name="T92" fmla="*/ 25 w 28"/>
                <a:gd name="T93" fmla="*/ 30 h 37"/>
                <a:gd name="T94" fmla="*/ 25 w 28"/>
                <a:gd name="T95" fmla="*/ 30 h 37"/>
                <a:gd name="T96" fmla="*/ 23 w 28"/>
                <a:gd name="T97" fmla="*/ 32 h 37"/>
                <a:gd name="T98" fmla="*/ 21 w 28"/>
                <a:gd name="T99" fmla="*/ 34 h 37"/>
                <a:gd name="T100" fmla="*/ 17 w 28"/>
                <a:gd name="T10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 h="37">
                  <a:moveTo>
                    <a:pt x="17" y="37"/>
                  </a:moveTo>
                  <a:cubicBezTo>
                    <a:pt x="16" y="37"/>
                    <a:pt x="15" y="36"/>
                    <a:pt x="15" y="36"/>
                  </a:cubicBezTo>
                  <a:cubicBezTo>
                    <a:pt x="14" y="35"/>
                    <a:pt x="14" y="34"/>
                    <a:pt x="15" y="33"/>
                  </a:cubicBezTo>
                  <a:cubicBezTo>
                    <a:pt x="15" y="32"/>
                    <a:pt x="15" y="32"/>
                    <a:pt x="16" y="31"/>
                  </a:cubicBezTo>
                  <a:cubicBezTo>
                    <a:pt x="16" y="30"/>
                    <a:pt x="16" y="30"/>
                    <a:pt x="16" y="30"/>
                  </a:cubicBezTo>
                  <a:cubicBezTo>
                    <a:pt x="16" y="30"/>
                    <a:pt x="16" y="30"/>
                    <a:pt x="16" y="30"/>
                  </a:cubicBezTo>
                  <a:cubicBezTo>
                    <a:pt x="16" y="29"/>
                    <a:pt x="17" y="29"/>
                    <a:pt x="17" y="28"/>
                  </a:cubicBezTo>
                  <a:cubicBezTo>
                    <a:pt x="17" y="28"/>
                    <a:pt x="17" y="28"/>
                    <a:pt x="17" y="28"/>
                  </a:cubicBezTo>
                  <a:cubicBezTo>
                    <a:pt x="17" y="28"/>
                    <a:pt x="17" y="28"/>
                    <a:pt x="17" y="28"/>
                  </a:cubicBezTo>
                  <a:cubicBezTo>
                    <a:pt x="17" y="28"/>
                    <a:pt x="16" y="28"/>
                    <a:pt x="16" y="28"/>
                  </a:cubicBezTo>
                  <a:cubicBezTo>
                    <a:pt x="16" y="28"/>
                    <a:pt x="15" y="28"/>
                    <a:pt x="15" y="28"/>
                  </a:cubicBezTo>
                  <a:cubicBezTo>
                    <a:pt x="14" y="28"/>
                    <a:pt x="14" y="28"/>
                    <a:pt x="14" y="28"/>
                  </a:cubicBezTo>
                  <a:cubicBezTo>
                    <a:pt x="13" y="28"/>
                    <a:pt x="13" y="28"/>
                    <a:pt x="13" y="28"/>
                  </a:cubicBezTo>
                  <a:cubicBezTo>
                    <a:pt x="12" y="28"/>
                    <a:pt x="12" y="28"/>
                    <a:pt x="11" y="28"/>
                  </a:cubicBezTo>
                  <a:cubicBezTo>
                    <a:pt x="11" y="28"/>
                    <a:pt x="10" y="28"/>
                    <a:pt x="10" y="28"/>
                  </a:cubicBezTo>
                  <a:cubicBezTo>
                    <a:pt x="9" y="28"/>
                    <a:pt x="9" y="28"/>
                    <a:pt x="9" y="28"/>
                  </a:cubicBezTo>
                  <a:cubicBezTo>
                    <a:pt x="9" y="27"/>
                    <a:pt x="9" y="27"/>
                    <a:pt x="9" y="27"/>
                  </a:cubicBezTo>
                  <a:cubicBezTo>
                    <a:pt x="8" y="27"/>
                    <a:pt x="8" y="26"/>
                    <a:pt x="8" y="25"/>
                  </a:cubicBezTo>
                  <a:cubicBezTo>
                    <a:pt x="8" y="23"/>
                    <a:pt x="8" y="21"/>
                    <a:pt x="6" y="19"/>
                  </a:cubicBezTo>
                  <a:cubicBezTo>
                    <a:pt x="5" y="19"/>
                    <a:pt x="5" y="19"/>
                    <a:pt x="5" y="19"/>
                  </a:cubicBezTo>
                  <a:cubicBezTo>
                    <a:pt x="3" y="18"/>
                    <a:pt x="1" y="17"/>
                    <a:pt x="1" y="15"/>
                  </a:cubicBezTo>
                  <a:cubicBezTo>
                    <a:pt x="0" y="13"/>
                    <a:pt x="1" y="10"/>
                    <a:pt x="2" y="9"/>
                  </a:cubicBezTo>
                  <a:cubicBezTo>
                    <a:pt x="3" y="8"/>
                    <a:pt x="4" y="8"/>
                    <a:pt x="5" y="8"/>
                  </a:cubicBezTo>
                  <a:cubicBezTo>
                    <a:pt x="7" y="8"/>
                    <a:pt x="8" y="8"/>
                    <a:pt x="9" y="9"/>
                  </a:cubicBezTo>
                  <a:cubicBezTo>
                    <a:pt x="10" y="9"/>
                    <a:pt x="11" y="10"/>
                    <a:pt x="12" y="10"/>
                  </a:cubicBezTo>
                  <a:cubicBezTo>
                    <a:pt x="12" y="10"/>
                    <a:pt x="12" y="10"/>
                    <a:pt x="12" y="10"/>
                  </a:cubicBezTo>
                  <a:cubicBezTo>
                    <a:pt x="14" y="10"/>
                    <a:pt x="15" y="9"/>
                    <a:pt x="15" y="6"/>
                  </a:cubicBezTo>
                  <a:cubicBezTo>
                    <a:pt x="15" y="6"/>
                    <a:pt x="15" y="6"/>
                    <a:pt x="15" y="6"/>
                  </a:cubicBezTo>
                  <a:cubicBezTo>
                    <a:pt x="15" y="4"/>
                    <a:pt x="15" y="2"/>
                    <a:pt x="17" y="1"/>
                  </a:cubicBezTo>
                  <a:cubicBezTo>
                    <a:pt x="17" y="1"/>
                    <a:pt x="18" y="0"/>
                    <a:pt x="19" y="0"/>
                  </a:cubicBezTo>
                  <a:cubicBezTo>
                    <a:pt x="20" y="0"/>
                    <a:pt x="21" y="2"/>
                    <a:pt x="22" y="5"/>
                  </a:cubicBezTo>
                  <a:cubicBezTo>
                    <a:pt x="22" y="7"/>
                    <a:pt x="22" y="9"/>
                    <a:pt x="21" y="11"/>
                  </a:cubicBezTo>
                  <a:cubicBezTo>
                    <a:pt x="21" y="13"/>
                    <a:pt x="21" y="14"/>
                    <a:pt x="21" y="15"/>
                  </a:cubicBezTo>
                  <a:cubicBezTo>
                    <a:pt x="21" y="15"/>
                    <a:pt x="21" y="15"/>
                    <a:pt x="21" y="15"/>
                  </a:cubicBezTo>
                  <a:cubicBezTo>
                    <a:pt x="21" y="15"/>
                    <a:pt x="21" y="15"/>
                    <a:pt x="21" y="15"/>
                  </a:cubicBezTo>
                  <a:cubicBezTo>
                    <a:pt x="22" y="15"/>
                    <a:pt x="22" y="14"/>
                    <a:pt x="22" y="13"/>
                  </a:cubicBezTo>
                  <a:cubicBezTo>
                    <a:pt x="23" y="13"/>
                    <a:pt x="23" y="12"/>
                    <a:pt x="24" y="11"/>
                  </a:cubicBezTo>
                  <a:cubicBezTo>
                    <a:pt x="24" y="11"/>
                    <a:pt x="25" y="11"/>
                    <a:pt x="25" y="11"/>
                  </a:cubicBezTo>
                  <a:cubicBezTo>
                    <a:pt x="26" y="11"/>
                    <a:pt x="27" y="11"/>
                    <a:pt x="28" y="14"/>
                  </a:cubicBezTo>
                  <a:cubicBezTo>
                    <a:pt x="28" y="17"/>
                    <a:pt x="27" y="19"/>
                    <a:pt x="25" y="20"/>
                  </a:cubicBezTo>
                  <a:cubicBezTo>
                    <a:pt x="24" y="20"/>
                    <a:pt x="23" y="21"/>
                    <a:pt x="23" y="21"/>
                  </a:cubicBezTo>
                  <a:cubicBezTo>
                    <a:pt x="22" y="21"/>
                    <a:pt x="21" y="21"/>
                    <a:pt x="20" y="22"/>
                  </a:cubicBezTo>
                  <a:cubicBezTo>
                    <a:pt x="20" y="22"/>
                    <a:pt x="20" y="22"/>
                    <a:pt x="20" y="22"/>
                  </a:cubicBezTo>
                  <a:cubicBezTo>
                    <a:pt x="20" y="22"/>
                    <a:pt x="20" y="22"/>
                    <a:pt x="21" y="23"/>
                  </a:cubicBezTo>
                  <a:cubicBezTo>
                    <a:pt x="21" y="23"/>
                    <a:pt x="21" y="23"/>
                    <a:pt x="22" y="23"/>
                  </a:cubicBezTo>
                  <a:cubicBezTo>
                    <a:pt x="23" y="23"/>
                    <a:pt x="25" y="23"/>
                    <a:pt x="26" y="24"/>
                  </a:cubicBezTo>
                  <a:cubicBezTo>
                    <a:pt x="28" y="26"/>
                    <a:pt x="26" y="29"/>
                    <a:pt x="25" y="30"/>
                  </a:cubicBezTo>
                  <a:cubicBezTo>
                    <a:pt x="25" y="30"/>
                    <a:pt x="25" y="30"/>
                    <a:pt x="25" y="30"/>
                  </a:cubicBezTo>
                  <a:cubicBezTo>
                    <a:pt x="24" y="31"/>
                    <a:pt x="23" y="31"/>
                    <a:pt x="23" y="32"/>
                  </a:cubicBezTo>
                  <a:cubicBezTo>
                    <a:pt x="22" y="33"/>
                    <a:pt x="22" y="34"/>
                    <a:pt x="21" y="34"/>
                  </a:cubicBezTo>
                  <a:cubicBezTo>
                    <a:pt x="20" y="35"/>
                    <a:pt x="18" y="37"/>
                    <a:pt x="17" y="37"/>
                  </a:cubicBezTo>
                  <a:close/>
                </a:path>
              </a:pathLst>
            </a:custGeom>
            <a:solidFill>
              <a:schemeClr val="bg2"/>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28"/>
            <p:cNvSpPr>
              <a:spLocks/>
            </p:cNvSpPr>
            <p:nvPr/>
          </p:nvSpPr>
          <p:spPr bwMode="auto">
            <a:xfrm>
              <a:off x="6368185" y="2919884"/>
              <a:ext cx="95856" cy="104376"/>
            </a:xfrm>
            <a:custGeom>
              <a:avLst/>
              <a:gdLst>
                <a:gd name="T0" fmla="*/ 3 w 37"/>
                <a:gd name="T1" fmla="*/ 41 h 41"/>
                <a:gd name="T2" fmla="*/ 1 w 37"/>
                <a:gd name="T3" fmla="*/ 39 h 41"/>
                <a:gd name="T4" fmla="*/ 2 w 37"/>
                <a:gd name="T5" fmla="*/ 32 h 41"/>
                <a:gd name="T6" fmla="*/ 3 w 37"/>
                <a:gd name="T7" fmla="*/ 30 h 41"/>
                <a:gd name="T8" fmla="*/ 5 w 37"/>
                <a:gd name="T9" fmla="*/ 29 h 41"/>
                <a:gd name="T10" fmla="*/ 5 w 37"/>
                <a:gd name="T11" fmla="*/ 25 h 41"/>
                <a:gd name="T12" fmla="*/ 5 w 37"/>
                <a:gd name="T13" fmla="*/ 25 h 41"/>
                <a:gd name="T14" fmla="*/ 10 w 37"/>
                <a:gd name="T15" fmla="*/ 18 h 41"/>
                <a:gd name="T16" fmla="*/ 11 w 37"/>
                <a:gd name="T17" fmla="*/ 18 h 41"/>
                <a:gd name="T18" fmla="*/ 13 w 37"/>
                <a:gd name="T19" fmla="*/ 19 h 41"/>
                <a:gd name="T20" fmla="*/ 14 w 37"/>
                <a:gd name="T21" fmla="*/ 20 h 41"/>
                <a:gd name="T22" fmla="*/ 15 w 37"/>
                <a:gd name="T23" fmla="*/ 18 h 41"/>
                <a:gd name="T24" fmla="*/ 16 w 37"/>
                <a:gd name="T25" fmla="*/ 17 h 41"/>
                <a:gd name="T26" fmla="*/ 18 w 37"/>
                <a:gd name="T27" fmla="*/ 14 h 41"/>
                <a:gd name="T28" fmla="*/ 21 w 37"/>
                <a:gd name="T29" fmla="*/ 13 h 41"/>
                <a:gd name="T30" fmla="*/ 22 w 37"/>
                <a:gd name="T31" fmla="*/ 13 h 41"/>
                <a:gd name="T32" fmla="*/ 27 w 37"/>
                <a:gd name="T33" fmla="*/ 7 h 41"/>
                <a:gd name="T34" fmla="*/ 33 w 37"/>
                <a:gd name="T35" fmla="*/ 1 h 41"/>
                <a:gd name="T36" fmla="*/ 34 w 37"/>
                <a:gd name="T37" fmla="*/ 0 h 41"/>
                <a:gd name="T38" fmla="*/ 35 w 37"/>
                <a:gd name="T39" fmla="*/ 1 h 41"/>
                <a:gd name="T40" fmla="*/ 34 w 37"/>
                <a:gd name="T41" fmla="*/ 11 h 41"/>
                <a:gd name="T42" fmla="*/ 32 w 37"/>
                <a:gd name="T43" fmla="*/ 12 h 41"/>
                <a:gd name="T44" fmla="*/ 31 w 37"/>
                <a:gd name="T45" fmla="*/ 13 h 41"/>
                <a:gd name="T46" fmla="*/ 30 w 37"/>
                <a:gd name="T47" fmla="*/ 13 h 41"/>
                <a:gd name="T48" fmla="*/ 29 w 37"/>
                <a:gd name="T49" fmla="*/ 14 h 41"/>
                <a:gd name="T50" fmla="*/ 29 w 37"/>
                <a:gd name="T51" fmla="*/ 15 h 41"/>
                <a:gd name="T52" fmla="*/ 31 w 37"/>
                <a:gd name="T53" fmla="*/ 16 h 41"/>
                <a:gd name="T54" fmla="*/ 31 w 37"/>
                <a:gd name="T55" fmla="*/ 21 h 41"/>
                <a:gd name="T56" fmla="*/ 26 w 37"/>
                <a:gd name="T57" fmla="*/ 27 h 41"/>
                <a:gd name="T58" fmla="*/ 26 w 37"/>
                <a:gd name="T59" fmla="*/ 27 h 41"/>
                <a:gd name="T60" fmla="*/ 25 w 37"/>
                <a:gd name="T61" fmla="*/ 28 h 41"/>
                <a:gd name="T62" fmla="*/ 24 w 37"/>
                <a:gd name="T63" fmla="*/ 29 h 41"/>
                <a:gd name="T64" fmla="*/ 23 w 37"/>
                <a:gd name="T65" fmla="*/ 29 h 41"/>
                <a:gd name="T66" fmla="*/ 23 w 37"/>
                <a:gd name="T67" fmla="*/ 29 h 41"/>
                <a:gd name="T68" fmla="*/ 22 w 37"/>
                <a:gd name="T69" fmla="*/ 30 h 41"/>
                <a:gd name="T70" fmla="*/ 20 w 37"/>
                <a:gd name="T71" fmla="*/ 31 h 41"/>
                <a:gd name="T72" fmla="*/ 19 w 37"/>
                <a:gd name="T73" fmla="*/ 31 h 41"/>
                <a:gd name="T74" fmla="*/ 16 w 37"/>
                <a:gd name="T75" fmla="*/ 29 h 41"/>
                <a:gd name="T76" fmla="*/ 16 w 37"/>
                <a:gd name="T77" fmla="*/ 28 h 41"/>
                <a:gd name="T78" fmla="*/ 16 w 37"/>
                <a:gd name="T79" fmla="*/ 28 h 41"/>
                <a:gd name="T80" fmla="*/ 16 w 37"/>
                <a:gd name="T81" fmla="*/ 28 h 41"/>
                <a:gd name="T82" fmla="*/ 15 w 37"/>
                <a:gd name="T83" fmla="*/ 28 h 41"/>
                <a:gd name="T84" fmla="*/ 15 w 37"/>
                <a:gd name="T85" fmla="*/ 28 h 41"/>
                <a:gd name="T86" fmla="*/ 14 w 37"/>
                <a:gd name="T87" fmla="*/ 30 h 41"/>
                <a:gd name="T88" fmla="*/ 13 w 37"/>
                <a:gd name="T89" fmla="*/ 31 h 41"/>
                <a:gd name="T90" fmla="*/ 11 w 37"/>
                <a:gd name="T91" fmla="*/ 35 h 41"/>
                <a:gd name="T92" fmla="*/ 10 w 37"/>
                <a:gd name="T93" fmla="*/ 35 h 41"/>
                <a:gd name="T94" fmla="*/ 8 w 37"/>
                <a:gd name="T95" fmla="*/ 38 h 41"/>
                <a:gd name="T96" fmla="*/ 7 w 37"/>
                <a:gd name="T97" fmla="*/ 38 h 41"/>
                <a:gd name="T98" fmla="*/ 4 w 37"/>
                <a:gd name="T99" fmla="*/ 41 h 41"/>
                <a:gd name="T100" fmla="*/ 3 w 37"/>
                <a:gd name="T10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 h="41">
                  <a:moveTo>
                    <a:pt x="3" y="41"/>
                  </a:moveTo>
                  <a:cubicBezTo>
                    <a:pt x="2" y="41"/>
                    <a:pt x="1" y="40"/>
                    <a:pt x="1" y="39"/>
                  </a:cubicBezTo>
                  <a:cubicBezTo>
                    <a:pt x="0" y="37"/>
                    <a:pt x="1" y="33"/>
                    <a:pt x="2" y="32"/>
                  </a:cubicBezTo>
                  <a:cubicBezTo>
                    <a:pt x="2" y="31"/>
                    <a:pt x="3" y="31"/>
                    <a:pt x="3" y="30"/>
                  </a:cubicBezTo>
                  <a:cubicBezTo>
                    <a:pt x="4" y="30"/>
                    <a:pt x="4" y="29"/>
                    <a:pt x="5" y="29"/>
                  </a:cubicBezTo>
                  <a:cubicBezTo>
                    <a:pt x="5" y="28"/>
                    <a:pt x="5" y="27"/>
                    <a:pt x="5" y="25"/>
                  </a:cubicBezTo>
                  <a:cubicBezTo>
                    <a:pt x="5" y="25"/>
                    <a:pt x="5" y="25"/>
                    <a:pt x="5" y="25"/>
                  </a:cubicBezTo>
                  <a:cubicBezTo>
                    <a:pt x="5" y="19"/>
                    <a:pt x="8" y="18"/>
                    <a:pt x="10" y="18"/>
                  </a:cubicBezTo>
                  <a:cubicBezTo>
                    <a:pt x="10" y="18"/>
                    <a:pt x="11" y="18"/>
                    <a:pt x="11" y="18"/>
                  </a:cubicBezTo>
                  <a:cubicBezTo>
                    <a:pt x="12" y="19"/>
                    <a:pt x="12" y="19"/>
                    <a:pt x="13" y="19"/>
                  </a:cubicBezTo>
                  <a:cubicBezTo>
                    <a:pt x="13" y="19"/>
                    <a:pt x="14" y="20"/>
                    <a:pt x="14" y="20"/>
                  </a:cubicBezTo>
                  <a:cubicBezTo>
                    <a:pt x="15" y="20"/>
                    <a:pt x="15" y="19"/>
                    <a:pt x="15" y="18"/>
                  </a:cubicBezTo>
                  <a:cubicBezTo>
                    <a:pt x="16" y="17"/>
                    <a:pt x="16" y="17"/>
                    <a:pt x="16" y="17"/>
                  </a:cubicBezTo>
                  <a:cubicBezTo>
                    <a:pt x="16" y="16"/>
                    <a:pt x="17" y="15"/>
                    <a:pt x="18" y="14"/>
                  </a:cubicBezTo>
                  <a:cubicBezTo>
                    <a:pt x="19" y="13"/>
                    <a:pt x="20" y="13"/>
                    <a:pt x="21" y="13"/>
                  </a:cubicBezTo>
                  <a:cubicBezTo>
                    <a:pt x="21" y="13"/>
                    <a:pt x="21" y="13"/>
                    <a:pt x="22" y="13"/>
                  </a:cubicBezTo>
                  <a:cubicBezTo>
                    <a:pt x="24" y="12"/>
                    <a:pt x="26" y="9"/>
                    <a:pt x="27" y="7"/>
                  </a:cubicBezTo>
                  <a:cubicBezTo>
                    <a:pt x="28" y="5"/>
                    <a:pt x="30" y="2"/>
                    <a:pt x="33" y="1"/>
                  </a:cubicBezTo>
                  <a:cubicBezTo>
                    <a:pt x="34" y="0"/>
                    <a:pt x="34" y="0"/>
                    <a:pt x="34" y="0"/>
                  </a:cubicBezTo>
                  <a:cubicBezTo>
                    <a:pt x="35" y="1"/>
                    <a:pt x="35" y="1"/>
                    <a:pt x="35" y="1"/>
                  </a:cubicBezTo>
                  <a:cubicBezTo>
                    <a:pt x="36" y="4"/>
                    <a:pt x="37" y="9"/>
                    <a:pt x="34" y="11"/>
                  </a:cubicBezTo>
                  <a:cubicBezTo>
                    <a:pt x="34" y="12"/>
                    <a:pt x="33" y="12"/>
                    <a:pt x="32" y="12"/>
                  </a:cubicBezTo>
                  <a:cubicBezTo>
                    <a:pt x="32" y="12"/>
                    <a:pt x="31" y="13"/>
                    <a:pt x="31" y="13"/>
                  </a:cubicBezTo>
                  <a:cubicBezTo>
                    <a:pt x="31" y="13"/>
                    <a:pt x="30" y="13"/>
                    <a:pt x="30" y="13"/>
                  </a:cubicBezTo>
                  <a:cubicBezTo>
                    <a:pt x="29" y="13"/>
                    <a:pt x="29" y="14"/>
                    <a:pt x="29" y="14"/>
                  </a:cubicBezTo>
                  <a:cubicBezTo>
                    <a:pt x="29" y="14"/>
                    <a:pt x="29" y="14"/>
                    <a:pt x="29" y="15"/>
                  </a:cubicBezTo>
                  <a:cubicBezTo>
                    <a:pt x="30" y="15"/>
                    <a:pt x="30" y="15"/>
                    <a:pt x="31" y="16"/>
                  </a:cubicBezTo>
                  <a:cubicBezTo>
                    <a:pt x="32" y="17"/>
                    <a:pt x="32" y="19"/>
                    <a:pt x="31" y="21"/>
                  </a:cubicBezTo>
                  <a:cubicBezTo>
                    <a:pt x="30" y="23"/>
                    <a:pt x="28" y="25"/>
                    <a:pt x="26" y="27"/>
                  </a:cubicBezTo>
                  <a:cubicBezTo>
                    <a:pt x="26" y="27"/>
                    <a:pt x="26" y="27"/>
                    <a:pt x="26" y="27"/>
                  </a:cubicBezTo>
                  <a:cubicBezTo>
                    <a:pt x="25" y="27"/>
                    <a:pt x="25" y="28"/>
                    <a:pt x="25" y="28"/>
                  </a:cubicBezTo>
                  <a:cubicBezTo>
                    <a:pt x="25" y="28"/>
                    <a:pt x="25" y="29"/>
                    <a:pt x="24" y="29"/>
                  </a:cubicBezTo>
                  <a:cubicBezTo>
                    <a:pt x="24" y="29"/>
                    <a:pt x="23" y="29"/>
                    <a:pt x="23" y="29"/>
                  </a:cubicBezTo>
                  <a:cubicBezTo>
                    <a:pt x="23" y="29"/>
                    <a:pt x="23" y="29"/>
                    <a:pt x="23" y="29"/>
                  </a:cubicBezTo>
                  <a:cubicBezTo>
                    <a:pt x="23" y="29"/>
                    <a:pt x="23" y="30"/>
                    <a:pt x="22" y="30"/>
                  </a:cubicBezTo>
                  <a:cubicBezTo>
                    <a:pt x="22" y="30"/>
                    <a:pt x="21" y="31"/>
                    <a:pt x="20" y="31"/>
                  </a:cubicBezTo>
                  <a:cubicBezTo>
                    <a:pt x="20" y="31"/>
                    <a:pt x="20" y="31"/>
                    <a:pt x="19" y="31"/>
                  </a:cubicBezTo>
                  <a:cubicBezTo>
                    <a:pt x="18" y="31"/>
                    <a:pt x="17" y="31"/>
                    <a:pt x="16" y="29"/>
                  </a:cubicBezTo>
                  <a:cubicBezTo>
                    <a:pt x="16" y="29"/>
                    <a:pt x="16" y="29"/>
                    <a:pt x="16" y="28"/>
                  </a:cubicBezTo>
                  <a:cubicBezTo>
                    <a:pt x="16" y="28"/>
                    <a:pt x="16" y="28"/>
                    <a:pt x="16" y="28"/>
                  </a:cubicBezTo>
                  <a:cubicBezTo>
                    <a:pt x="16" y="28"/>
                    <a:pt x="16" y="28"/>
                    <a:pt x="16" y="28"/>
                  </a:cubicBezTo>
                  <a:cubicBezTo>
                    <a:pt x="16" y="28"/>
                    <a:pt x="15" y="28"/>
                    <a:pt x="15" y="28"/>
                  </a:cubicBezTo>
                  <a:cubicBezTo>
                    <a:pt x="15" y="28"/>
                    <a:pt x="15" y="28"/>
                    <a:pt x="15" y="28"/>
                  </a:cubicBezTo>
                  <a:cubicBezTo>
                    <a:pt x="14" y="28"/>
                    <a:pt x="14" y="29"/>
                    <a:pt x="14" y="30"/>
                  </a:cubicBezTo>
                  <a:cubicBezTo>
                    <a:pt x="14" y="31"/>
                    <a:pt x="13" y="31"/>
                    <a:pt x="13" y="31"/>
                  </a:cubicBezTo>
                  <a:cubicBezTo>
                    <a:pt x="13" y="33"/>
                    <a:pt x="12" y="34"/>
                    <a:pt x="11" y="35"/>
                  </a:cubicBezTo>
                  <a:cubicBezTo>
                    <a:pt x="10" y="35"/>
                    <a:pt x="10" y="35"/>
                    <a:pt x="10" y="35"/>
                  </a:cubicBezTo>
                  <a:cubicBezTo>
                    <a:pt x="9" y="36"/>
                    <a:pt x="9" y="37"/>
                    <a:pt x="8" y="38"/>
                  </a:cubicBezTo>
                  <a:cubicBezTo>
                    <a:pt x="8" y="38"/>
                    <a:pt x="7" y="38"/>
                    <a:pt x="7" y="38"/>
                  </a:cubicBezTo>
                  <a:cubicBezTo>
                    <a:pt x="6" y="39"/>
                    <a:pt x="5" y="40"/>
                    <a:pt x="4" y="41"/>
                  </a:cubicBezTo>
                  <a:cubicBezTo>
                    <a:pt x="4" y="41"/>
                    <a:pt x="3" y="41"/>
                    <a:pt x="3" y="41"/>
                  </a:cubicBezTo>
                  <a:close/>
                </a:path>
              </a:pathLst>
            </a:custGeom>
            <a:solidFill>
              <a:schemeClr val="bg1"/>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29"/>
            <p:cNvSpPr>
              <a:spLocks/>
            </p:cNvSpPr>
            <p:nvPr/>
          </p:nvSpPr>
          <p:spPr bwMode="auto">
            <a:xfrm>
              <a:off x="6359665" y="3184020"/>
              <a:ext cx="51123" cy="40472"/>
            </a:xfrm>
            <a:custGeom>
              <a:avLst/>
              <a:gdLst>
                <a:gd name="T0" fmla="*/ 9 w 20"/>
                <a:gd name="T1" fmla="*/ 15 h 15"/>
                <a:gd name="T2" fmla="*/ 3 w 20"/>
                <a:gd name="T3" fmla="*/ 13 h 15"/>
                <a:gd name="T4" fmla="*/ 0 w 20"/>
                <a:gd name="T5" fmla="*/ 11 h 15"/>
                <a:gd name="T6" fmla="*/ 2 w 20"/>
                <a:gd name="T7" fmla="*/ 11 h 15"/>
                <a:gd name="T8" fmla="*/ 3 w 20"/>
                <a:gd name="T9" fmla="*/ 9 h 15"/>
                <a:gd name="T10" fmla="*/ 6 w 20"/>
                <a:gd name="T11" fmla="*/ 8 h 15"/>
                <a:gd name="T12" fmla="*/ 7 w 20"/>
                <a:gd name="T13" fmla="*/ 8 h 15"/>
                <a:gd name="T14" fmla="*/ 9 w 20"/>
                <a:gd name="T15" fmla="*/ 7 h 15"/>
                <a:gd name="T16" fmla="*/ 10 w 20"/>
                <a:gd name="T17" fmla="*/ 5 h 15"/>
                <a:gd name="T18" fmla="*/ 11 w 20"/>
                <a:gd name="T19" fmla="*/ 2 h 15"/>
                <a:gd name="T20" fmla="*/ 15 w 20"/>
                <a:gd name="T21" fmla="*/ 0 h 15"/>
                <a:gd name="T22" fmla="*/ 20 w 20"/>
                <a:gd name="T23" fmla="*/ 5 h 15"/>
                <a:gd name="T24" fmla="*/ 14 w 20"/>
                <a:gd name="T25" fmla="*/ 14 h 15"/>
                <a:gd name="T26" fmla="*/ 9 w 20"/>
                <a:gd name="T2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5">
                  <a:moveTo>
                    <a:pt x="9" y="15"/>
                  </a:moveTo>
                  <a:cubicBezTo>
                    <a:pt x="7" y="15"/>
                    <a:pt x="5" y="15"/>
                    <a:pt x="3" y="13"/>
                  </a:cubicBezTo>
                  <a:cubicBezTo>
                    <a:pt x="0" y="11"/>
                    <a:pt x="0" y="11"/>
                    <a:pt x="0" y="11"/>
                  </a:cubicBezTo>
                  <a:cubicBezTo>
                    <a:pt x="2" y="11"/>
                    <a:pt x="2" y="11"/>
                    <a:pt x="2" y="11"/>
                  </a:cubicBezTo>
                  <a:cubicBezTo>
                    <a:pt x="2" y="11"/>
                    <a:pt x="2" y="10"/>
                    <a:pt x="3" y="9"/>
                  </a:cubicBezTo>
                  <a:cubicBezTo>
                    <a:pt x="3" y="9"/>
                    <a:pt x="4" y="8"/>
                    <a:pt x="6" y="8"/>
                  </a:cubicBezTo>
                  <a:cubicBezTo>
                    <a:pt x="7" y="8"/>
                    <a:pt x="7" y="8"/>
                    <a:pt x="7" y="8"/>
                  </a:cubicBezTo>
                  <a:cubicBezTo>
                    <a:pt x="8" y="7"/>
                    <a:pt x="9" y="7"/>
                    <a:pt x="9" y="7"/>
                  </a:cubicBezTo>
                  <a:cubicBezTo>
                    <a:pt x="10" y="6"/>
                    <a:pt x="10" y="6"/>
                    <a:pt x="10" y="5"/>
                  </a:cubicBezTo>
                  <a:cubicBezTo>
                    <a:pt x="10" y="4"/>
                    <a:pt x="10" y="3"/>
                    <a:pt x="11" y="2"/>
                  </a:cubicBezTo>
                  <a:cubicBezTo>
                    <a:pt x="12" y="0"/>
                    <a:pt x="14" y="0"/>
                    <a:pt x="15" y="0"/>
                  </a:cubicBezTo>
                  <a:cubicBezTo>
                    <a:pt x="17" y="0"/>
                    <a:pt x="19" y="3"/>
                    <a:pt x="20" y="5"/>
                  </a:cubicBezTo>
                  <a:cubicBezTo>
                    <a:pt x="20" y="9"/>
                    <a:pt x="18" y="11"/>
                    <a:pt x="14" y="14"/>
                  </a:cubicBezTo>
                  <a:cubicBezTo>
                    <a:pt x="12" y="15"/>
                    <a:pt x="11" y="15"/>
                    <a:pt x="9" y="15"/>
                  </a:cubicBezTo>
                  <a:close/>
                </a:path>
              </a:pathLst>
            </a:custGeom>
            <a:solidFill>
              <a:schemeClr val="bg1"/>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30"/>
            <p:cNvSpPr>
              <a:spLocks/>
            </p:cNvSpPr>
            <p:nvPr/>
          </p:nvSpPr>
          <p:spPr bwMode="auto">
            <a:xfrm>
              <a:off x="6331973" y="3262835"/>
              <a:ext cx="34082" cy="48993"/>
            </a:xfrm>
            <a:custGeom>
              <a:avLst/>
              <a:gdLst>
                <a:gd name="T0" fmla="*/ 3 w 13"/>
                <a:gd name="T1" fmla="*/ 19 h 19"/>
                <a:gd name="T2" fmla="*/ 1 w 13"/>
                <a:gd name="T3" fmla="*/ 17 h 19"/>
                <a:gd name="T4" fmla="*/ 2 w 13"/>
                <a:gd name="T5" fmla="*/ 13 h 19"/>
                <a:gd name="T6" fmla="*/ 3 w 13"/>
                <a:gd name="T7" fmla="*/ 10 h 19"/>
                <a:gd name="T8" fmla="*/ 3 w 13"/>
                <a:gd name="T9" fmla="*/ 10 h 19"/>
                <a:gd name="T10" fmla="*/ 3 w 13"/>
                <a:gd name="T11" fmla="*/ 10 h 19"/>
                <a:gd name="T12" fmla="*/ 2 w 13"/>
                <a:gd name="T13" fmla="*/ 9 h 19"/>
                <a:gd name="T14" fmla="*/ 1 w 13"/>
                <a:gd name="T15" fmla="*/ 5 h 19"/>
                <a:gd name="T16" fmla="*/ 8 w 13"/>
                <a:gd name="T17" fmla="*/ 0 h 19"/>
                <a:gd name="T18" fmla="*/ 11 w 13"/>
                <a:gd name="T19" fmla="*/ 1 h 19"/>
                <a:gd name="T20" fmla="*/ 12 w 13"/>
                <a:gd name="T21" fmla="*/ 7 h 19"/>
                <a:gd name="T22" fmla="*/ 12 w 13"/>
                <a:gd name="T23" fmla="*/ 7 h 19"/>
                <a:gd name="T24" fmla="*/ 12 w 13"/>
                <a:gd name="T25" fmla="*/ 8 h 19"/>
                <a:gd name="T26" fmla="*/ 11 w 13"/>
                <a:gd name="T27" fmla="*/ 12 h 19"/>
                <a:gd name="T28" fmla="*/ 9 w 13"/>
                <a:gd name="T29" fmla="*/ 14 h 19"/>
                <a:gd name="T30" fmla="*/ 7 w 13"/>
                <a:gd name="T31" fmla="*/ 15 h 19"/>
                <a:gd name="T32" fmla="*/ 6 w 13"/>
                <a:gd name="T33" fmla="*/ 16 h 19"/>
                <a:gd name="T34" fmla="*/ 3 w 13"/>
                <a:gd name="T3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9">
                  <a:moveTo>
                    <a:pt x="3" y="19"/>
                  </a:moveTo>
                  <a:cubicBezTo>
                    <a:pt x="1" y="19"/>
                    <a:pt x="1" y="18"/>
                    <a:pt x="1" y="17"/>
                  </a:cubicBezTo>
                  <a:cubicBezTo>
                    <a:pt x="0" y="16"/>
                    <a:pt x="2" y="14"/>
                    <a:pt x="2" y="13"/>
                  </a:cubicBezTo>
                  <a:cubicBezTo>
                    <a:pt x="3" y="12"/>
                    <a:pt x="3" y="11"/>
                    <a:pt x="3" y="10"/>
                  </a:cubicBezTo>
                  <a:cubicBezTo>
                    <a:pt x="3" y="10"/>
                    <a:pt x="3" y="10"/>
                    <a:pt x="3" y="10"/>
                  </a:cubicBezTo>
                  <a:cubicBezTo>
                    <a:pt x="3" y="10"/>
                    <a:pt x="3" y="10"/>
                    <a:pt x="3" y="10"/>
                  </a:cubicBezTo>
                  <a:cubicBezTo>
                    <a:pt x="3" y="10"/>
                    <a:pt x="2" y="9"/>
                    <a:pt x="2" y="9"/>
                  </a:cubicBezTo>
                  <a:cubicBezTo>
                    <a:pt x="2" y="8"/>
                    <a:pt x="1" y="7"/>
                    <a:pt x="1" y="5"/>
                  </a:cubicBezTo>
                  <a:cubicBezTo>
                    <a:pt x="2" y="3"/>
                    <a:pt x="5" y="0"/>
                    <a:pt x="8" y="0"/>
                  </a:cubicBezTo>
                  <a:cubicBezTo>
                    <a:pt x="10" y="0"/>
                    <a:pt x="10" y="0"/>
                    <a:pt x="11" y="1"/>
                  </a:cubicBezTo>
                  <a:cubicBezTo>
                    <a:pt x="13" y="2"/>
                    <a:pt x="13" y="5"/>
                    <a:pt x="12" y="7"/>
                  </a:cubicBezTo>
                  <a:cubicBezTo>
                    <a:pt x="12" y="7"/>
                    <a:pt x="12" y="7"/>
                    <a:pt x="12" y="7"/>
                  </a:cubicBezTo>
                  <a:cubicBezTo>
                    <a:pt x="12" y="7"/>
                    <a:pt x="12" y="8"/>
                    <a:pt x="12" y="8"/>
                  </a:cubicBezTo>
                  <a:cubicBezTo>
                    <a:pt x="12" y="9"/>
                    <a:pt x="12" y="11"/>
                    <a:pt x="11" y="12"/>
                  </a:cubicBezTo>
                  <a:cubicBezTo>
                    <a:pt x="10" y="13"/>
                    <a:pt x="9" y="14"/>
                    <a:pt x="9" y="14"/>
                  </a:cubicBezTo>
                  <a:cubicBezTo>
                    <a:pt x="8" y="15"/>
                    <a:pt x="8" y="15"/>
                    <a:pt x="7" y="15"/>
                  </a:cubicBezTo>
                  <a:cubicBezTo>
                    <a:pt x="7" y="16"/>
                    <a:pt x="7" y="16"/>
                    <a:pt x="6" y="16"/>
                  </a:cubicBezTo>
                  <a:cubicBezTo>
                    <a:pt x="6" y="17"/>
                    <a:pt x="5" y="19"/>
                    <a:pt x="3" y="19"/>
                  </a:cubicBezTo>
                  <a:close/>
                </a:path>
              </a:pathLst>
            </a:custGeom>
            <a:solidFill>
              <a:schemeClr val="bg1"/>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1"/>
            <p:cNvSpPr>
              <a:spLocks/>
            </p:cNvSpPr>
            <p:nvPr/>
          </p:nvSpPr>
          <p:spPr bwMode="auto">
            <a:xfrm>
              <a:off x="6338363" y="3045562"/>
              <a:ext cx="6390" cy="4260"/>
            </a:xfrm>
            <a:custGeom>
              <a:avLst/>
              <a:gdLst>
                <a:gd name="T0" fmla="*/ 0 w 2"/>
                <a:gd name="T1" fmla="*/ 2 h 2"/>
                <a:gd name="T2" fmla="*/ 0 w 2"/>
                <a:gd name="T3" fmla="*/ 2 h 2"/>
                <a:gd name="T4" fmla="*/ 0 w 2"/>
                <a:gd name="T5" fmla="*/ 0 h 2"/>
                <a:gd name="T6" fmla="*/ 2 w 2"/>
                <a:gd name="T7" fmla="*/ 0 h 2"/>
                <a:gd name="T8" fmla="*/ 2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cubicBezTo>
                    <a:pt x="0" y="2"/>
                    <a:pt x="0" y="2"/>
                    <a:pt x="0" y="2"/>
                  </a:cubicBezTo>
                  <a:cubicBezTo>
                    <a:pt x="0" y="0"/>
                    <a:pt x="0" y="0"/>
                    <a:pt x="0" y="0"/>
                  </a:cubicBezTo>
                  <a:cubicBezTo>
                    <a:pt x="2" y="0"/>
                    <a:pt x="2" y="0"/>
                    <a:pt x="2" y="0"/>
                  </a:cubicBezTo>
                  <a:cubicBezTo>
                    <a:pt x="2" y="2"/>
                    <a:pt x="2" y="2"/>
                    <a:pt x="2" y="2"/>
                  </a:cubicBezTo>
                  <a:lnTo>
                    <a:pt x="0" y="2"/>
                  </a:lnTo>
                  <a:close/>
                </a:path>
              </a:pathLst>
            </a:custGeom>
            <a:solidFill>
              <a:srgbClr val="0069AA"/>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32"/>
            <p:cNvSpPr>
              <a:spLocks/>
            </p:cNvSpPr>
            <p:nvPr/>
          </p:nvSpPr>
          <p:spPr bwMode="auto">
            <a:xfrm>
              <a:off x="6319192" y="3026391"/>
              <a:ext cx="46863" cy="23431"/>
            </a:xfrm>
            <a:custGeom>
              <a:avLst/>
              <a:gdLst>
                <a:gd name="T0" fmla="*/ 4 w 18"/>
                <a:gd name="T1" fmla="*/ 9 h 9"/>
                <a:gd name="T2" fmla="*/ 2 w 18"/>
                <a:gd name="T3" fmla="*/ 9 h 9"/>
                <a:gd name="T4" fmla="*/ 0 w 18"/>
                <a:gd name="T5" fmla="*/ 6 h 9"/>
                <a:gd name="T6" fmla="*/ 1 w 18"/>
                <a:gd name="T7" fmla="*/ 4 h 9"/>
                <a:gd name="T8" fmla="*/ 4 w 18"/>
                <a:gd name="T9" fmla="*/ 3 h 9"/>
                <a:gd name="T10" fmla="*/ 5 w 18"/>
                <a:gd name="T11" fmla="*/ 3 h 9"/>
                <a:gd name="T12" fmla="*/ 6 w 18"/>
                <a:gd name="T13" fmla="*/ 3 h 9"/>
                <a:gd name="T14" fmla="*/ 9 w 18"/>
                <a:gd name="T15" fmla="*/ 2 h 9"/>
                <a:gd name="T16" fmla="*/ 9 w 18"/>
                <a:gd name="T17" fmla="*/ 2 h 9"/>
                <a:gd name="T18" fmla="*/ 12 w 18"/>
                <a:gd name="T19" fmla="*/ 0 h 9"/>
                <a:gd name="T20" fmla="*/ 13 w 18"/>
                <a:gd name="T21" fmla="*/ 0 h 9"/>
                <a:gd name="T22" fmla="*/ 17 w 18"/>
                <a:gd name="T23" fmla="*/ 7 h 9"/>
                <a:gd name="T24" fmla="*/ 14 w 18"/>
                <a:gd name="T25" fmla="*/ 9 h 9"/>
                <a:gd name="T26" fmla="*/ 13 w 18"/>
                <a:gd name="T27" fmla="*/ 9 h 9"/>
                <a:gd name="T28" fmla="*/ 12 w 18"/>
                <a:gd name="T29" fmla="*/ 9 h 9"/>
                <a:gd name="T30" fmla="*/ 12 w 18"/>
                <a:gd name="T31" fmla="*/ 9 h 9"/>
                <a:gd name="T32" fmla="*/ 10 w 18"/>
                <a:gd name="T33" fmla="*/ 9 h 9"/>
                <a:gd name="T34" fmla="*/ 10 w 18"/>
                <a:gd name="T35" fmla="*/ 9 h 9"/>
                <a:gd name="T36" fmla="*/ 9 w 18"/>
                <a:gd name="T37" fmla="*/ 9 h 9"/>
                <a:gd name="T38" fmla="*/ 7 w 18"/>
                <a:gd name="T39" fmla="*/ 9 h 9"/>
                <a:gd name="T40" fmla="*/ 6 w 18"/>
                <a:gd name="T41" fmla="*/ 9 h 9"/>
                <a:gd name="T42" fmla="*/ 5 w 18"/>
                <a:gd name="T43" fmla="*/ 9 h 9"/>
                <a:gd name="T44" fmla="*/ 4 w 18"/>
                <a:gd name="T4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9">
                  <a:moveTo>
                    <a:pt x="4" y="9"/>
                  </a:moveTo>
                  <a:cubicBezTo>
                    <a:pt x="3" y="9"/>
                    <a:pt x="2" y="9"/>
                    <a:pt x="2" y="9"/>
                  </a:cubicBezTo>
                  <a:cubicBezTo>
                    <a:pt x="1" y="8"/>
                    <a:pt x="0" y="7"/>
                    <a:pt x="0" y="6"/>
                  </a:cubicBezTo>
                  <a:cubicBezTo>
                    <a:pt x="0" y="5"/>
                    <a:pt x="1" y="5"/>
                    <a:pt x="1" y="4"/>
                  </a:cubicBezTo>
                  <a:cubicBezTo>
                    <a:pt x="2" y="3"/>
                    <a:pt x="3" y="3"/>
                    <a:pt x="4" y="3"/>
                  </a:cubicBezTo>
                  <a:cubicBezTo>
                    <a:pt x="5" y="3"/>
                    <a:pt x="5" y="3"/>
                    <a:pt x="5" y="3"/>
                  </a:cubicBezTo>
                  <a:cubicBezTo>
                    <a:pt x="6" y="3"/>
                    <a:pt x="6" y="3"/>
                    <a:pt x="6" y="3"/>
                  </a:cubicBezTo>
                  <a:cubicBezTo>
                    <a:pt x="7" y="3"/>
                    <a:pt x="8" y="3"/>
                    <a:pt x="9" y="2"/>
                  </a:cubicBezTo>
                  <a:cubicBezTo>
                    <a:pt x="9" y="2"/>
                    <a:pt x="9" y="2"/>
                    <a:pt x="9" y="2"/>
                  </a:cubicBezTo>
                  <a:cubicBezTo>
                    <a:pt x="10" y="1"/>
                    <a:pt x="11" y="0"/>
                    <a:pt x="12" y="0"/>
                  </a:cubicBezTo>
                  <a:cubicBezTo>
                    <a:pt x="12" y="0"/>
                    <a:pt x="13" y="0"/>
                    <a:pt x="13" y="0"/>
                  </a:cubicBezTo>
                  <a:cubicBezTo>
                    <a:pt x="15" y="1"/>
                    <a:pt x="18" y="5"/>
                    <a:pt x="17" y="7"/>
                  </a:cubicBezTo>
                  <a:cubicBezTo>
                    <a:pt x="17" y="9"/>
                    <a:pt x="15" y="9"/>
                    <a:pt x="14" y="9"/>
                  </a:cubicBezTo>
                  <a:cubicBezTo>
                    <a:pt x="14" y="9"/>
                    <a:pt x="13" y="9"/>
                    <a:pt x="13" y="9"/>
                  </a:cubicBezTo>
                  <a:cubicBezTo>
                    <a:pt x="13" y="9"/>
                    <a:pt x="12" y="9"/>
                    <a:pt x="12" y="9"/>
                  </a:cubicBezTo>
                  <a:cubicBezTo>
                    <a:pt x="12" y="9"/>
                    <a:pt x="12" y="9"/>
                    <a:pt x="12" y="9"/>
                  </a:cubicBezTo>
                  <a:cubicBezTo>
                    <a:pt x="11" y="9"/>
                    <a:pt x="11" y="9"/>
                    <a:pt x="10" y="9"/>
                  </a:cubicBezTo>
                  <a:cubicBezTo>
                    <a:pt x="10" y="9"/>
                    <a:pt x="10" y="9"/>
                    <a:pt x="10" y="9"/>
                  </a:cubicBezTo>
                  <a:cubicBezTo>
                    <a:pt x="9" y="9"/>
                    <a:pt x="9" y="9"/>
                    <a:pt x="9" y="9"/>
                  </a:cubicBezTo>
                  <a:cubicBezTo>
                    <a:pt x="8" y="9"/>
                    <a:pt x="8" y="9"/>
                    <a:pt x="7" y="9"/>
                  </a:cubicBezTo>
                  <a:cubicBezTo>
                    <a:pt x="7" y="9"/>
                    <a:pt x="7" y="9"/>
                    <a:pt x="6" y="9"/>
                  </a:cubicBezTo>
                  <a:cubicBezTo>
                    <a:pt x="6" y="9"/>
                    <a:pt x="6" y="9"/>
                    <a:pt x="5" y="9"/>
                  </a:cubicBezTo>
                  <a:cubicBezTo>
                    <a:pt x="5" y="9"/>
                    <a:pt x="4" y="9"/>
                    <a:pt x="4" y="9"/>
                  </a:cubicBezTo>
                  <a:close/>
                </a:path>
              </a:pathLst>
            </a:custGeom>
            <a:solidFill>
              <a:schemeClr val="bg1"/>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33"/>
            <p:cNvSpPr>
              <a:spLocks/>
            </p:cNvSpPr>
            <p:nvPr/>
          </p:nvSpPr>
          <p:spPr bwMode="auto">
            <a:xfrm>
              <a:off x="6398007" y="3467327"/>
              <a:ext cx="40472" cy="42603"/>
            </a:xfrm>
            <a:custGeom>
              <a:avLst/>
              <a:gdLst>
                <a:gd name="T0" fmla="*/ 4 w 15"/>
                <a:gd name="T1" fmla="*/ 17 h 17"/>
                <a:gd name="T2" fmla="*/ 1 w 15"/>
                <a:gd name="T3" fmla="*/ 15 h 17"/>
                <a:gd name="T4" fmla="*/ 6 w 15"/>
                <a:gd name="T5" fmla="*/ 8 h 17"/>
                <a:gd name="T6" fmla="*/ 7 w 15"/>
                <a:gd name="T7" fmla="*/ 6 h 17"/>
                <a:gd name="T8" fmla="*/ 11 w 15"/>
                <a:gd name="T9" fmla="*/ 1 h 17"/>
                <a:gd name="T10" fmla="*/ 13 w 15"/>
                <a:gd name="T11" fmla="*/ 0 h 17"/>
                <a:gd name="T12" fmla="*/ 14 w 15"/>
                <a:gd name="T13" fmla="*/ 1 h 17"/>
                <a:gd name="T14" fmla="*/ 15 w 15"/>
                <a:gd name="T15" fmla="*/ 7 h 17"/>
                <a:gd name="T16" fmla="*/ 15 w 15"/>
                <a:gd name="T17" fmla="*/ 9 h 17"/>
                <a:gd name="T18" fmla="*/ 12 w 15"/>
                <a:gd name="T19" fmla="*/ 13 h 17"/>
                <a:gd name="T20" fmla="*/ 10 w 15"/>
                <a:gd name="T21" fmla="*/ 14 h 17"/>
                <a:gd name="T22" fmla="*/ 8 w 15"/>
                <a:gd name="T23" fmla="*/ 15 h 17"/>
                <a:gd name="T24" fmla="*/ 8 w 15"/>
                <a:gd name="T25" fmla="*/ 17 h 17"/>
                <a:gd name="T26" fmla="*/ 7 w 15"/>
                <a:gd name="T27" fmla="*/ 17 h 17"/>
                <a:gd name="T28" fmla="*/ 4 w 15"/>
                <a:gd name="T2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7">
                  <a:moveTo>
                    <a:pt x="4" y="17"/>
                  </a:moveTo>
                  <a:cubicBezTo>
                    <a:pt x="2" y="17"/>
                    <a:pt x="1" y="16"/>
                    <a:pt x="1" y="15"/>
                  </a:cubicBezTo>
                  <a:cubicBezTo>
                    <a:pt x="0" y="12"/>
                    <a:pt x="5" y="8"/>
                    <a:pt x="6" y="8"/>
                  </a:cubicBezTo>
                  <a:cubicBezTo>
                    <a:pt x="6" y="7"/>
                    <a:pt x="7" y="7"/>
                    <a:pt x="7" y="6"/>
                  </a:cubicBezTo>
                  <a:cubicBezTo>
                    <a:pt x="8" y="5"/>
                    <a:pt x="9" y="3"/>
                    <a:pt x="11" y="1"/>
                  </a:cubicBezTo>
                  <a:cubicBezTo>
                    <a:pt x="12" y="1"/>
                    <a:pt x="12" y="0"/>
                    <a:pt x="13" y="0"/>
                  </a:cubicBezTo>
                  <a:cubicBezTo>
                    <a:pt x="14" y="0"/>
                    <a:pt x="14" y="1"/>
                    <a:pt x="14" y="1"/>
                  </a:cubicBezTo>
                  <a:cubicBezTo>
                    <a:pt x="15" y="2"/>
                    <a:pt x="15" y="4"/>
                    <a:pt x="15" y="7"/>
                  </a:cubicBezTo>
                  <a:cubicBezTo>
                    <a:pt x="15" y="8"/>
                    <a:pt x="15" y="8"/>
                    <a:pt x="15" y="9"/>
                  </a:cubicBezTo>
                  <a:cubicBezTo>
                    <a:pt x="15" y="12"/>
                    <a:pt x="15" y="13"/>
                    <a:pt x="12" y="13"/>
                  </a:cubicBezTo>
                  <a:cubicBezTo>
                    <a:pt x="11" y="13"/>
                    <a:pt x="11" y="13"/>
                    <a:pt x="10" y="14"/>
                  </a:cubicBezTo>
                  <a:cubicBezTo>
                    <a:pt x="8" y="14"/>
                    <a:pt x="8" y="15"/>
                    <a:pt x="8" y="15"/>
                  </a:cubicBezTo>
                  <a:cubicBezTo>
                    <a:pt x="8" y="17"/>
                    <a:pt x="8" y="17"/>
                    <a:pt x="8" y="17"/>
                  </a:cubicBezTo>
                  <a:cubicBezTo>
                    <a:pt x="7" y="17"/>
                    <a:pt x="7" y="17"/>
                    <a:pt x="7" y="17"/>
                  </a:cubicBezTo>
                  <a:cubicBezTo>
                    <a:pt x="6" y="17"/>
                    <a:pt x="5" y="17"/>
                    <a:pt x="4" y="17"/>
                  </a:cubicBezTo>
                  <a:close/>
                </a:path>
              </a:pathLst>
            </a:custGeom>
            <a:solidFill>
              <a:schemeClr val="bg1"/>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34"/>
            <p:cNvSpPr>
              <a:spLocks/>
            </p:cNvSpPr>
            <p:nvPr/>
          </p:nvSpPr>
          <p:spPr bwMode="auto">
            <a:xfrm>
              <a:off x="7320352" y="1277557"/>
              <a:ext cx="1970367" cy="1765875"/>
            </a:xfrm>
            <a:custGeom>
              <a:avLst/>
              <a:gdLst>
                <a:gd name="T0" fmla="*/ 10 w 761"/>
                <a:gd name="T1" fmla="*/ 657 h 684"/>
                <a:gd name="T2" fmla="*/ 34 w 761"/>
                <a:gd name="T3" fmla="*/ 601 h 684"/>
                <a:gd name="T4" fmla="*/ 15 w 761"/>
                <a:gd name="T5" fmla="*/ 595 h 684"/>
                <a:gd name="T6" fmla="*/ 45 w 761"/>
                <a:gd name="T7" fmla="*/ 565 h 684"/>
                <a:gd name="T8" fmla="*/ 29 w 761"/>
                <a:gd name="T9" fmla="*/ 575 h 684"/>
                <a:gd name="T10" fmla="*/ 19 w 761"/>
                <a:gd name="T11" fmla="*/ 532 h 684"/>
                <a:gd name="T12" fmla="*/ 57 w 761"/>
                <a:gd name="T13" fmla="*/ 525 h 684"/>
                <a:gd name="T14" fmla="*/ 84 w 761"/>
                <a:gd name="T15" fmla="*/ 519 h 684"/>
                <a:gd name="T16" fmla="*/ 25 w 761"/>
                <a:gd name="T17" fmla="*/ 511 h 684"/>
                <a:gd name="T18" fmla="*/ 44 w 761"/>
                <a:gd name="T19" fmla="*/ 482 h 684"/>
                <a:gd name="T20" fmla="*/ 45 w 761"/>
                <a:gd name="T21" fmla="*/ 477 h 684"/>
                <a:gd name="T22" fmla="*/ 59 w 761"/>
                <a:gd name="T23" fmla="*/ 472 h 684"/>
                <a:gd name="T24" fmla="*/ 89 w 761"/>
                <a:gd name="T25" fmla="*/ 471 h 684"/>
                <a:gd name="T26" fmla="*/ 106 w 761"/>
                <a:gd name="T27" fmla="*/ 452 h 684"/>
                <a:gd name="T28" fmla="*/ 108 w 761"/>
                <a:gd name="T29" fmla="*/ 431 h 684"/>
                <a:gd name="T30" fmla="*/ 131 w 761"/>
                <a:gd name="T31" fmla="*/ 426 h 684"/>
                <a:gd name="T32" fmla="*/ 156 w 761"/>
                <a:gd name="T33" fmla="*/ 408 h 684"/>
                <a:gd name="T34" fmla="*/ 213 w 761"/>
                <a:gd name="T35" fmla="*/ 393 h 684"/>
                <a:gd name="T36" fmla="*/ 178 w 761"/>
                <a:gd name="T37" fmla="*/ 393 h 684"/>
                <a:gd name="T38" fmla="*/ 209 w 761"/>
                <a:gd name="T39" fmla="*/ 356 h 684"/>
                <a:gd name="T40" fmla="*/ 232 w 761"/>
                <a:gd name="T41" fmla="*/ 337 h 684"/>
                <a:gd name="T42" fmla="*/ 277 w 761"/>
                <a:gd name="T43" fmla="*/ 315 h 684"/>
                <a:gd name="T44" fmla="*/ 271 w 761"/>
                <a:gd name="T45" fmla="*/ 305 h 684"/>
                <a:gd name="T46" fmla="*/ 299 w 761"/>
                <a:gd name="T47" fmla="*/ 266 h 684"/>
                <a:gd name="T48" fmla="*/ 309 w 761"/>
                <a:gd name="T49" fmla="*/ 247 h 684"/>
                <a:gd name="T50" fmla="*/ 341 w 761"/>
                <a:gd name="T51" fmla="*/ 207 h 684"/>
                <a:gd name="T52" fmla="*/ 373 w 761"/>
                <a:gd name="T53" fmla="*/ 206 h 684"/>
                <a:gd name="T54" fmla="*/ 372 w 761"/>
                <a:gd name="T55" fmla="*/ 176 h 684"/>
                <a:gd name="T56" fmla="*/ 401 w 761"/>
                <a:gd name="T57" fmla="*/ 155 h 684"/>
                <a:gd name="T58" fmla="*/ 429 w 761"/>
                <a:gd name="T59" fmla="*/ 124 h 684"/>
                <a:gd name="T60" fmla="*/ 469 w 761"/>
                <a:gd name="T61" fmla="*/ 92 h 684"/>
                <a:gd name="T62" fmla="*/ 497 w 761"/>
                <a:gd name="T63" fmla="*/ 79 h 684"/>
                <a:gd name="T64" fmla="*/ 546 w 761"/>
                <a:gd name="T65" fmla="*/ 74 h 684"/>
                <a:gd name="T66" fmla="*/ 561 w 761"/>
                <a:gd name="T67" fmla="*/ 65 h 684"/>
                <a:gd name="T68" fmla="*/ 617 w 761"/>
                <a:gd name="T69" fmla="*/ 11 h 684"/>
                <a:gd name="T70" fmla="*/ 631 w 761"/>
                <a:gd name="T71" fmla="*/ 50 h 684"/>
                <a:gd name="T72" fmla="*/ 681 w 761"/>
                <a:gd name="T73" fmla="*/ 18 h 684"/>
                <a:gd name="T74" fmla="*/ 694 w 761"/>
                <a:gd name="T75" fmla="*/ 21 h 684"/>
                <a:gd name="T76" fmla="*/ 715 w 761"/>
                <a:gd name="T77" fmla="*/ 19 h 684"/>
                <a:gd name="T78" fmla="*/ 758 w 761"/>
                <a:gd name="T79" fmla="*/ 53 h 684"/>
                <a:gd name="T80" fmla="*/ 729 w 761"/>
                <a:gd name="T81" fmla="*/ 87 h 684"/>
                <a:gd name="T82" fmla="*/ 738 w 761"/>
                <a:gd name="T83" fmla="*/ 104 h 684"/>
                <a:gd name="T84" fmla="*/ 709 w 761"/>
                <a:gd name="T85" fmla="*/ 111 h 684"/>
                <a:gd name="T86" fmla="*/ 670 w 761"/>
                <a:gd name="T87" fmla="*/ 71 h 684"/>
                <a:gd name="T88" fmla="*/ 625 w 761"/>
                <a:gd name="T89" fmla="*/ 130 h 684"/>
                <a:gd name="T90" fmla="*/ 575 w 761"/>
                <a:gd name="T91" fmla="*/ 140 h 684"/>
                <a:gd name="T92" fmla="*/ 530 w 761"/>
                <a:gd name="T93" fmla="*/ 106 h 684"/>
                <a:gd name="T94" fmla="*/ 481 w 761"/>
                <a:gd name="T95" fmla="*/ 155 h 684"/>
                <a:gd name="T96" fmla="*/ 431 w 761"/>
                <a:gd name="T97" fmla="*/ 175 h 684"/>
                <a:gd name="T98" fmla="*/ 387 w 761"/>
                <a:gd name="T99" fmla="*/ 209 h 684"/>
                <a:gd name="T100" fmla="*/ 360 w 761"/>
                <a:gd name="T101" fmla="*/ 248 h 684"/>
                <a:gd name="T102" fmla="*/ 332 w 761"/>
                <a:gd name="T103" fmla="*/ 280 h 684"/>
                <a:gd name="T104" fmla="*/ 302 w 761"/>
                <a:gd name="T105" fmla="*/ 364 h 684"/>
                <a:gd name="T106" fmla="*/ 270 w 761"/>
                <a:gd name="T107" fmla="*/ 376 h 684"/>
                <a:gd name="T108" fmla="*/ 234 w 761"/>
                <a:gd name="T109" fmla="*/ 427 h 684"/>
                <a:gd name="T110" fmla="*/ 232 w 761"/>
                <a:gd name="T111" fmla="*/ 519 h 684"/>
                <a:gd name="T112" fmla="*/ 201 w 761"/>
                <a:gd name="T113" fmla="*/ 586 h 684"/>
                <a:gd name="T114" fmla="*/ 180 w 761"/>
                <a:gd name="T115" fmla="*/ 629 h 684"/>
                <a:gd name="T116" fmla="*/ 156 w 761"/>
                <a:gd name="T117" fmla="*/ 605 h 684"/>
                <a:gd name="T118" fmla="*/ 102 w 761"/>
                <a:gd name="T119" fmla="*/ 656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1" h="684">
                  <a:moveTo>
                    <a:pt x="49" y="684"/>
                  </a:moveTo>
                  <a:cubicBezTo>
                    <a:pt x="44" y="684"/>
                    <a:pt x="41" y="683"/>
                    <a:pt x="39" y="679"/>
                  </a:cubicBezTo>
                  <a:cubicBezTo>
                    <a:pt x="39" y="677"/>
                    <a:pt x="38" y="676"/>
                    <a:pt x="37" y="675"/>
                  </a:cubicBezTo>
                  <a:cubicBezTo>
                    <a:pt x="37" y="674"/>
                    <a:pt x="37" y="674"/>
                    <a:pt x="37" y="673"/>
                  </a:cubicBezTo>
                  <a:cubicBezTo>
                    <a:pt x="37" y="674"/>
                    <a:pt x="36" y="674"/>
                    <a:pt x="36" y="674"/>
                  </a:cubicBezTo>
                  <a:cubicBezTo>
                    <a:pt x="36" y="674"/>
                    <a:pt x="36" y="675"/>
                    <a:pt x="35" y="676"/>
                  </a:cubicBezTo>
                  <a:cubicBezTo>
                    <a:pt x="34" y="677"/>
                    <a:pt x="32" y="680"/>
                    <a:pt x="30" y="680"/>
                  </a:cubicBezTo>
                  <a:cubicBezTo>
                    <a:pt x="29" y="680"/>
                    <a:pt x="28" y="680"/>
                    <a:pt x="28" y="679"/>
                  </a:cubicBezTo>
                  <a:cubicBezTo>
                    <a:pt x="27" y="678"/>
                    <a:pt x="26" y="676"/>
                    <a:pt x="27" y="673"/>
                  </a:cubicBezTo>
                  <a:cubicBezTo>
                    <a:pt x="27" y="668"/>
                    <a:pt x="27" y="667"/>
                    <a:pt x="27" y="667"/>
                  </a:cubicBezTo>
                  <a:cubicBezTo>
                    <a:pt x="26" y="666"/>
                    <a:pt x="26" y="666"/>
                    <a:pt x="25" y="666"/>
                  </a:cubicBezTo>
                  <a:cubicBezTo>
                    <a:pt x="25" y="666"/>
                    <a:pt x="25" y="666"/>
                    <a:pt x="25" y="666"/>
                  </a:cubicBezTo>
                  <a:cubicBezTo>
                    <a:pt x="25" y="666"/>
                    <a:pt x="24" y="666"/>
                    <a:pt x="23" y="667"/>
                  </a:cubicBezTo>
                  <a:cubicBezTo>
                    <a:pt x="22" y="667"/>
                    <a:pt x="21" y="667"/>
                    <a:pt x="19" y="667"/>
                  </a:cubicBezTo>
                  <a:cubicBezTo>
                    <a:pt x="15" y="667"/>
                    <a:pt x="14" y="665"/>
                    <a:pt x="13" y="662"/>
                  </a:cubicBezTo>
                  <a:cubicBezTo>
                    <a:pt x="13" y="659"/>
                    <a:pt x="12" y="658"/>
                    <a:pt x="10" y="657"/>
                  </a:cubicBezTo>
                  <a:cubicBezTo>
                    <a:pt x="10" y="657"/>
                    <a:pt x="9" y="656"/>
                    <a:pt x="8" y="655"/>
                  </a:cubicBezTo>
                  <a:cubicBezTo>
                    <a:pt x="8" y="655"/>
                    <a:pt x="7" y="654"/>
                    <a:pt x="7" y="653"/>
                  </a:cubicBezTo>
                  <a:cubicBezTo>
                    <a:pt x="4" y="650"/>
                    <a:pt x="0" y="646"/>
                    <a:pt x="1" y="643"/>
                  </a:cubicBezTo>
                  <a:cubicBezTo>
                    <a:pt x="2" y="641"/>
                    <a:pt x="4" y="640"/>
                    <a:pt x="8" y="640"/>
                  </a:cubicBezTo>
                  <a:cubicBezTo>
                    <a:pt x="12" y="640"/>
                    <a:pt x="15" y="639"/>
                    <a:pt x="17" y="636"/>
                  </a:cubicBezTo>
                  <a:cubicBezTo>
                    <a:pt x="19" y="633"/>
                    <a:pt x="19" y="629"/>
                    <a:pt x="19" y="628"/>
                  </a:cubicBezTo>
                  <a:cubicBezTo>
                    <a:pt x="19" y="628"/>
                    <a:pt x="19" y="627"/>
                    <a:pt x="19" y="627"/>
                  </a:cubicBezTo>
                  <a:cubicBezTo>
                    <a:pt x="19" y="625"/>
                    <a:pt x="18" y="624"/>
                    <a:pt x="20" y="623"/>
                  </a:cubicBezTo>
                  <a:cubicBezTo>
                    <a:pt x="20" y="622"/>
                    <a:pt x="21" y="621"/>
                    <a:pt x="22" y="620"/>
                  </a:cubicBezTo>
                  <a:cubicBezTo>
                    <a:pt x="24" y="618"/>
                    <a:pt x="27" y="615"/>
                    <a:pt x="27" y="612"/>
                  </a:cubicBezTo>
                  <a:cubicBezTo>
                    <a:pt x="28" y="608"/>
                    <a:pt x="29" y="607"/>
                    <a:pt x="31" y="606"/>
                  </a:cubicBezTo>
                  <a:cubicBezTo>
                    <a:pt x="31" y="606"/>
                    <a:pt x="31" y="606"/>
                    <a:pt x="31" y="606"/>
                  </a:cubicBezTo>
                  <a:cubicBezTo>
                    <a:pt x="31" y="606"/>
                    <a:pt x="32" y="605"/>
                    <a:pt x="32" y="605"/>
                  </a:cubicBezTo>
                  <a:cubicBezTo>
                    <a:pt x="33" y="604"/>
                    <a:pt x="37" y="602"/>
                    <a:pt x="36" y="601"/>
                  </a:cubicBezTo>
                  <a:cubicBezTo>
                    <a:pt x="36" y="601"/>
                    <a:pt x="35" y="600"/>
                    <a:pt x="35" y="600"/>
                  </a:cubicBezTo>
                  <a:cubicBezTo>
                    <a:pt x="35" y="600"/>
                    <a:pt x="34" y="601"/>
                    <a:pt x="34" y="601"/>
                  </a:cubicBezTo>
                  <a:cubicBezTo>
                    <a:pt x="33" y="602"/>
                    <a:pt x="33" y="602"/>
                    <a:pt x="33" y="602"/>
                  </a:cubicBezTo>
                  <a:cubicBezTo>
                    <a:pt x="32" y="603"/>
                    <a:pt x="28" y="606"/>
                    <a:pt x="25" y="606"/>
                  </a:cubicBezTo>
                  <a:cubicBezTo>
                    <a:pt x="24" y="606"/>
                    <a:pt x="24" y="605"/>
                    <a:pt x="23" y="605"/>
                  </a:cubicBezTo>
                  <a:cubicBezTo>
                    <a:pt x="23" y="605"/>
                    <a:pt x="22" y="604"/>
                    <a:pt x="22" y="604"/>
                  </a:cubicBezTo>
                  <a:cubicBezTo>
                    <a:pt x="21" y="604"/>
                    <a:pt x="21" y="605"/>
                    <a:pt x="21" y="606"/>
                  </a:cubicBezTo>
                  <a:cubicBezTo>
                    <a:pt x="20" y="608"/>
                    <a:pt x="19" y="610"/>
                    <a:pt x="17" y="610"/>
                  </a:cubicBezTo>
                  <a:cubicBezTo>
                    <a:pt x="17" y="610"/>
                    <a:pt x="16" y="610"/>
                    <a:pt x="16" y="608"/>
                  </a:cubicBezTo>
                  <a:cubicBezTo>
                    <a:pt x="15" y="607"/>
                    <a:pt x="15" y="605"/>
                    <a:pt x="14" y="604"/>
                  </a:cubicBezTo>
                  <a:cubicBezTo>
                    <a:pt x="14" y="604"/>
                    <a:pt x="14" y="605"/>
                    <a:pt x="14" y="605"/>
                  </a:cubicBezTo>
                  <a:cubicBezTo>
                    <a:pt x="13" y="606"/>
                    <a:pt x="13" y="606"/>
                    <a:pt x="13" y="606"/>
                  </a:cubicBezTo>
                  <a:cubicBezTo>
                    <a:pt x="11" y="612"/>
                    <a:pt x="9" y="614"/>
                    <a:pt x="7" y="614"/>
                  </a:cubicBezTo>
                  <a:cubicBezTo>
                    <a:pt x="7" y="614"/>
                    <a:pt x="6" y="614"/>
                    <a:pt x="6" y="612"/>
                  </a:cubicBezTo>
                  <a:cubicBezTo>
                    <a:pt x="5" y="608"/>
                    <a:pt x="4" y="603"/>
                    <a:pt x="6" y="599"/>
                  </a:cubicBezTo>
                  <a:cubicBezTo>
                    <a:pt x="7" y="596"/>
                    <a:pt x="10" y="593"/>
                    <a:pt x="13" y="593"/>
                  </a:cubicBezTo>
                  <a:cubicBezTo>
                    <a:pt x="14" y="593"/>
                    <a:pt x="14" y="593"/>
                    <a:pt x="15" y="594"/>
                  </a:cubicBezTo>
                  <a:cubicBezTo>
                    <a:pt x="15" y="594"/>
                    <a:pt x="15" y="595"/>
                    <a:pt x="15" y="595"/>
                  </a:cubicBezTo>
                  <a:cubicBezTo>
                    <a:pt x="16" y="596"/>
                    <a:pt x="16" y="596"/>
                    <a:pt x="16" y="597"/>
                  </a:cubicBezTo>
                  <a:cubicBezTo>
                    <a:pt x="16" y="597"/>
                    <a:pt x="17" y="597"/>
                    <a:pt x="17" y="596"/>
                  </a:cubicBezTo>
                  <a:cubicBezTo>
                    <a:pt x="19" y="595"/>
                    <a:pt x="21" y="594"/>
                    <a:pt x="23" y="593"/>
                  </a:cubicBezTo>
                  <a:cubicBezTo>
                    <a:pt x="25" y="592"/>
                    <a:pt x="28" y="590"/>
                    <a:pt x="28" y="589"/>
                  </a:cubicBezTo>
                  <a:cubicBezTo>
                    <a:pt x="27" y="588"/>
                    <a:pt x="27" y="588"/>
                    <a:pt x="26" y="588"/>
                  </a:cubicBezTo>
                  <a:cubicBezTo>
                    <a:pt x="25" y="588"/>
                    <a:pt x="25" y="588"/>
                    <a:pt x="25" y="588"/>
                  </a:cubicBezTo>
                  <a:cubicBezTo>
                    <a:pt x="24" y="588"/>
                    <a:pt x="23" y="587"/>
                    <a:pt x="23" y="586"/>
                  </a:cubicBezTo>
                  <a:cubicBezTo>
                    <a:pt x="23" y="584"/>
                    <a:pt x="23" y="583"/>
                    <a:pt x="24" y="582"/>
                  </a:cubicBezTo>
                  <a:cubicBezTo>
                    <a:pt x="25" y="582"/>
                    <a:pt x="26" y="581"/>
                    <a:pt x="26" y="581"/>
                  </a:cubicBezTo>
                  <a:cubicBezTo>
                    <a:pt x="27" y="581"/>
                    <a:pt x="27" y="582"/>
                    <a:pt x="27" y="582"/>
                  </a:cubicBezTo>
                  <a:cubicBezTo>
                    <a:pt x="28" y="582"/>
                    <a:pt x="28" y="582"/>
                    <a:pt x="28" y="582"/>
                  </a:cubicBezTo>
                  <a:cubicBezTo>
                    <a:pt x="29" y="582"/>
                    <a:pt x="30" y="581"/>
                    <a:pt x="30" y="581"/>
                  </a:cubicBezTo>
                  <a:cubicBezTo>
                    <a:pt x="33" y="579"/>
                    <a:pt x="39" y="573"/>
                    <a:pt x="39" y="572"/>
                  </a:cubicBezTo>
                  <a:cubicBezTo>
                    <a:pt x="39" y="571"/>
                    <a:pt x="39" y="571"/>
                    <a:pt x="39" y="571"/>
                  </a:cubicBezTo>
                  <a:cubicBezTo>
                    <a:pt x="38" y="569"/>
                    <a:pt x="39" y="568"/>
                    <a:pt x="42" y="567"/>
                  </a:cubicBezTo>
                  <a:cubicBezTo>
                    <a:pt x="43" y="566"/>
                    <a:pt x="44" y="565"/>
                    <a:pt x="45" y="565"/>
                  </a:cubicBezTo>
                  <a:cubicBezTo>
                    <a:pt x="47" y="563"/>
                    <a:pt x="48" y="562"/>
                    <a:pt x="49" y="562"/>
                  </a:cubicBezTo>
                  <a:cubicBezTo>
                    <a:pt x="50" y="562"/>
                    <a:pt x="50" y="563"/>
                    <a:pt x="51" y="563"/>
                  </a:cubicBezTo>
                  <a:cubicBezTo>
                    <a:pt x="51" y="564"/>
                    <a:pt x="51" y="565"/>
                    <a:pt x="51" y="565"/>
                  </a:cubicBezTo>
                  <a:cubicBezTo>
                    <a:pt x="50" y="567"/>
                    <a:pt x="51" y="569"/>
                    <a:pt x="51" y="570"/>
                  </a:cubicBezTo>
                  <a:cubicBezTo>
                    <a:pt x="51" y="570"/>
                    <a:pt x="51" y="570"/>
                    <a:pt x="51" y="570"/>
                  </a:cubicBezTo>
                  <a:cubicBezTo>
                    <a:pt x="52" y="569"/>
                    <a:pt x="52" y="568"/>
                    <a:pt x="52" y="566"/>
                  </a:cubicBezTo>
                  <a:cubicBezTo>
                    <a:pt x="52" y="565"/>
                    <a:pt x="52" y="563"/>
                    <a:pt x="54" y="562"/>
                  </a:cubicBezTo>
                  <a:cubicBezTo>
                    <a:pt x="58" y="560"/>
                    <a:pt x="65" y="554"/>
                    <a:pt x="64" y="552"/>
                  </a:cubicBezTo>
                  <a:cubicBezTo>
                    <a:pt x="64" y="552"/>
                    <a:pt x="64" y="552"/>
                    <a:pt x="63" y="552"/>
                  </a:cubicBezTo>
                  <a:cubicBezTo>
                    <a:pt x="62" y="552"/>
                    <a:pt x="61" y="552"/>
                    <a:pt x="60" y="552"/>
                  </a:cubicBezTo>
                  <a:cubicBezTo>
                    <a:pt x="60" y="553"/>
                    <a:pt x="59" y="553"/>
                    <a:pt x="59" y="553"/>
                  </a:cubicBezTo>
                  <a:cubicBezTo>
                    <a:pt x="59" y="553"/>
                    <a:pt x="40" y="558"/>
                    <a:pt x="31" y="573"/>
                  </a:cubicBezTo>
                  <a:cubicBezTo>
                    <a:pt x="31" y="574"/>
                    <a:pt x="31" y="574"/>
                    <a:pt x="31" y="574"/>
                  </a:cubicBezTo>
                  <a:cubicBezTo>
                    <a:pt x="31" y="574"/>
                    <a:pt x="31" y="574"/>
                    <a:pt x="31" y="574"/>
                  </a:cubicBezTo>
                  <a:cubicBezTo>
                    <a:pt x="31" y="574"/>
                    <a:pt x="31" y="574"/>
                    <a:pt x="31" y="574"/>
                  </a:cubicBezTo>
                  <a:cubicBezTo>
                    <a:pt x="30" y="574"/>
                    <a:pt x="30" y="575"/>
                    <a:pt x="29" y="575"/>
                  </a:cubicBezTo>
                  <a:cubicBezTo>
                    <a:pt x="28" y="575"/>
                    <a:pt x="27" y="574"/>
                    <a:pt x="27" y="574"/>
                  </a:cubicBezTo>
                  <a:cubicBezTo>
                    <a:pt x="26" y="573"/>
                    <a:pt x="26" y="571"/>
                    <a:pt x="26" y="568"/>
                  </a:cubicBezTo>
                  <a:cubicBezTo>
                    <a:pt x="27" y="565"/>
                    <a:pt x="27" y="563"/>
                    <a:pt x="28" y="561"/>
                  </a:cubicBezTo>
                  <a:cubicBezTo>
                    <a:pt x="29" y="559"/>
                    <a:pt x="29" y="558"/>
                    <a:pt x="29" y="556"/>
                  </a:cubicBezTo>
                  <a:cubicBezTo>
                    <a:pt x="29" y="551"/>
                    <a:pt x="31" y="549"/>
                    <a:pt x="32" y="548"/>
                  </a:cubicBezTo>
                  <a:cubicBezTo>
                    <a:pt x="32" y="548"/>
                    <a:pt x="32" y="548"/>
                    <a:pt x="32" y="548"/>
                  </a:cubicBezTo>
                  <a:cubicBezTo>
                    <a:pt x="33" y="547"/>
                    <a:pt x="34" y="543"/>
                    <a:pt x="34" y="541"/>
                  </a:cubicBezTo>
                  <a:cubicBezTo>
                    <a:pt x="34" y="540"/>
                    <a:pt x="33" y="540"/>
                    <a:pt x="33" y="540"/>
                  </a:cubicBezTo>
                  <a:cubicBezTo>
                    <a:pt x="31" y="540"/>
                    <a:pt x="30" y="540"/>
                    <a:pt x="29" y="540"/>
                  </a:cubicBezTo>
                  <a:cubicBezTo>
                    <a:pt x="27" y="540"/>
                    <a:pt x="26" y="540"/>
                    <a:pt x="24" y="542"/>
                  </a:cubicBezTo>
                  <a:cubicBezTo>
                    <a:pt x="23" y="545"/>
                    <a:pt x="20" y="547"/>
                    <a:pt x="18" y="547"/>
                  </a:cubicBezTo>
                  <a:cubicBezTo>
                    <a:pt x="17" y="547"/>
                    <a:pt x="15" y="546"/>
                    <a:pt x="15" y="544"/>
                  </a:cubicBezTo>
                  <a:cubicBezTo>
                    <a:pt x="15" y="544"/>
                    <a:pt x="15" y="544"/>
                    <a:pt x="14" y="543"/>
                  </a:cubicBezTo>
                  <a:cubicBezTo>
                    <a:pt x="13" y="540"/>
                    <a:pt x="12" y="538"/>
                    <a:pt x="15" y="534"/>
                  </a:cubicBezTo>
                  <a:cubicBezTo>
                    <a:pt x="17" y="533"/>
                    <a:pt x="18" y="532"/>
                    <a:pt x="18" y="532"/>
                  </a:cubicBezTo>
                  <a:cubicBezTo>
                    <a:pt x="19" y="532"/>
                    <a:pt x="19" y="532"/>
                    <a:pt x="19" y="532"/>
                  </a:cubicBezTo>
                  <a:cubicBezTo>
                    <a:pt x="19" y="532"/>
                    <a:pt x="19" y="531"/>
                    <a:pt x="19" y="531"/>
                  </a:cubicBezTo>
                  <a:cubicBezTo>
                    <a:pt x="19" y="529"/>
                    <a:pt x="19" y="529"/>
                    <a:pt x="19" y="529"/>
                  </a:cubicBezTo>
                  <a:cubicBezTo>
                    <a:pt x="19" y="526"/>
                    <a:pt x="20" y="523"/>
                    <a:pt x="23" y="523"/>
                  </a:cubicBezTo>
                  <a:cubicBezTo>
                    <a:pt x="23" y="523"/>
                    <a:pt x="23" y="523"/>
                    <a:pt x="23" y="523"/>
                  </a:cubicBezTo>
                  <a:cubicBezTo>
                    <a:pt x="25" y="523"/>
                    <a:pt x="25" y="525"/>
                    <a:pt x="26" y="526"/>
                  </a:cubicBezTo>
                  <a:cubicBezTo>
                    <a:pt x="27" y="527"/>
                    <a:pt x="28" y="528"/>
                    <a:pt x="29" y="528"/>
                  </a:cubicBezTo>
                  <a:cubicBezTo>
                    <a:pt x="29" y="528"/>
                    <a:pt x="29" y="528"/>
                    <a:pt x="29" y="528"/>
                  </a:cubicBezTo>
                  <a:cubicBezTo>
                    <a:pt x="31" y="528"/>
                    <a:pt x="32" y="527"/>
                    <a:pt x="33" y="526"/>
                  </a:cubicBezTo>
                  <a:cubicBezTo>
                    <a:pt x="35" y="525"/>
                    <a:pt x="36" y="524"/>
                    <a:pt x="38" y="524"/>
                  </a:cubicBezTo>
                  <a:cubicBezTo>
                    <a:pt x="39" y="524"/>
                    <a:pt x="39" y="524"/>
                    <a:pt x="39" y="524"/>
                  </a:cubicBezTo>
                  <a:cubicBezTo>
                    <a:pt x="39" y="524"/>
                    <a:pt x="39" y="524"/>
                    <a:pt x="39" y="524"/>
                  </a:cubicBezTo>
                  <a:cubicBezTo>
                    <a:pt x="40" y="524"/>
                    <a:pt x="41" y="524"/>
                    <a:pt x="42" y="523"/>
                  </a:cubicBezTo>
                  <a:cubicBezTo>
                    <a:pt x="43" y="522"/>
                    <a:pt x="45" y="521"/>
                    <a:pt x="47" y="521"/>
                  </a:cubicBezTo>
                  <a:cubicBezTo>
                    <a:pt x="48" y="521"/>
                    <a:pt x="49" y="522"/>
                    <a:pt x="51" y="523"/>
                  </a:cubicBezTo>
                  <a:cubicBezTo>
                    <a:pt x="53" y="525"/>
                    <a:pt x="55" y="526"/>
                    <a:pt x="56" y="526"/>
                  </a:cubicBezTo>
                  <a:cubicBezTo>
                    <a:pt x="56" y="526"/>
                    <a:pt x="56" y="526"/>
                    <a:pt x="57" y="525"/>
                  </a:cubicBezTo>
                  <a:cubicBezTo>
                    <a:pt x="58" y="524"/>
                    <a:pt x="61" y="521"/>
                    <a:pt x="63" y="521"/>
                  </a:cubicBezTo>
                  <a:cubicBezTo>
                    <a:pt x="64" y="521"/>
                    <a:pt x="64" y="521"/>
                    <a:pt x="65" y="522"/>
                  </a:cubicBezTo>
                  <a:cubicBezTo>
                    <a:pt x="65" y="522"/>
                    <a:pt x="65" y="522"/>
                    <a:pt x="66" y="522"/>
                  </a:cubicBezTo>
                  <a:cubicBezTo>
                    <a:pt x="67" y="522"/>
                    <a:pt x="68" y="522"/>
                    <a:pt x="69" y="523"/>
                  </a:cubicBezTo>
                  <a:cubicBezTo>
                    <a:pt x="70" y="524"/>
                    <a:pt x="70" y="525"/>
                    <a:pt x="69" y="527"/>
                  </a:cubicBezTo>
                  <a:cubicBezTo>
                    <a:pt x="69" y="528"/>
                    <a:pt x="69" y="528"/>
                    <a:pt x="69" y="529"/>
                  </a:cubicBezTo>
                  <a:cubicBezTo>
                    <a:pt x="69" y="530"/>
                    <a:pt x="68" y="531"/>
                    <a:pt x="68" y="531"/>
                  </a:cubicBezTo>
                  <a:cubicBezTo>
                    <a:pt x="69" y="531"/>
                    <a:pt x="69" y="531"/>
                    <a:pt x="69" y="531"/>
                  </a:cubicBezTo>
                  <a:cubicBezTo>
                    <a:pt x="72" y="530"/>
                    <a:pt x="73" y="529"/>
                    <a:pt x="75" y="528"/>
                  </a:cubicBezTo>
                  <a:cubicBezTo>
                    <a:pt x="76" y="527"/>
                    <a:pt x="78" y="526"/>
                    <a:pt x="79" y="526"/>
                  </a:cubicBezTo>
                  <a:cubicBezTo>
                    <a:pt x="80" y="525"/>
                    <a:pt x="82" y="525"/>
                    <a:pt x="84" y="525"/>
                  </a:cubicBezTo>
                  <a:cubicBezTo>
                    <a:pt x="86" y="524"/>
                    <a:pt x="87" y="524"/>
                    <a:pt x="88" y="523"/>
                  </a:cubicBezTo>
                  <a:cubicBezTo>
                    <a:pt x="89" y="521"/>
                    <a:pt x="89" y="520"/>
                    <a:pt x="88" y="519"/>
                  </a:cubicBezTo>
                  <a:cubicBezTo>
                    <a:pt x="88" y="519"/>
                    <a:pt x="88" y="519"/>
                    <a:pt x="88" y="519"/>
                  </a:cubicBezTo>
                  <a:cubicBezTo>
                    <a:pt x="87" y="518"/>
                    <a:pt x="87" y="518"/>
                    <a:pt x="86" y="518"/>
                  </a:cubicBezTo>
                  <a:cubicBezTo>
                    <a:pt x="86" y="518"/>
                    <a:pt x="85" y="518"/>
                    <a:pt x="84" y="519"/>
                  </a:cubicBezTo>
                  <a:cubicBezTo>
                    <a:pt x="83" y="520"/>
                    <a:pt x="81" y="521"/>
                    <a:pt x="78" y="521"/>
                  </a:cubicBezTo>
                  <a:cubicBezTo>
                    <a:pt x="74" y="521"/>
                    <a:pt x="69" y="519"/>
                    <a:pt x="68" y="516"/>
                  </a:cubicBezTo>
                  <a:cubicBezTo>
                    <a:pt x="68" y="516"/>
                    <a:pt x="68" y="516"/>
                    <a:pt x="68" y="516"/>
                  </a:cubicBezTo>
                  <a:cubicBezTo>
                    <a:pt x="68" y="515"/>
                    <a:pt x="67" y="512"/>
                    <a:pt x="67" y="512"/>
                  </a:cubicBezTo>
                  <a:cubicBezTo>
                    <a:pt x="67" y="512"/>
                    <a:pt x="66" y="512"/>
                    <a:pt x="66" y="513"/>
                  </a:cubicBezTo>
                  <a:cubicBezTo>
                    <a:pt x="63" y="516"/>
                    <a:pt x="61" y="519"/>
                    <a:pt x="58" y="519"/>
                  </a:cubicBezTo>
                  <a:cubicBezTo>
                    <a:pt x="57" y="519"/>
                    <a:pt x="56" y="519"/>
                    <a:pt x="56" y="518"/>
                  </a:cubicBezTo>
                  <a:cubicBezTo>
                    <a:pt x="54" y="517"/>
                    <a:pt x="52" y="517"/>
                    <a:pt x="49" y="517"/>
                  </a:cubicBezTo>
                  <a:cubicBezTo>
                    <a:pt x="47" y="517"/>
                    <a:pt x="46" y="517"/>
                    <a:pt x="44" y="517"/>
                  </a:cubicBezTo>
                  <a:cubicBezTo>
                    <a:pt x="43" y="518"/>
                    <a:pt x="42" y="518"/>
                    <a:pt x="41" y="519"/>
                  </a:cubicBezTo>
                  <a:cubicBezTo>
                    <a:pt x="38" y="521"/>
                    <a:pt x="34" y="523"/>
                    <a:pt x="32" y="523"/>
                  </a:cubicBezTo>
                  <a:cubicBezTo>
                    <a:pt x="29" y="523"/>
                    <a:pt x="28" y="521"/>
                    <a:pt x="28" y="520"/>
                  </a:cubicBezTo>
                  <a:cubicBezTo>
                    <a:pt x="27" y="518"/>
                    <a:pt x="27" y="517"/>
                    <a:pt x="26" y="516"/>
                  </a:cubicBezTo>
                  <a:cubicBezTo>
                    <a:pt x="26" y="516"/>
                    <a:pt x="26" y="516"/>
                    <a:pt x="25" y="515"/>
                  </a:cubicBezTo>
                  <a:cubicBezTo>
                    <a:pt x="25" y="514"/>
                    <a:pt x="24" y="514"/>
                    <a:pt x="24" y="513"/>
                  </a:cubicBezTo>
                  <a:cubicBezTo>
                    <a:pt x="24" y="512"/>
                    <a:pt x="24" y="511"/>
                    <a:pt x="25" y="511"/>
                  </a:cubicBezTo>
                  <a:cubicBezTo>
                    <a:pt x="25" y="510"/>
                    <a:pt x="25" y="510"/>
                    <a:pt x="25" y="510"/>
                  </a:cubicBezTo>
                  <a:cubicBezTo>
                    <a:pt x="26" y="510"/>
                    <a:pt x="26" y="510"/>
                    <a:pt x="26" y="509"/>
                  </a:cubicBezTo>
                  <a:cubicBezTo>
                    <a:pt x="26" y="509"/>
                    <a:pt x="26" y="508"/>
                    <a:pt x="26" y="508"/>
                  </a:cubicBezTo>
                  <a:cubicBezTo>
                    <a:pt x="27" y="506"/>
                    <a:pt x="29" y="505"/>
                    <a:pt x="31" y="505"/>
                  </a:cubicBezTo>
                  <a:cubicBezTo>
                    <a:pt x="31" y="505"/>
                    <a:pt x="31" y="505"/>
                    <a:pt x="32" y="505"/>
                  </a:cubicBezTo>
                  <a:cubicBezTo>
                    <a:pt x="32" y="505"/>
                    <a:pt x="35" y="505"/>
                    <a:pt x="37" y="505"/>
                  </a:cubicBezTo>
                  <a:cubicBezTo>
                    <a:pt x="41" y="505"/>
                    <a:pt x="42" y="505"/>
                    <a:pt x="42" y="505"/>
                  </a:cubicBezTo>
                  <a:cubicBezTo>
                    <a:pt x="42" y="504"/>
                    <a:pt x="43" y="504"/>
                    <a:pt x="44" y="504"/>
                  </a:cubicBezTo>
                  <a:cubicBezTo>
                    <a:pt x="44" y="504"/>
                    <a:pt x="44" y="503"/>
                    <a:pt x="44" y="503"/>
                  </a:cubicBezTo>
                  <a:cubicBezTo>
                    <a:pt x="44" y="503"/>
                    <a:pt x="44" y="503"/>
                    <a:pt x="44" y="503"/>
                  </a:cubicBezTo>
                  <a:cubicBezTo>
                    <a:pt x="36" y="500"/>
                    <a:pt x="27" y="497"/>
                    <a:pt x="28" y="492"/>
                  </a:cubicBezTo>
                  <a:cubicBezTo>
                    <a:pt x="29" y="488"/>
                    <a:pt x="33" y="487"/>
                    <a:pt x="34" y="486"/>
                  </a:cubicBezTo>
                  <a:cubicBezTo>
                    <a:pt x="34" y="486"/>
                    <a:pt x="34" y="486"/>
                    <a:pt x="34" y="486"/>
                  </a:cubicBezTo>
                  <a:cubicBezTo>
                    <a:pt x="34" y="486"/>
                    <a:pt x="34" y="486"/>
                    <a:pt x="34" y="486"/>
                  </a:cubicBezTo>
                  <a:cubicBezTo>
                    <a:pt x="37" y="483"/>
                    <a:pt x="40" y="482"/>
                    <a:pt x="42" y="482"/>
                  </a:cubicBezTo>
                  <a:cubicBezTo>
                    <a:pt x="43" y="482"/>
                    <a:pt x="43" y="482"/>
                    <a:pt x="44" y="482"/>
                  </a:cubicBezTo>
                  <a:cubicBezTo>
                    <a:pt x="44" y="483"/>
                    <a:pt x="45" y="484"/>
                    <a:pt x="46" y="484"/>
                  </a:cubicBezTo>
                  <a:cubicBezTo>
                    <a:pt x="47" y="486"/>
                    <a:pt x="48" y="487"/>
                    <a:pt x="49" y="487"/>
                  </a:cubicBezTo>
                  <a:cubicBezTo>
                    <a:pt x="50" y="488"/>
                    <a:pt x="50" y="488"/>
                    <a:pt x="51" y="488"/>
                  </a:cubicBezTo>
                  <a:cubicBezTo>
                    <a:pt x="53" y="488"/>
                    <a:pt x="55" y="488"/>
                    <a:pt x="56" y="488"/>
                  </a:cubicBezTo>
                  <a:cubicBezTo>
                    <a:pt x="58" y="488"/>
                    <a:pt x="58" y="488"/>
                    <a:pt x="58" y="488"/>
                  </a:cubicBezTo>
                  <a:cubicBezTo>
                    <a:pt x="60" y="487"/>
                    <a:pt x="63" y="486"/>
                    <a:pt x="67" y="486"/>
                  </a:cubicBezTo>
                  <a:cubicBezTo>
                    <a:pt x="68" y="486"/>
                    <a:pt x="69" y="486"/>
                    <a:pt x="70" y="486"/>
                  </a:cubicBezTo>
                  <a:cubicBezTo>
                    <a:pt x="72" y="485"/>
                    <a:pt x="74" y="484"/>
                    <a:pt x="74" y="483"/>
                  </a:cubicBezTo>
                  <a:cubicBezTo>
                    <a:pt x="74" y="483"/>
                    <a:pt x="74" y="483"/>
                    <a:pt x="74" y="482"/>
                  </a:cubicBezTo>
                  <a:cubicBezTo>
                    <a:pt x="73" y="482"/>
                    <a:pt x="72" y="482"/>
                    <a:pt x="71" y="482"/>
                  </a:cubicBezTo>
                  <a:cubicBezTo>
                    <a:pt x="70" y="482"/>
                    <a:pt x="70" y="482"/>
                    <a:pt x="69" y="482"/>
                  </a:cubicBezTo>
                  <a:cubicBezTo>
                    <a:pt x="69" y="482"/>
                    <a:pt x="68" y="482"/>
                    <a:pt x="68" y="482"/>
                  </a:cubicBezTo>
                  <a:cubicBezTo>
                    <a:pt x="67" y="482"/>
                    <a:pt x="63" y="482"/>
                    <a:pt x="60" y="482"/>
                  </a:cubicBezTo>
                  <a:cubicBezTo>
                    <a:pt x="53" y="482"/>
                    <a:pt x="52" y="482"/>
                    <a:pt x="51" y="481"/>
                  </a:cubicBezTo>
                  <a:cubicBezTo>
                    <a:pt x="51" y="480"/>
                    <a:pt x="50" y="477"/>
                    <a:pt x="46" y="477"/>
                  </a:cubicBezTo>
                  <a:cubicBezTo>
                    <a:pt x="45" y="477"/>
                    <a:pt x="45" y="477"/>
                    <a:pt x="45" y="477"/>
                  </a:cubicBezTo>
                  <a:cubicBezTo>
                    <a:pt x="45" y="477"/>
                    <a:pt x="44" y="477"/>
                    <a:pt x="44" y="477"/>
                  </a:cubicBezTo>
                  <a:cubicBezTo>
                    <a:pt x="43" y="477"/>
                    <a:pt x="42" y="477"/>
                    <a:pt x="41" y="477"/>
                  </a:cubicBezTo>
                  <a:cubicBezTo>
                    <a:pt x="40" y="477"/>
                    <a:pt x="39" y="477"/>
                    <a:pt x="38" y="476"/>
                  </a:cubicBezTo>
                  <a:cubicBezTo>
                    <a:pt x="38" y="475"/>
                    <a:pt x="38" y="474"/>
                    <a:pt x="38" y="473"/>
                  </a:cubicBezTo>
                  <a:cubicBezTo>
                    <a:pt x="38" y="471"/>
                    <a:pt x="38" y="470"/>
                    <a:pt x="37" y="470"/>
                  </a:cubicBezTo>
                  <a:cubicBezTo>
                    <a:pt x="37" y="469"/>
                    <a:pt x="37" y="469"/>
                    <a:pt x="37" y="468"/>
                  </a:cubicBezTo>
                  <a:cubicBezTo>
                    <a:pt x="37" y="467"/>
                    <a:pt x="38" y="466"/>
                    <a:pt x="39" y="466"/>
                  </a:cubicBezTo>
                  <a:cubicBezTo>
                    <a:pt x="40" y="466"/>
                    <a:pt x="41" y="467"/>
                    <a:pt x="42" y="468"/>
                  </a:cubicBezTo>
                  <a:cubicBezTo>
                    <a:pt x="42" y="468"/>
                    <a:pt x="43" y="468"/>
                    <a:pt x="43" y="468"/>
                  </a:cubicBezTo>
                  <a:cubicBezTo>
                    <a:pt x="44" y="470"/>
                    <a:pt x="46" y="471"/>
                    <a:pt x="47" y="471"/>
                  </a:cubicBezTo>
                  <a:cubicBezTo>
                    <a:pt x="47" y="471"/>
                    <a:pt x="47" y="471"/>
                    <a:pt x="47" y="471"/>
                  </a:cubicBezTo>
                  <a:cubicBezTo>
                    <a:pt x="48" y="470"/>
                    <a:pt x="48" y="470"/>
                    <a:pt x="48" y="469"/>
                  </a:cubicBezTo>
                  <a:cubicBezTo>
                    <a:pt x="49" y="469"/>
                    <a:pt x="49" y="468"/>
                    <a:pt x="50" y="468"/>
                  </a:cubicBezTo>
                  <a:cubicBezTo>
                    <a:pt x="51" y="468"/>
                    <a:pt x="52" y="468"/>
                    <a:pt x="53" y="468"/>
                  </a:cubicBezTo>
                  <a:cubicBezTo>
                    <a:pt x="55" y="469"/>
                    <a:pt x="56" y="470"/>
                    <a:pt x="57" y="471"/>
                  </a:cubicBezTo>
                  <a:cubicBezTo>
                    <a:pt x="58" y="471"/>
                    <a:pt x="58" y="472"/>
                    <a:pt x="59" y="472"/>
                  </a:cubicBezTo>
                  <a:cubicBezTo>
                    <a:pt x="59" y="472"/>
                    <a:pt x="60" y="472"/>
                    <a:pt x="60" y="471"/>
                  </a:cubicBezTo>
                  <a:cubicBezTo>
                    <a:pt x="63" y="470"/>
                    <a:pt x="63" y="470"/>
                    <a:pt x="64" y="468"/>
                  </a:cubicBezTo>
                  <a:cubicBezTo>
                    <a:pt x="64" y="468"/>
                    <a:pt x="64" y="468"/>
                    <a:pt x="64" y="468"/>
                  </a:cubicBezTo>
                  <a:cubicBezTo>
                    <a:pt x="64" y="466"/>
                    <a:pt x="66" y="462"/>
                    <a:pt x="69" y="462"/>
                  </a:cubicBezTo>
                  <a:cubicBezTo>
                    <a:pt x="69" y="462"/>
                    <a:pt x="71" y="462"/>
                    <a:pt x="72" y="464"/>
                  </a:cubicBezTo>
                  <a:cubicBezTo>
                    <a:pt x="72" y="465"/>
                    <a:pt x="72" y="465"/>
                    <a:pt x="72" y="465"/>
                  </a:cubicBezTo>
                  <a:cubicBezTo>
                    <a:pt x="72" y="466"/>
                    <a:pt x="73" y="466"/>
                    <a:pt x="73" y="467"/>
                  </a:cubicBezTo>
                  <a:cubicBezTo>
                    <a:pt x="73" y="467"/>
                    <a:pt x="73" y="467"/>
                    <a:pt x="73" y="466"/>
                  </a:cubicBezTo>
                  <a:cubicBezTo>
                    <a:pt x="74" y="466"/>
                    <a:pt x="74" y="465"/>
                    <a:pt x="74" y="464"/>
                  </a:cubicBezTo>
                  <a:cubicBezTo>
                    <a:pt x="74" y="463"/>
                    <a:pt x="75" y="461"/>
                    <a:pt x="76" y="461"/>
                  </a:cubicBezTo>
                  <a:cubicBezTo>
                    <a:pt x="77" y="461"/>
                    <a:pt x="78" y="461"/>
                    <a:pt x="79" y="461"/>
                  </a:cubicBezTo>
                  <a:cubicBezTo>
                    <a:pt x="82" y="461"/>
                    <a:pt x="84" y="461"/>
                    <a:pt x="85" y="462"/>
                  </a:cubicBezTo>
                  <a:cubicBezTo>
                    <a:pt x="86" y="463"/>
                    <a:pt x="86" y="465"/>
                    <a:pt x="86" y="466"/>
                  </a:cubicBezTo>
                  <a:cubicBezTo>
                    <a:pt x="86" y="469"/>
                    <a:pt x="86" y="472"/>
                    <a:pt x="87" y="473"/>
                  </a:cubicBezTo>
                  <a:cubicBezTo>
                    <a:pt x="87" y="473"/>
                    <a:pt x="88" y="473"/>
                    <a:pt x="88" y="473"/>
                  </a:cubicBezTo>
                  <a:cubicBezTo>
                    <a:pt x="89" y="473"/>
                    <a:pt x="89" y="472"/>
                    <a:pt x="89" y="471"/>
                  </a:cubicBezTo>
                  <a:cubicBezTo>
                    <a:pt x="90" y="470"/>
                    <a:pt x="90" y="470"/>
                    <a:pt x="90" y="470"/>
                  </a:cubicBezTo>
                  <a:cubicBezTo>
                    <a:pt x="90" y="469"/>
                    <a:pt x="90" y="469"/>
                    <a:pt x="90" y="468"/>
                  </a:cubicBezTo>
                  <a:cubicBezTo>
                    <a:pt x="91" y="466"/>
                    <a:pt x="91" y="465"/>
                    <a:pt x="91" y="464"/>
                  </a:cubicBezTo>
                  <a:cubicBezTo>
                    <a:pt x="89" y="458"/>
                    <a:pt x="87" y="457"/>
                    <a:pt x="85" y="456"/>
                  </a:cubicBezTo>
                  <a:cubicBezTo>
                    <a:pt x="83" y="456"/>
                    <a:pt x="76" y="452"/>
                    <a:pt x="75" y="449"/>
                  </a:cubicBezTo>
                  <a:cubicBezTo>
                    <a:pt x="75" y="448"/>
                    <a:pt x="75" y="447"/>
                    <a:pt x="76" y="447"/>
                  </a:cubicBezTo>
                  <a:cubicBezTo>
                    <a:pt x="77" y="446"/>
                    <a:pt x="78" y="446"/>
                    <a:pt x="78" y="446"/>
                  </a:cubicBezTo>
                  <a:cubicBezTo>
                    <a:pt x="80" y="446"/>
                    <a:pt x="81" y="447"/>
                    <a:pt x="82" y="447"/>
                  </a:cubicBezTo>
                  <a:cubicBezTo>
                    <a:pt x="83" y="448"/>
                    <a:pt x="84" y="448"/>
                    <a:pt x="84" y="448"/>
                  </a:cubicBezTo>
                  <a:cubicBezTo>
                    <a:pt x="85" y="448"/>
                    <a:pt x="85" y="448"/>
                    <a:pt x="85" y="448"/>
                  </a:cubicBezTo>
                  <a:cubicBezTo>
                    <a:pt x="85" y="448"/>
                    <a:pt x="86" y="448"/>
                    <a:pt x="87" y="447"/>
                  </a:cubicBezTo>
                  <a:cubicBezTo>
                    <a:pt x="88" y="446"/>
                    <a:pt x="89" y="445"/>
                    <a:pt x="91" y="445"/>
                  </a:cubicBezTo>
                  <a:cubicBezTo>
                    <a:pt x="92" y="445"/>
                    <a:pt x="92" y="445"/>
                    <a:pt x="93" y="445"/>
                  </a:cubicBezTo>
                  <a:cubicBezTo>
                    <a:pt x="95" y="446"/>
                    <a:pt x="97" y="448"/>
                    <a:pt x="99" y="449"/>
                  </a:cubicBezTo>
                  <a:cubicBezTo>
                    <a:pt x="102" y="451"/>
                    <a:pt x="104" y="452"/>
                    <a:pt x="106" y="452"/>
                  </a:cubicBezTo>
                  <a:cubicBezTo>
                    <a:pt x="106" y="452"/>
                    <a:pt x="106" y="452"/>
                    <a:pt x="106" y="452"/>
                  </a:cubicBezTo>
                  <a:cubicBezTo>
                    <a:pt x="107" y="451"/>
                    <a:pt x="108" y="451"/>
                    <a:pt x="108" y="451"/>
                  </a:cubicBezTo>
                  <a:cubicBezTo>
                    <a:pt x="108" y="451"/>
                    <a:pt x="108" y="451"/>
                    <a:pt x="107" y="450"/>
                  </a:cubicBezTo>
                  <a:cubicBezTo>
                    <a:pt x="107" y="450"/>
                    <a:pt x="107" y="450"/>
                    <a:pt x="106" y="449"/>
                  </a:cubicBezTo>
                  <a:cubicBezTo>
                    <a:pt x="105" y="448"/>
                    <a:pt x="104" y="447"/>
                    <a:pt x="105" y="446"/>
                  </a:cubicBezTo>
                  <a:cubicBezTo>
                    <a:pt x="105" y="445"/>
                    <a:pt x="106" y="445"/>
                    <a:pt x="108" y="445"/>
                  </a:cubicBezTo>
                  <a:cubicBezTo>
                    <a:pt x="111" y="444"/>
                    <a:pt x="112" y="444"/>
                    <a:pt x="112" y="444"/>
                  </a:cubicBezTo>
                  <a:cubicBezTo>
                    <a:pt x="112" y="444"/>
                    <a:pt x="113" y="443"/>
                    <a:pt x="113" y="443"/>
                  </a:cubicBezTo>
                  <a:cubicBezTo>
                    <a:pt x="113" y="443"/>
                    <a:pt x="114" y="442"/>
                    <a:pt x="115" y="442"/>
                  </a:cubicBezTo>
                  <a:cubicBezTo>
                    <a:pt x="115" y="442"/>
                    <a:pt x="117" y="441"/>
                    <a:pt x="117" y="441"/>
                  </a:cubicBezTo>
                  <a:cubicBezTo>
                    <a:pt x="117" y="440"/>
                    <a:pt x="117" y="440"/>
                    <a:pt x="117" y="440"/>
                  </a:cubicBezTo>
                  <a:cubicBezTo>
                    <a:pt x="117" y="439"/>
                    <a:pt x="116" y="439"/>
                    <a:pt x="116" y="439"/>
                  </a:cubicBezTo>
                  <a:cubicBezTo>
                    <a:pt x="116" y="439"/>
                    <a:pt x="116" y="439"/>
                    <a:pt x="116" y="439"/>
                  </a:cubicBezTo>
                  <a:cubicBezTo>
                    <a:pt x="114" y="439"/>
                    <a:pt x="112" y="439"/>
                    <a:pt x="110" y="439"/>
                  </a:cubicBezTo>
                  <a:cubicBezTo>
                    <a:pt x="106" y="439"/>
                    <a:pt x="104" y="438"/>
                    <a:pt x="103" y="436"/>
                  </a:cubicBezTo>
                  <a:cubicBezTo>
                    <a:pt x="103" y="435"/>
                    <a:pt x="103" y="434"/>
                    <a:pt x="104" y="433"/>
                  </a:cubicBezTo>
                  <a:cubicBezTo>
                    <a:pt x="104" y="432"/>
                    <a:pt x="106" y="431"/>
                    <a:pt x="108" y="431"/>
                  </a:cubicBezTo>
                  <a:cubicBezTo>
                    <a:pt x="108" y="431"/>
                    <a:pt x="108" y="431"/>
                    <a:pt x="108" y="431"/>
                  </a:cubicBezTo>
                  <a:cubicBezTo>
                    <a:pt x="109" y="431"/>
                    <a:pt x="109" y="431"/>
                    <a:pt x="110" y="430"/>
                  </a:cubicBezTo>
                  <a:cubicBezTo>
                    <a:pt x="112" y="430"/>
                    <a:pt x="115" y="429"/>
                    <a:pt x="115" y="428"/>
                  </a:cubicBezTo>
                  <a:cubicBezTo>
                    <a:pt x="116" y="427"/>
                    <a:pt x="118" y="425"/>
                    <a:pt x="120" y="425"/>
                  </a:cubicBezTo>
                  <a:cubicBezTo>
                    <a:pt x="121" y="425"/>
                    <a:pt x="122" y="425"/>
                    <a:pt x="122" y="427"/>
                  </a:cubicBezTo>
                  <a:cubicBezTo>
                    <a:pt x="123" y="428"/>
                    <a:pt x="123" y="428"/>
                    <a:pt x="123" y="428"/>
                  </a:cubicBezTo>
                  <a:cubicBezTo>
                    <a:pt x="124" y="433"/>
                    <a:pt x="125" y="438"/>
                    <a:pt x="125" y="440"/>
                  </a:cubicBezTo>
                  <a:cubicBezTo>
                    <a:pt x="125" y="441"/>
                    <a:pt x="126" y="442"/>
                    <a:pt x="127" y="443"/>
                  </a:cubicBezTo>
                  <a:cubicBezTo>
                    <a:pt x="127" y="444"/>
                    <a:pt x="128" y="444"/>
                    <a:pt x="128" y="444"/>
                  </a:cubicBezTo>
                  <a:cubicBezTo>
                    <a:pt x="129" y="444"/>
                    <a:pt x="130" y="443"/>
                    <a:pt x="130" y="443"/>
                  </a:cubicBezTo>
                  <a:cubicBezTo>
                    <a:pt x="130" y="442"/>
                    <a:pt x="130" y="441"/>
                    <a:pt x="129" y="440"/>
                  </a:cubicBezTo>
                  <a:cubicBezTo>
                    <a:pt x="127" y="438"/>
                    <a:pt x="126" y="435"/>
                    <a:pt x="126" y="433"/>
                  </a:cubicBezTo>
                  <a:cubicBezTo>
                    <a:pt x="126" y="433"/>
                    <a:pt x="126" y="432"/>
                    <a:pt x="126" y="432"/>
                  </a:cubicBezTo>
                  <a:cubicBezTo>
                    <a:pt x="127" y="424"/>
                    <a:pt x="127" y="423"/>
                    <a:pt x="129" y="423"/>
                  </a:cubicBezTo>
                  <a:cubicBezTo>
                    <a:pt x="130" y="423"/>
                    <a:pt x="131" y="424"/>
                    <a:pt x="131" y="426"/>
                  </a:cubicBezTo>
                  <a:cubicBezTo>
                    <a:pt x="131" y="426"/>
                    <a:pt x="131" y="426"/>
                    <a:pt x="131" y="426"/>
                  </a:cubicBezTo>
                  <a:cubicBezTo>
                    <a:pt x="132" y="431"/>
                    <a:pt x="134" y="437"/>
                    <a:pt x="135" y="438"/>
                  </a:cubicBezTo>
                  <a:cubicBezTo>
                    <a:pt x="136" y="437"/>
                    <a:pt x="137" y="436"/>
                    <a:pt x="136" y="434"/>
                  </a:cubicBezTo>
                  <a:cubicBezTo>
                    <a:pt x="136" y="433"/>
                    <a:pt x="136" y="432"/>
                    <a:pt x="136" y="431"/>
                  </a:cubicBezTo>
                  <a:cubicBezTo>
                    <a:pt x="137" y="430"/>
                    <a:pt x="137" y="429"/>
                    <a:pt x="137" y="428"/>
                  </a:cubicBezTo>
                  <a:cubicBezTo>
                    <a:pt x="136" y="428"/>
                    <a:pt x="136" y="427"/>
                    <a:pt x="135" y="427"/>
                  </a:cubicBezTo>
                  <a:cubicBezTo>
                    <a:pt x="134" y="425"/>
                    <a:pt x="132" y="424"/>
                    <a:pt x="133" y="423"/>
                  </a:cubicBezTo>
                  <a:cubicBezTo>
                    <a:pt x="133" y="422"/>
                    <a:pt x="134" y="421"/>
                    <a:pt x="135" y="421"/>
                  </a:cubicBezTo>
                  <a:cubicBezTo>
                    <a:pt x="136" y="421"/>
                    <a:pt x="138" y="421"/>
                    <a:pt x="140" y="421"/>
                  </a:cubicBezTo>
                  <a:cubicBezTo>
                    <a:pt x="142" y="421"/>
                    <a:pt x="146" y="420"/>
                    <a:pt x="147" y="420"/>
                  </a:cubicBezTo>
                  <a:cubicBezTo>
                    <a:pt x="147" y="418"/>
                    <a:pt x="146" y="417"/>
                    <a:pt x="144" y="416"/>
                  </a:cubicBezTo>
                  <a:cubicBezTo>
                    <a:pt x="142" y="414"/>
                    <a:pt x="141" y="413"/>
                    <a:pt x="141" y="412"/>
                  </a:cubicBezTo>
                  <a:cubicBezTo>
                    <a:pt x="141" y="411"/>
                    <a:pt x="142" y="410"/>
                    <a:pt x="143" y="409"/>
                  </a:cubicBezTo>
                  <a:cubicBezTo>
                    <a:pt x="144" y="409"/>
                    <a:pt x="146" y="409"/>
                    <a:pt x="147" y="409"/>
                  </a:cubicBezTo>
                  <a:cubicBezTo>
                    <a:pt x="150" y="409"/>
                    <a:pt x="152" y="409"/>
                    <a:pt x="153" y="409"/>
                  </a:cubicBezTo>
                  <a:cubicBezTo>
                    <a:pt x="153" y="409"/>
                    <a:pt x="154" y="410"/>
                    <a:pt x="154" y="410"/>
                  </a:cubicBezTo>
                  <a:cubicBezTo>
                    <a:pt x="154" y="409"/>
                    <a:pt x="155" y="409"/>
                    <a:pt x="156" y="408"/>
                  </a:cubicBezTo>
                  <a:cubicBezTo>
                    <a:pt x="157" y="408"/>
                    <a:pt x="157" y="408"/>
                    <a:pt x="157" y="408"/>
                  </a:cubicBezTo>
                  <a:cubicBezTo>
                    <a:pt x="159" y="408"/>
                    <a:pt x="159" y="409"/>
                    <a:pt x="160" y="409"/>
                  </a:cubicBezTo>
                  <a:cubicBezTo>
                    <a:pt x="161" y="410"/>
                    <a:pt x="161" y="410"/>
                    <a:pt x="162" y="410"/>
                  </a:cubicBezTo>
                  <a:cubicBezTo>
                    <a:pt x="162" y="410"/>
                    <a:pt x="162" y="410"/>
                    <a:pt x="162" y="410"/>
                  </a:cubicBezTo>
                  <a:cubicBezTo>
                    <a:pt x="162" y="410"/>
                    <a:pt x="162" y="410"/>
                    <a:pt x="163" y="410"/>
                  </a:cubicBezTo>
                  <a:cubicBezTo>
                    <a:pt x="163" y="410"/>
                    <a:pt x="164" y="410"/>
                    <a:pt x="164" y="410"/>
                  </a:cubicBezTo>
                  <a:cubicBezTo>
                    <a:pt x="165" y="410"/>
                    <a:pt x="165" y="410"/>
                    <a:pt x="165" y="410"/>
                  </a:cubicBezTo>
                  <a:cubicBezTo>
                    <a:pt x="165" y="410"/>
                    <a:pt x="165" y="410"/>
                    <a:pt x="165" y="410"/>
                  </a:cubicBezTo>
                  <a:cubicBezTo>
                    <a:pt x="165" y="409"/>
                    <a:pt x="166" y="409"/>
                    <a:pt x="166" y="408"/>
                  </a:cubicBezTo>
                  <a:cubicBezTo>
                    <a:pt x="169" y="403"/>
                    <a:pt x="170" y="400"/>
                    <a:pt x="172" y="400"/>
                  </a:cubicBezTo>
                  <a:cubicBezTo>
                    <a:pt x="172" y="400"/>
                    <a:pt x="173" y="400"/>
                    <a:pt x="173" y="401"/>
                  </a:cubicBezTo>
                  <a:cubicBezTo>
                    <a:pt x="174" y="401"/>
                    <a:pt x="174" y="403"/>
                    <a:pt x="175" y="404"/>
                  </a:cubicBezTo>
                  <a:cubicBezTo>
                    <a:pt x="175" y="407"/>
                    <a:pt x="176" y="409"/>
                    <a:pt x="179" y="409"/>
                  </a:cubicBezTo>
                  <a:cubicBezTo>
                    <a:pt x="180" y="409"/>
                    <a:pt x="180" y="409"/>
                    <a:pt x="181" y="409"/>
                  </a:cubicBezTo>
                  <a:cubicBezTo>
                    <a:pt x="187" y="409"/>
                    <a:pt x="196" y="407"/>
                    <a:pt x="198" y="405"/>
                  </a:cubicBezTo>
                  <a:cubicBezTo>
                    <a:pt x="201" y="402"/>
                    <a:pt x="212" y="393"/>
                    <a:pt x="213" y="393"/>
                  </a:cubicBezTo>
                  <a:cubicBezTo>
                    <a:pt x="213" y="392"/>
                    <a:pt x="214" y="392"/>
                    <a:pt x="214" y="392"/>
                  </a:cubicBezTo>
                  <a:cubicBezTo>
                    <a:pt x="215" y="391"/>
                    <a:pt x="216" y="390"/>
                    <a:pt x="216" y="389"/>
                  </a:cubicBezTo>
                  <a:cubicBezTo>
                    <a:pt x="216" y="388"/>
                    <a:pt x="215" y="388"/>
                    <a:pt x="215" y="388"/>
                  </a:cubicBezTo>
                  <a:cubicBezTo>
                    <a:pt x="214" y="387"/>
                    <a:pt x="213" y="387"/>
                    <a:pt x="211" y="387"/>
                  </a:cubicBezTo>
                  <a:cubicBezTo>
                    <a:pt x="209" y="387"/>
                    <a:pt x="208" y="387"/>
                    <a:pt x="206" y="388"/>
                  </a:cubicBezTo>
                  <a:cubicBezTo>
                    <a:pt x="208" y="388"/>
                    <a:pt x="211" y="389"/>
                    <a:pt x="211" y="391"/>
                  </a:cubicBezTo>
                  <a:cubicBezTo>
                    <a:pt x="211" y="392"/>
                    <a:pt x="210" y="393"/>
                    <a:pt x="207" y="394"/>
                  </a:cubicBezTo>
                  <a:cubicBezTo>
                    <a:pt x="204" y="395"/>
                    <a:pt x="197" y="397"/>
                    <a:pt x="195" y="399"/>
                  </a:cubicBezTo>
                  <a:cubicBezTo>
                    <a:pt x="193" y="400"/>
                    <a:pt x="188" y="401"/>
                    <a:pt x="184" y="401"/>
                  </a:cubicBezTo>
                  <a:cubicBezTo>
                    <a:pt x="181" y="401"/>
                    <a:pt x="180" y="400"/>
                    <a:pt x="180" y="400"/>
                  </a:cubicBezTo>
                  <a:cubicBezTo>
                    <a:pt x="179" y="399"/>
                    <a:pt x="179" y="399"/>
                    <a:pt x="179" y="398"/>
                  </a:cubicBezTo>
                  <a:cubicBezTo>
                    <a:pt x="180" y="397"/>
                    <a:pt x="181" y="396"/>
                    <a:pt x="183" y="396"/>
                  </a:cubicBezTo>
                  <a:cubicBezTo>
                    <a:pt x="184" y="395"/>
                    <a:pt x="186" y="394"/>
                    <a:pt x="186" y="393"/>
                  </a:cubicBezTo>
                  <a:cubicBezTo>
                    <a:pt x="186" y="393"/>
                    <a:pt x="186" y="392"/>
                    <a:pt x="185" y="392"/>
                  </a:cubicBezTo>
                  <a:cubicBezTo>
                    <a:pt x="184" y="392"/>
                    <a:pt x="183" y="393"/>
                    <a:pt x="181" y="393"/>
                  </a:cubicBezTo>
                  <a:cubicBezTo>
                    <a:pt x="180" y="393"/>
                    <a:pt x="179" y="393"/>
                    <a:pt x="178" y="393"/>
                  </a:cubicBezTo>
                  <a:cubicBezTo>
                    <a:pt x="176" y="393"/>
                    <a:pt x="175" y="393"/>
                    <a:pt x="174" y="392"/>
                  </a:cubicBezTo>
                  <a:cubicBezTo>
                    <a:pt x="174" y="391"/>
                    <a:pt x="174" y="391"/>
                    <a:pt x="174" y="390"/>
                  </a:cubicBezTo>
                  <a:cubicBezTo>
                    <a:pt x="174" y="388"/>
                    <a:pt x="177" y="386"/>
                    <a:pt x="180" y="385"/>
                  </a:cubicBezTo>
                  <a:cubicBezTo>
                    <a:pt x="180" y="385"/>
                    <a:pt x="181" y="385"/>
                    <a:pt x="181" y="385"/>
                  </a:cubicBezTo>
                  <a:cubicBezTo>
                    <a:pt x="189" y="383"/>
                    <a:pt x="190" y="382"/>
                    <a:pt x="190" y="381"/>
                  </a:cubicBezTo>
                  <a:cubicBezTo>
                    <a:pt x="190" y="381"/>
                    <a:pt x="190" y="380"/>
                    <a:pt x="189" y="379"/>
                  </a:cubicBezTo>
                  <a:cubicBezTo>
                    <a:pt x="189" y="378"/>
                    <a:pt x="188" y="377"/>
                    <a:pt x="189" y="375"/>
                  </a:cubicBezTo>
                  <a:cubicBezTo>
                    <a:pt x="190" y="374"/>
                    <a:pt x="191" y="374"/>
                    <a:pt x="192" y="374"/>
                  </a:cubicBezTo>
                  <a:cubicBezTo>
                    <a:pt x="196" y="374"/>
                    <a:pt x="198" y="373"/>
                    <a:pt x="198" y="373"/>
                  </a:cubicBezTo>
                  <a:cubicBezTo>
                    <a:pt x="198" y="372"/>
                    <a:pt x="198" y="372"/>
                    <a:pt x="198" y="372"/>
                  </a:cubicBezTo>
                  <a:cubicBezTo>
                    <a:pt x="198" y="370"/>
                    <a:pt x="197" y="367"/>
                    <a:pt x="198" y="365"/>
                  </a:cubicBezTo>
                  <a:cubicBezTo>
                    <a:pt x="199" y="365"/>
                    <a:pt x="200" y="364"/>
                    <a:pt x="201" y="364"/>
                  </a:cubicBezTo>
                  <a:cubicBezTo>
                    <a:pt x="201" y="364"/>
                    <a:pt x="202" y="364"/>
                    <a:pt x="203" y="364"/>
                  </a:cubicBezTo>
                  <a:cubicBezTo>
                    <a:pt x="205" y="363"/>
                    <a:pt x="206" y="363"/>
                    <a:pt x="206" y="362"/>
                  </a:cubicBezTo>
                  <a:cubicBezTo>
                    <a:pt x="207" y="360"/>
                    <a:pt x="207" y="360"/>
                    <a:pt x="207" y="359"/>
                  </a:cubicBezTo>
                  <a:cubicBezTo>
                    <a:pt x="206" y="358"/>
                    <a:pt x="206" y="356"/>
                    <a:pt x="209" y="356"/>
                  </a:cubicBezTo>
                  <a:cubicBezTo>
                    <a:pt x="211" y="355"/>
                    <a:pt x="217" y="354"/>
                    <a:pt x="220" y="352"/>
                  </a:cubicBezTo>
                  <a:cubicBezTo>
                    <a:pt x="220" y="352"/>
                    <a:pt x="220" y="352"/>
                    <a:pt x="220" y="352"/>
                  </a:cubicBezTo>
                  <a:cubicBezTo>
                    <a:pt x="223" y="350"/>
                    <a:pt x="224" y="349"/>
                    <a:pt x="229" y="349"/>
                  </a:cubicBezTo>
                  <a:cubicBezTo>
                    <a:pt x="229" y="349"/>
                    <a:pt x="229" y="349"/>
                    <a:pt x="229" y="349"/>
                  </a:cubicBezTo>
                  <a:cubicBezTo>
                    <a:pt x="231" y="349"/>
                    <a:pt x="232" y="349"/>
                    <a:pt x="233" y="349"/>
                  </a:cubicBezTo>
                  <a:cubicBezTo>
                    <a:pt x="234" y="349"/>
                    <a:pt x="235" y="349"/>
                    <a:pt x="235" y="349"/>
                  </a:cubicBezTo>
                  <a:cubicBezTo>
                    <a:pt x="236" y="349"/>
                    <a:pt x="236" y="349"/>
                    <a:pt x="236" y="349"/>
                  </a:cubicBezTo>
                  <a:cubicBezTo>
                    <a:pt x="236" y="349"/>
                    <a:pt x="237" y="349"/>
                    <a:pt x="236" y="348"/>
                  </a:cubicBezTo>
                  <a:cubicBezTo>
                    <a:pt x="236" y="348"/>
                    <a:pt x="236" y="347"/>
                    <a:pt x="236" y="346"/>
                  </a:cubicBezTo>
                  <a:cubicBezTo>
                    <a:pt x="236" y="345"/>
                    <a:pt x="236" y="344"/>
                    <a:pt x="238" y="342"/>
                  </a:cubicBezTo>
                  <a:cubicBezTo>
                    <a:pt x="239" y="341"/>
                    <a:pt x="240" y="341"/>
                    <a:pt x="241" y="340"/>
                  </a:cubicBezTo>
                  <a:cubicBezTo>
                    <a:pt x="242" y="339"/>
                    <a:pt x="245" y="337"/>
                    <a:pt x="246" y="336"/>
                  </a:cubicBezTo>
                  <a:cubicBezTo>
                    <a:pt x="246" y="336"/>
                    <a:pt x="246" y="336"/>
                    <a:pt x="245" y="336"/>
                  </a:cubicBezTo>
                  <a:cubicBezTo>
                    <a:pt x="244" y="336"/>
                    <a:pt x="241" y="336"/>
                    <a:pt x="238" y="337"/>
                  </a:cubicBezTo>
                  <a:cubicBezTo>
                    <a:pt x="236" y="337"/>
                    <a:pt x="234" y="338"/>
                    <a:pt x="233" y="338"/>
                  </a:cubicBezTo>
                  <a:cubicBezTo>
                    <a:pt x="232" y="338"/>
                    <a:pt x="232" y="337"/>
                    <a:pt x="232" y="337"/>
                  </a:cubicBezTo>
                  <a:cubicBezTo>
                    <a:pt x="231" y="336"/>
                    <a:pt x="232" y="335"/>
                    <a:pt x="233" y="335"/>
                  </a:cubicBezTo>
                  <a:cubicBezTo>
                    <a:pt x="234" y="334"/>
                    <a:pt x="236" y="333"/>
                    <a:pt x="238" y="332"/>
                  </a:cubicBezTo>
                  <a:cubicBezTo>
                    <a:pt x="241" y="331"/>
                    <a:pt x="245" y="329"/>
                    <a:pt x="246" y="327"/>
                  </a:cubicBezTo>
                  <a:cubicBezTo>
                    <a:pt x="247" y="323"/>
                    <a:pt x="254" y="320"/>
                    <a:pt x="257" y="320"/>
                  </a:cubicBezTo>
                  <a:cubicBezTo>
                    <a:pt x="257" y="320"/>
                    <a:pt x="257" y="320"/>
                    <a:pt x="258" y="320"/>
                  </a:cubicBezTo>
                  <a:cubicBezTo>
                    <a:pt x="258" y="320"/>
                    <a:pt x="258" y="320"/>
                    <a:pt x="258" y="320"/>
                  </a:cubicBezTo>
                  <a:cubicBezTo>
                    <a:pt x="259" y="320"/>
                    <a:pt x="259" y="320"/>
                    <a:pt x="259" y="320"/>
                  </a:cubicBezTo>
                  <a:cubicBezTo>
                    <a:pt x="259" y="320"/>
                    <a:pt x="260" y="320"/>
                    <a:pt x="260" y="320"/>
                  </a:cubicBezTo>
                  <a:cubicBezTo>
                    <a:pt x="261" y="320"/>
                    <a:pt x="261" y="320"/>
                    <a:pt x="261" y="321"/>
                  </a:cubicBezTo>
                  <a:cubicBezTo>
                    <a:pt x="262" y="321"/>
                    <a:pt x="261" y="322"/>
                    <a:pt x="260" y="325"/>
                  </a:cubicBezTo>
                  <a:cubicBezTo>
                    <a:pt x="260" y="326"/>
                    <a:pt x="260" y="326"/>
                    <a:pt x="260" y="326"/>
                  </a:cubicBezTo>
                  <a:cubicBezTo>
                    <a:pt x="261" y="326"/>
                    <a:pt x="264" y="325"/>
                    <a:pt x="265" y="324"/>
                  </a:cubicBezTo>
                  <a:cubicBezTo>
                    <a:pt x="265" y="323"/>
                    <a:pt x="268" y="322"/>
                    <a:pt x="270" y="321"/>
                  </a:cubicBezTo>
                  <a:cubicBezTo>
                    <a:pt x="272" y="320"/>
                    <a:pt x="273" y="319"/>
                    <a:pt x="274" y="319"/>
                  </a:cubicBezTo>
                  <a:cubicBezTo>
                    <a:pt x="275" y="318"/>
                    <a:pt x="277" y="316"/>
                    <a:pt x="278" y="315"/>
                  </a:cubicBezTo>
                  <a:cubicBezTo>
                    <a:pt x="278" y="315"/>
                    <a:pt x="278" y="315"/>
                    <a:pt x="277" y="315"/>
                  </a:cubicBezTo>
                  <a:cubicBezTo>
                    <a:pt x="277" y="315"/>
                    <a:pt x="277" y="315"/>
                    <a:pt x="277" y="315"/>
                  </a:cubicBezTo>
                  <a:cubicBezTo>
                    <a:pt x="275" y="315"/>
                    <a:pt x="273" y="316"/>
                    <a:pt x="271" y="317"/>
                  </a:cubicBezTo>
                  <a:cubicBezTo>
                    <a:pt x="270" y="318"/>
                    <a:pt x="269" y="318"/>
                    <a:pt x="268" y="318"/>
                  </a:cubicBezTo>
                  <a:cubicBezTo>
                    <a:pt x="267" y="318"/>
                    <a:pt x="267" y="318"/>
                    <a:pt x="267" y="318"/>
                  </a:cubicBezTo>
                  <a:cubicBezTo>
                    <a:pt x="266" y="317"/>
                    <a:pt x="266" y="316"/>
                    <a:pt x="266" y="316"/>
                  </a:cubicBezTo>
                  <a:cubicBezTo>
                    <a:pt x="267" y="313"/>
                    <a:pt x="267" y="311"/>
                    <a:pt x="267" y="311"/>
                  </a:cubicBezTo>
                  <a:cubicBezTo>
                    <a:pt x="267" y="311"/>
                    <a:pt x="267" y="311"/>
                    <a:pt x="267" y="311"/>
                  </a:cubicBezTo>
                  <a:cubicBezTo>
                    <a:pt x="267" y="311"/>
                    <a:pt x="266" y="311"/>
                    <a:pt x="265" y="312"/>
                  </a:cubicBezTo>
                  <a:cubicBezTo>
                    <a:pt x="263" y="314"/>
                    <a:pt x="261" y="315"/>
                    <a:pt x="260" y="315"/>
                  </a:cubicBezTo>
                  <a:cubicBezTo>
                    <a:pt x="259" y="315"/>
                    <a:pt x="258" y="314"/>
                    <a:pt x="258" y="313"/>
                  </a:cubicBezTo>
                  <a:cubicBezTo>
                    <a:pt x="257" y="312"/>
                    <a:pt x="258" y="311"/>
                    <a:pt x="259" y="310"/>
                  </a:cubicBezTo>
                  <a:cubicBezTo>
                    <a:pt x="260" y="309"/>
                    <a:pt x="267" y="302"/>
                    <a:pt x="269" y="302"/>
                  </a:cubicBezTo>
                  <a:cubicBezTo>
                    <a:pt x="269" y="302"/>
                    <a:pt x="270" y="303"/>
                    <a:pt x="270" y="303"/>
                  </a:cubicBezTo>
                  <a:cubicBezTo>
                    <a:pt x="270" y="303"/>
                    <a:pt x="271" y="304"/>
                    <a:pt x="270" y="305"/>
                  </a:cubicBezTo>
                  <a:cubicBezTo>
                    <a:pt x="270" y="305"/>
                    <a:pt x="270" y="305"/>
                    <a:pt x="270" y="305"/>
                  </a:cubicBezTo>
                  <a:cubicBezTo>
                    <a:pt x="270" y="305"/>
                    <a:pt x="271" y="305"/>
                    <a:pt x="271" y="305"/>
                  </a:cubicBezTo>
                  <a:cubicBezTo>
                    <a:pt x="273" y="305"/>
                    <a:pt x="275" y="304"/>
                    <a:pt x="275" y="304"/>
                  </a:cubicBezTo>
                  <a:cubicBezTo>
                    <a:pt x="275" y="303"/>
                    <a:pt x="274" y="301"/>
                    <a:pt x="273" y="300"/>
                  </a:cubicBezTo>
                  <a:cubicBezTo>
                    <a:pt x="273" y="300"/>
                    <a:pt x="272" y="299"/>
                    <a:pt x="272" y="299"/>
                  </a:cubicBezTo>
                  <a:cubicBezTo>
                    <a:pt x="272" y="299"/>
                    <a:pt x="270" y="295"/>
                    <a:pt x="272" y="292"/>
                  </a:cubicBezTo>
                  <a:cubicBezTo>
                    <a:pt x="272" y="292"/>
                    <a:pt x="273" y="291"/>
                    <a:pt x="274" y="291"/>
                  </a:cubicBezTo>
                  <a:cubicBezTo>
                    <a:pt x="275" y="291"/>
                    <a:pt x="275" y="291"/>
                    <a:pt x="276" y="290"/>
                  </a:cubicBezTo>
                  <a:cubicBezTo>
                    <a:pt x="278" y="290"/>
                    <a:pt x="281" y="290"/>
                    <a:pt x="281" y="289"/>
                  </a:cubicBezTo>
                  <a:cubicBezTo>
                    <a:pt x="281" y="289"/>
                    <a:pt x="281" y="289"/>
                    <a:pt x="281" y="289"/>
                  </a:cubicBezTo>
                  <a:cubicBezTo>
                    <a:pt x="281" y="288"/>
                    <a:pt x="281" y="288"/>
                    <a:pt x="281" y="288"/>
                  </a:cubicBezTo>
                  <a:cubicBezTo>
                    <a:pt x="281" y="286"/>
                    <a:pt x="280" y="283"/>
                    <a:pt x="282" y="281"/>
                  </a:cubicBezTo>
                  <a:cubicBezTo>
                    <a:pt x="284" y="280"/>
                    <a:pt x="285" y="280"/>
                    <a:pt x="287" y="280"/>
                  </a:cubicBezTo>
                  <a:cubicBezTo>
                    <a:pt x="290" y="280"/>
                    <a:pt x="291" y="280"/>
                    <a:pt x="291" y="279"/>
                  </a:cubicBezTo>
                  <a:cubicBezTo>
                    <a:pt x="291" y="278"/>
                    <a:pt x="290" y="277"/>
                    <a:pt x="290" y="276"/>
                  </a:cubicBezTo>
                  <a:cubicBezTo>
                    <a:pt x="289" y="275"/>
                    <a:pt x="288" y="272"/>
                    <a:pt x="291" y="270"/>
                  </a:cubicBezTo>
                  <a:cubicBezTo>
                    <a:pt x="293" y="269"/>
                    <a:pt x="294" y="268"/>
                    <a:pt x="295" y="268"/>
                  </a:cubicBezTo>
                  <a:cubicBezTo>
                    <a:pt x="297" y="267"/>
                    <a:pt x="298" y="266"/>
                    <a:pt x="299" y="266"/>
                  </a:cubicBezTo>
                  <a:cubicBezTo>
                    <a:pt x="300" y="266"/>
                    <a:pt x="301" y="266"/>
                    <a:pt x="301" y="266"/>
                  </a:cubicBezTo>
                  <a:cubicBezTo>
                    <a:pt x="302" y="267"/>
                    <a:pt x="303" y="267"/>
                    <a:pt x="305" y="267"/>
                  </a:cubicBezTo>
                  <a:cubicBezTo>
                    <a:pt x="306" y="267"/>
                    <a:pt x="306" y="267"/>
                    <a:pt x="307" y="267"/>
                  </a:cubicBezTo>
                  <a:cubicBezTo>
                    <a:pt x="308" y="267"/>
                    <a:pt x="308" y="267"/>
                    <a:pt x="309" y="267"/>
                  </a:cubicBezTo>
                  <a:cubicBezTo>
                    <a:pt x="310" y="267"/>
                    <a:pt x="315" y="265"/>
                    <a:pt x="317" y="263"/>
                  </a:cubicBezTo>
                  <a:cubicBezTo>
                    <a:pt x="317" y="263"/>
                    <a:pt x="317" y="263"/>
                    <a:pt x="316" y="263"/>
                  </a:cubicBezTo>
                  <a:cubicBezTo>
                    <a:pt x="316" y="263"/>
                    <a:pt x="315" y="263"/>
                    <a:pt x="315" y="263"/>
                  </a:cubicBezTo>
                  <a:cubicBezTo>
                    <a:pt x="313" y="263"/>
                    <a:pt x="312" y="263"/>
                    <a:pt x="311" y="263"/>
                  </a:cubicBezTo>
                  <a:cubicBezTo>
                    <a:pt x="309" y="264"/>
                    <a:pt x="308" y="264"/>
                    <a:pt x="307" y="264"/>
                  </a:cubicBezTo>
                  <a:cubicBezTo>
                    <a:pt x="303" y="264"/>
                    <a:pt x="300" y="263"/>
                    <a:pt x="299" y="260"/>
                  </a:cubicBezTo>
                  <a:cubicBezTo>
                    <a:pt x="297" y="257"/>
                    <a:pt x="296" y="253"/>
                    <a:pt x="298" y="251"/>
                  </a:cubicBezTo>
                  <a:cubicBezTo>
                    <a:pt x="298" y="250"/>
                    <a:pt x="299" y="250"/>
                    <a:pt x="300" y="250"/>
                  </a:cubicBezTo>
                  <a:cubicBezTo>
                    <a:pt x="301" y="250"/>
                    <a:pt x="301" y="250"/>
                    <a:pt x="302" y="250"/>
                  </a:cubicBezTo>
                  <a:cubicBezTo>
                    <a:pt x="303" y="250"/>
                    <a:pt x="303" y="250"/>
                    <a:pt x="304" y="250"/>
                  </a:cubicBezTo>
                  <a:cubicBezTo>
                    <a:pt x="306" y="250"/>
                    <a:pt x="308" y="249"/>
                    <a:pt x="308" y="248"/>
                  </a:cubicBezTo>
                  <a:cubicBezTo>
                    <a:pt x="309" y="248"/>
                    <a:pt x="309" y="247"/>
                    <a:pt x="309" y="247"/>
                  </a:cubicBezTo>
                  <a:cubicBezTo>
                    <a:pt x="307" y="247"/>
                    <a:pt x="305" y="245"/>
                    <a:pt x="305" y="243"/>
                  </a:cubicBezTo>
                  <a:cubicBezTo>
                    <a:pt x="305" y="242"/>
                    <a:pt x="305" y="241"/>
                    <a:pt x="306" y="240"/>
                  </a:cubicBezTo>
                  <a:cubicBezTo>
                    <a:pt x="306" y="240"/>
                    <a:pt x="306" y="239"/>
                    <a:pt x="307" y="239"/>
                  </a:cubicBezTo>
                  <a:cubicBezTo>
                    <a:pt x="307" y="238"/>
                    <a:pt x="308" y="236"/>
                    <a:pt x="310" y="236"/>
                  </a:cubicBezTo>
                  <a:cubicBezTo>
                    <a:pt x="311" y="236"/>
                    <a:pt x="312" y="237"/>
                    <a:pt x="313" y="237"/>
                  </a:cubicBezTo>
                  <a:cubicBezTo>
                    <a:pt x="314" y="238"/>
                    <a:pt x="315" y="238"/>
                    <a:pt x="316" y="238"/>
                  </a:cubicBezTo>
                  <a:cubicBezTo>
                    <a:pt x="317" y="238"/>
                    <a:pt x="317" y="238"/>
                    <a:pt x="318" y="237"/>
                  </a:cubicBezTo>
                  <a:cubicBezTo>
                    <a:pt x="319" y="234"/>
                    <a:pt x="319" y="233"/>
                    <a:pt x="319" y="232"/>
                  </a:cubicBezTo>
                  <a:cubicBezTo>
                    <a:pt x="317" y="231"/>
                    <a:pt x="316" y="230"/>
                    <a:pt x="316" y="228"/>
                  </a:cubicBezTo>
                  <a:cubicBezTo>
                    <a:pt x="316" y="227"/>
                    <a:pt x="317" y="226"/>
                    <a:pt x="318" y="226"/>
                  </a:cubicBezTo>
                  <a:cubicBezTo>
                    <a:pt x="320" y="226"/>
                    <a:pt x="323" y="226"/>
                    <a:pt x="327" y="225"/>
                  </a:cubicBezTo>
                  <a:cubicBezTo>
                    <a:pt x="331" y="225"/>
                    <a:pt x="338" y="224"/>
                    <a:pt x="339" y="224"/>
                  </a:cubicBezTo>
                  <a:cubicBezTo>
                    <a:pt x="339" y="223"/>
                    <a:pt x="339" y="223"/>
                    <a:pt x="339" y="223"/>
                  </a:cubicBezTo>
                  <a:cubicBezTo>
                    <a:pt x="342" y="222"/>
                    <a:pt x="343" y="221"/>
                    <a:pt x="343" y="219"/>
                  </a:cubicBezTo>
                  <a:cubicBezTo>
                    <a:pt x="343" y="218"/>
                    <a:pt x="342" y="217"/>
                    <a:pt x="342" y="215"/>
                  </a:cubicBezTo>
                  <a:cubicBezTo>
                    <a:pt x="340" y="211"/>
                    <a:pt x="340" y="209"/>
                    <a:pt x="341" y="207"/>
                  </a:cubicBezTo>
                  <a:cubicBezTo>
                    <a:pt x="341" y="207"/>
                    <a:pt x="342" y="206"/>
                    <a:pt x="342" y="206"/>
                  </a:cubicBezTo>
                  <a:cubicBezTo>
                    <a:pt x="343" y="206"/>
                    <a:pt x="344" y="207"/>
                    <a:pt x="344" y="207"/>
                  </a:cubicBezTo>
                  <a:cubicBezTo>
                    <a:pt x="346" y="208"/>
                    <a:pt x="348" y="210"/>
                    <a:pt x="349" y="211"/>
                  </a:cubicBezTo>
                  <a:cubicBezTo>
                    <a:pt x="353" y="214"/>
                    <a:pt x="357" y="217"/>
                    <a:pt x="359" y="217"/>
                  </a:cubicBezTo>
                  <a:cubicBezTo>
                    <a:pt x="359" y="217"/>
                    <a:pt x="359" y="217"/>
                    <a:pt x="359" y="217"/>
                  </a:cubicBezTo>
                  <a:cubicBezTo>
                    <a:pt x="360" y="217"/>
                    <a:pt x="361" y="217"/>
                    <a:pt x="362" y="217"/>
                  </a:cubicBezTo>
                  <a:cubicBezTo>
                    <a:pt x="362" y="217"/>
                    <a:pt x="363" y="216"/>
                    <a:pt x="364" y="216"/>
                  </a:cubicBezTo>
                  <a:cubicBezTo>
                    <a:pt x="364" y="216"/>
                    <a:pt x="364" y="216"/>
                    <a:pt x="363" y="215"/>
                  </a:cubicBezTo>
                  <a:cubicBezTo>
                    <a:pt x="362" y="214"/>
                    <a:pt x="360" y="213"/>
                    <a:pt x="357" y="213"/>
                  </a:cubicBezTo>
                  <a:cubicBezTo>
                    <a:pt x="354" y="212"/>
                    <a:pt x="350" y="210"/>
                    <a:pt x="350" y="207"/>
                  </a:cubicBezTo>
                  <a:cubicBezTo>
                    <a:pt x="350" y="204"/>
                    <a:pt x="352" y="200"/>
                    <a:pt x="354" y="198"/>
                  </a:cubicBezTo>
                  <a:cubicBezTo>
                    <a:pt x="355" y="197"/>
                    <a:pt x="356" y="195"/>
                    <a:pt x="358" y="195"/>
                  </a:cubicBezTo>
                  <a:cubicBezTo>
                    <a:pt x="358" y="195"/>
                    <a:pt x="359" y="196"/>
                    <a:pt x="359" y="196"/>
                  </a:cubicBezTo>
                  <a:cubicBezTo>
                    <a:pt x="360" y="197"/>
                    <a:pt x="360" y="198"/>
                    <a:pt x="360" y="199"/>
                  </a:cubicBezTo>
                  <a:cubicBezTo>
                    <a:pt x="361" y="201"/>
                    <a:pt x="361" y="201"/>
                    <a:pt x="362" y="202"/>
                  </a:cubicBezTo>
                  <a:cubicBezTo>
                    <a:pt x="364" y="203"/>
                    <a:pt x="371" y="206"/>
                    <a:pt x="373" y="206"/>
                  </a:cubicBezTo>
                  <a:cubicBezTo>
                    <a:pt x="373" y="206"/>
                    <a:pt x="373" y="206"/>
                    <a:pt x="374" y="206"/>
                  </a:cubicBezTo>
                  <a:cubicBezTo>
                    <a:pt x="373" y="205"/>
                    <a:pt x="373" y="205"/>
                    <a:pt x="373" y="204"/>
                  </a:cubicBezTo>
                  <a:cubicBezTo>
                    <a:pt x="372" y="202"/>
                    <a:pt x="371" y="199"/>
                    <a:pt x="374" y="197"/>
                  </a:cubicBezTo>
                  <a:cubicBezTo>
                    <a:pt x="375" y="196"/>
                    <a:pt x="375" y="196"/>
                    <a:pt x="375" y="196"/>
                  </a:cubicBezTo>
                  <a:cubicBezTo>
                    <a:pt x="375" y="196"/>
                    <a:pt x="375" y="196"/>
                    <a:pt x="375" y="196"/>
                  </a:cubicBezTo>
                  <a:cubicBezTo>
                    <a:pt x="374" y="196"/>
                    <a:pt x="368" y="196"/>
                    <a:pt x="368" y="193"/>
                  </a:cubicBezTo>
                  <a:cubicBezTo>
                    <a:pt x="367" y="192"/>
                    <a:pt x="368" y="191"/>
                    <a:pt x="370" y="190"/>
                  </a:cubicBezTo>
                  <a:cubicBezTo>
                    <a:pt x="373" y="188"/>
                    <a:pt x="375" y="185"/>
                    <a:pt x="375" y="184"/>
                  </a:cubicBezTo>
                  <a:cubicBezTo>
                    <a:pt x="375" y="184"/>
                    <a:pt x="375" y="184"/>
                    <a:pt x="375" y="184"/>
                  </a:cubicBezTo>
                  <a:cubicBezTo>
                    <a:pt x="375" y="184"/>
                    <a:pt x="375" y="184"/>
                    <a:pt x="374" y="184"/>
                  </a:cubicBezTo>
                  <a:cubicBezTo>
                    <a:pt x="373" y="184"/>
                    <a:pt x="371" y="185"/>
                    <a:pt x="370" y="186"/>
                  </a:cubicBezTo>
                  <a:cubicBezTo>
                    <a:pt x="368" y="187"/>
                    <a:pt x="367" y="187"/>
                    <a:pt x="365" y="187"/>
                  </a:cubicBezTo>
                  <a:cubicBezTo>
                    <a:pt x="363" y="187"/>
                    <a:pt x="362" y="187"/>
                    <a:pt x="360" y="186"/>
                  </a:cubicBezTo>
                  <a:cubicBezTo>
                    <a:pt x="358" y="184"/>
                    <a:pt x="358" y="182"/>
                    <a:pt x="358" y="181"/>
                  </a:cubicBezTo>
                  <a:cubicBezTo>
                    <a:pt x="359" y="178"/>
                    <a:pt x="363" y="177"/>
                    <a:pt x="367" y="176"/>
                  </a:cubicBezTo>
                  <a:cubicBezTo>
                    <a:pt x="368" y="176"/>
                    <a:pt x="370" y="176"/>
                    <a:pt x="372" y="176"/>
                  </a:cubicBezTo>
                  <a:cubicBezTo>
                    <a:pt x="376" y="176"/>
                    <a:pt x="382" y="176"/>
                    <a:pt x="383" y="175"/>
                  </a:cubicBezTo>
                  <a:cubicBezTo>
                    <a:pt x="383" y="175"/>
                    <a:pt x="383" y="175"/>
                    <a:pt x="383" y="174"/>
                  </a:cubicBezTo>
                  <a:cubicBezTo>
                    <a:pt x="383" y="173"/>
                    <a:pt x="382" y="172"/>
                    <a:pt x="381" y="170"/>
                  </a:cubicBezTo>
                  <a:cubicBezTo>
                    <a:pt x="380" y="169"/>
                    <a:pt x="379" y="168"/>
                    <a:pt x="379" y="167"/>
                  </a:cubicBezTo>
                  <a:cubicBezTo>
                    <a:pt x="380" y="165"/>
                    <a:pt x="381" y="165"/>
                    <a:pt x="381" y="165"/>
                  </a:cubicBezTo>
                  <a:cubicBezTo>
                    <a:pt x="384" y="165"/>
                    <a:pt x="386" y="164"/>
                    <a:pt x="388" y="164"/>
                  </a:cubicBezTo>
                  <a:cubicBezTo>
                    <a:pt x="391" y="164"/>
                    <a:pt x="393" y="165"/>
                    <a:pt x="393" y="166"/>
                  </a:cubicBezTo>
                  <a:cubicBezTo>
                    <a:pt x="394" y="167"/>
                    <a:pt x="394" y="169"/>
                    <a:pt x="393" y="170"/>
                  </a:cubicBezTo>
                  <a:cubicBezTo>
                    <a:pt x="392" y="174"/>
                    <a:pt x="393" y="180"/>
                    <a:pt x="394" y="183"/>
                  </a:cubicBezTo>
                  <a:cubicBezTo>
                    <a:pt x="394" y="182"/>
                    <a:pt x="394" y="181"/>
                    <a:pt x="394" y="180"/>
                  </a:cubicBezTo>
                  <a:cubicBezTo>
                    <a:pt x="394" y="176"/>
                    <a:pt x="394" y="173"/>
                    <a:pt x="397" y="171"/>
                  </a:cubicBezTo>
                  <a:cubicBezTo>
                    <a:pt x="399" y="170"/>
                    <a:pt x="400" y="168"/>
                    <a:pt x="400" y="167"/>
                  </a:cubicBezTo>
                  <a:cubicBezTo>
                    <a:pt x="400" y="167"/>
                    <a:pt x="400" y="167"/>
                    <a:pt x="400" y="166"/>
                  </a:cubicBezTo>
                  <a:cubicBezTo>
                    <a:pt x="398" y="166"/>
                    <a:pt x="396" y="162"/>
                    <a:pt x="396" y="159"/>
                  </a:cubicBezTo>
                  <a:cubicBezTo>
                    <a:pt x="396" y="157"/>
                    <a:pt x="398" y="156"/>
                    <a:pt x="399" y="155"/>
                  </a:cubicBezTo>
                  <a:cubicBezTo>
                    <a:pt x="400" y="155"/>
                    <a:pt x="401" y="155"/>
                    <a:pt x="401" y="155"/>
                  </a:cubicBezTo>
                  <a:cubicBezTo>
                    <a:pt x="404" y="154"/>
                    <a:pt x="407" y="154"/>
                    <a:pt x="410" y="154"/>
                  </a:cubicBezTo>
                  <a:cubicBezTo>
                    <a:pt x="414" y="154"/>
                    <a:pt x="417" y="155"/>
                    <a:pt x="418" y="158"/>
                  </a:cubicBezTo>
                  <a:cubicBezTo>
                    <a:pt x="420" y="161"/>
                    <a:pt x="424" y="164"/>
                    <a:pt x="428" y="164"/>
                  </a:cubicBezTo>
                  <a:cubicBezTo>
                    <a:pt x="429" y="164"/>
                    <a:pt x="430" y="163"/>
                    <a:pt x="431" y="163"/>
                  </a:cubicBezTo>
                  <a:cubicBezTo>
                    <a:pt x="432" y="161"/>
                    <a:pt x="433" y="159"/>
                    <a:pt x="433" y="156"/>
                  </a:cubicBezTo>
                  <a:cubicBezTo>
                    <a:pt x="433" y="154"/>
                    <a:pt x="432" y="152"/>
                    <a:pt x="431" y="151"/>
                  </a:cubicBezTo>
                  <a:cubicBezTo>
                    <a:pt x="430" y="150"/>
                    <a:pt x="429" y="150"/>
                    <a:pt x="428" y="150"/>
                  </a:cubicBezTo>
                  <a:cubicBezTo>
                    <a:pt x="427" y="150"/>
                    <a:pt x="426" y="150"/>
                    <a:pt x="425" y="151"/>
                  </a:cubicBezTo>
                  <a:cubicBezTo>
                    <a:pt x="424" y="152"/>
                    <a:pt x="423" y="152"/>
                    <a:pt x="421" y="152"/>
                  </a:cubicBezTo>
                  <a:cubicBezTo>
                    <a:pt x="418" y="152"/>
                    <a:pt x="416" y="151"/>
                    <a:pt x="414" y="150"/>
                  </a:cubicBezTo>
                  <a:cubicBezTo>
                    <a:pt x="414" y="150"/>
                    <a:pt x="414" y="150"/>
                    <a:pt x="414" y="150"/>
                  </a:cubicBezTo>
                  <a:cubicBezTo>
                    <a:pt x="410" y="148"/>
                    <a:pt x="407" y="145"/>
                    <a:pt x="408" y="143"/>
                  </a:cubicBezTo>
                  <a:cubicBezTo>
                    <a:pt x="408" y="141"/>
                    <a:pt x="409" y="140"/>
                    <a:pt x="412" y="140"/>
                  </a:cubicBezTo>
                  <a:cubicBezTo>
                    <a:pt x="418" y="138"/>
                    <a:pt x="418" y="137"/>
                    <a:pt x="418" y="136"/>
                  </a:cubicBezTo>
                  <a:cubicBezTo>
                    <a:pt x="419" y="135"/>
                    <a:pt x="419" y="135"/>
                    <a:pt x="419" y="135"/>
                  </a:cubicBezTo>
                  <a:cubicBezTo>
                    <a:pt x="419" y="132"/>
                    <a:pt x="425" y="125"/>
                    <a:pt x="429" y="124"/>
                  </a:cubicBezTo>
                  <a:cubicBezTo>
                    <a:pt x="433" y="122"/>
                    <a:pt x="442" y="118"/>
                    <a:pt x="443" y="116"/>
                  </a:cubicBezTo>
                  <a:cubicBezTo>
                    <a:pt x="443" y="115"/>
                    <a:pt x="444" y="114"/>
                    <a:pt x="444" y="114"/>
                  </a:cubicBezTo>
                  <a:cubicBezTo>
                    <a:pt x="445" y="112"/>
                    <a:pt x="446" y="111"/>
                    <a:pt x="446" y="109"/>
                  </a:cubicBezTo>
                  <a:cubicBezTo>
                    <a:pt x="446" y="106"/>
                    <a:pt x="447" y="105"/>
                    <a:pt x="448" y="103"/>
                  </a:cubicBezTo>
                  <a:cubicBezTo>
                    <a:pt x="448" y="103"/>
                    <a:pt x="449" y="103"/>
                    <a:pt x="449" y="102"/>
                  </a:cubicBezTo>
                  <a:cubicBezTo>
                    <a:pt x="450" y="102"/>
                    <a:pt x="450" y="101"/>
                    <a:pt x="451" y="100"/>
                  </a:cubicBezTo>
                  <a:cubicBezTo>
                    <a:pt x="453" y="98"/>
                    <a:pt x="454" y="95"/>
                    <a:pt x="457" y="95"/>
                  </a:cubicBezTo>
                  <a:cubicBezTo>
                    <a:pt x="457" y="95"/>
                    <a:pt x="458" y="95"/>
                    <a:pt x="458" y="95"/>
                  </a:cubicBezTo>
                  <a:cubicBezTo>
                    <a:pt x="459" y="96"/>
                    <a:pt x="459" y="96"/>
                    <a:pt x="459" y="96"/>
                  </a:cubicBezTo>
                  <a:cubicBezTo>
                    <a:pt x="460" y="96"/>
                    <a:pt x="461" y="97"/>
                    <a:pt x="462" y="97"/>
                  </a:cubicBezTo>
                  <a:cubicBezTo>
                    <a:pt x="462" y="97"/>
                    <a:pt x="463" y="97"/>
                    <a:pt x="463" y="95"/>
                  </a:cubicBezTo>
                  <a:cubicBezTo>
                    <a:pt x="463" y="94"/>
                    <a:pt x="463" y="94"/>
                    <a:pt x="462" y="93"/>
                  </a:cubicBezTo>
                  <a:cubicBezTo>
                    <a:pt x="461" y="93"/>
                    <a:pt x="460" y="92"/>
                    <a:pt x="460" y="91"/>
                  </a:cubicBezTo>
                  <a:cubicBezTo>
                    <a:pt x="460" y="90"/>
                    <a:pt x="461" y="89"/>
                    <a:pt x="463" y="89"/>
                  </a:cubicBezTo>
                  <a:cubicBezTo>
                    <a:pt x="464" y="88"/>
                    <a:pt x="465" y="88"/>
                    <a:pt x="466" y="88"/>
                  </a:cubicBezTo>
                  <a:cubicBezTo>
                    <a:pt x="468" y="88"/>
                    <a:pt x="469" y="90"/>
                    <a:pt x="469" y="92"/>
                  </a:cubicBezTo>
                  <a:cubicBezTo>
                    <a:pt x="469" y="92"/>
                    <a:pt x="469" y="92"/>
                    <a:pt x="469" y="93"/>
                  </a:cubicBezTo>
                  <a:cubicBezTo>
                    <a:pt x="470" y="96"/>
                    <a:pt x="478" y="104"/>
                    <a:pt x="480" y="104"/>
                  </a:cubicBezTo>
                  <a:cubicBezTo>
                    <a:pt x="481" y="103"/>
                    <a:pt x="480" y="101"/>
                    <a:pt x="479" y="100"/>
                  </a:cubicBezTo>
                  <a:cubicBezTo>
                    <a:pt x="478" y="98"/>
                    <a:pt x="473" y="89"/>
                    <a:pt x="475" y="84"/>
                  </a:cubicBezTo>
                  <a:cubicBezTo>
                    <a:pt x="475" y="83"/>
                    <a:pt x="475" y="83"/>
                    <a:pt x="475" y="83"/>
                  </a:cubicBezTo>
                  <a:cubicBezTo>
                    <a:pt x="477" y="79"/>
                    <a:pt x="479" y="74"/>
                    <a:pt x="483" y="74"/>
                  </a:cubicBezTo>
                  <a:cubicBezTo>
                    <a:pt x="483" y="74"/>
                    <a:pt x="483" y="74"/>
                    <a:pt x="483" y="74"/>
                  </a:cubicBezTo>
                  <a:cubicBezTo>
                    <a:pt x="484" y="74"/>
                    <a:pt x="484" y="74"/>
                    <a:pt x="485" y="74"/>
                  </a:cubicBezTo>
                  <a:cubicBezTo>
                    <a:pt x="485" y="74"/>
                    <a:pt x="485" y="74"/>
                    <a:pt x="486" y="74"/>
                  </a:cubicBezTo>
                  <a:cubicBezTo>
                    <a:pt x="487" y="74"/>
                    <a:pt x="488" y="74"/>
                    <a:pt x="489" y="75"/>
                  </a:cubicBezTo>
                  <a:cubicBezTo>
                    <a:pt x="490" y="76"/>
                    <a:pt x="489" y="78"/>
                    <a:pt x="488" y="81"/>
                  </a:cubicBezTo>
                  <a:cubicBezTo>
                    <a:pt x="488" y="82"/>
                    <a:pt x="488" y="82"/>
                    <a:pt x="488" y="82"/>
                  </a:cubicBezTo>
                  <a:cubicBezTo>
                    <a:pt x="487" y="85"/>
                    <a:pt x="484" y="93"/>
                    <a:pt x="485" y="94"/>
                  </a:cubicBezTo>
                  <a:cubicBezTo>
                    <a:pt x="485" y="94"/>
                    <a:pt x="486" y="94"/>
                    <a:pt x="486" y="94"/>
                  </a:cubicBezTo>
                  <a:cubicBezTo>
                    <a:pt x="487" y="94"/>
                    <a:pt x="492" y="93"/>
                    <a:pt x="495" y="87"/>
                  </a:cubicBezTo>
                  <a:cubicBezTo>
                    <a:pt x="496" y="84"/>
                    <a:pt x="497" y="81"/>
                    <a:pt x="497" y="79"/>
                  </a:cubicBezTo>
                  <a:cubicBezTo>
                    <a:pt x="498" y="76"/>
                    <a:pt x="498" y="74"/>
                    <a:pt x="500" y="72"/>
                  </a:cubicBezTo>
                  <a:cubicBezTo>
                    <a:pt x="500" y="72"/>
                    <a:pt x="501" y="71"/>
                    <a:pt x="501" y="70"/>
                  </a:cubicBezTo>
                  <a:cubicBezTo>
                    <a:pt x="502" y="68"/>
                    <a:pt x="504" y="67"/>
                    <a:pt x="506" y="66"/>
                  </a:cubicBezTo>
                  <a:cubicBezTo>
                    <a:pt x="506" y="66"/>
                    <a:pt x="506" y="66"/>
                    <a:pt x="506" y="66"/>
                  </a:cubicBezTo>
                  <a:cubicBezTo>
                    <a:pt x="507" y="66"/>
                    <a:pt x="508" y="67"/>
                    <a:pt x="509" y="68"/>
                  </a:cubicBezTo>
                  <a:cubicBezTo>
                    <a:pt x="511" y="72"/>
                    <a:pt x="510" y="83"/>
                    <a:pt x="505" y="89"/>
                  </a:cubicBezTo>
                  <a:cubicBezTo>
                    <a:pt x="500" y="94"/>
                    <a:pt x="498" y="98"/>
                    <a:pt x="496" y="100"/>
                  </a:cubicBezTo>
                  <a:cubicBezTo>
                    <a:pt x="502" y="96"/>
                    <a:pt x="513" y="86"/>
                    <a:pt x="514" y="84"/>
                  </a:cubicBezTo>
                  <a:cubicBezTo>
                    <a:pt x="514" y="84"/>
                    <a:pt x="514" y="84"/>
                    <a:pt x="514" y="84"/>
                  </a:cubicBezTo>
                  <a:cubicBezTo>
                    <a:pt x="514" y="81"/>
                    <a:pt x="514" y="75"/>
                    <a:pt x="518" y="74"/>
                  </a:cubicBezTo>
                  <a:cubicBezTo>
                    <a:pt x="519" y="74"/>
                    <a:pt x="520" y="73"/>
                    <a:pt x="521" y="73"/>
                  </a:cubicBezTo>
                  <a:cubicBezTo>
                    <a:pt x="523" y="72"/>
                    <a:pt x="528" y="70"/>
                    <a:pt x="528" y="69"/>
                  </a:cubicBezTo>
                  <a:cubicBezTo>
                    <a:pt x="529" y="67"/>
                    <a:pt x="529" y="63"/>
                    <a:pt x="532" y="63"/>
                  </a:cubicBezTo>
                  <a:cubicBezTo>
                    <a:pt x="532" y="63"/>
                    <a:pt x="533" y="63"/>
                    <a:pt x="533" y="64"/>
                  </a:cubicBezTo>
                  <a:cubicBezTo>
                    <a:pt x="535" y="64"/>
                    <a:pt x="537" y="67"/>
                    <a:pt x="540" y="69"/>
                  </a:cubicBezTo>
                  <a:cubicBezTo>
                    <a:pt x="542" y="71"/>
                    <a:pt x="545" y="74"/>
                    <a:pt x="546" y="74"/>
                  </a:cubicBezTo>
                  <a:cubicBezTo>
                    <a:pt x="546" y="74"/>
                    <a:pt x="546" y="74"/>
                    <a:pt x="546" y="71"/>
                  </a:cubicBezTo>
                  <a:cubicBezTo>
                    <a:pt x="546" y="70"/>
                    <a:pt x="546" y="69"/>
                    <a:pt x="546" y="69"/>
                  </a:cubicBezTo>
                  <a:cubicBezTo>
                    <a:pt x="547" y="66"/>
                    <a:pt x="545" y="62"/>
                    <a:pt x="543" y="61"/>
                  </a:cubicBezTo>
                  <a:cubicBezTo>
                    <a:pt x="541" y="60"/>
                    <a:pt x="536" y="55"/>
                    <a:pt x="536" y="52"/>
                  </a:cubicBezTo>
                  <a:cubicBezTo>
                    <a:pt x="536" y="51"/>
                    <a:pt x="536" y="51"/>
                    <a:pt x="537" y="50"/>
                  </a:cubicBezTo>
                  <a:cubicBezTo>
                    <a:pt x="538" y="50"/>
                    <a:pt x="538" y="50"/>
                    <a:pt x="539" y="50"/>
                  </a:cubicBezTo>
                  <a:cubicBezTo>
                    <a:pt x="540" y="50"/>
                    <a:pt x="542" y="50"/>
                    <a:pt x="543" y="50"/>
                  </a:cubicBezTo>
                  <a:cubicBezTo>
                    <a:pt x="544" y="50"/>
                    <a:pt x="546" y="51"/>
                    <a:pt x="547" y="51"/>
                  </a:cubicBezTo>
                  <a:cubicBezTo>
                    <a:pt x="548" y="51"/>
                    <a:pt x="549" y="50"/>
                    <a:pt x="549" y="50"/>
                  </a:cubicBezTo>
                  <a:cubicBezTo>
                    <a:pt x="549" y="50"/>
                    <a:pt x="550" y="49"/>
                    <a:pt x="551" y="49"/>
                  </a:cubicBezTo>
                  <a:cubicBezTo>
                    <a:pt x="552" y="49"/>
                    <a:pt x="554" y="51"/>
                    <a:pt x="556" y="52"/>
                  </a:cubicBezTo>
                  <a:cubicBezTo>
                    <a:pt x="556" y="52"/>
                    <a:pt x="557" y="53"/>
                    <a:pt x="558" y="53"/>
                  </a:cubicBezTo>
                  <a:cubicBezTo>
                    <a:pt x="558" y="53"/>
                    <a:pt x="559" y="53"/>
                    <a:pt x="560" y="53"/>
                  </a:cubicBezTo>
                  <a:cubicBezTo>
                    <a:pt x="564" y="53"/>
                    <a:pt x="567" y="54"/>
                    <a:pt x="568" y="56"/>
                  </a:cubicBezTo>
                  <a:cubicBezTo>
                    <a:pt x="568" y="57"/>
                    <a:pt x="568" y="58"/>
                    <a:pt x="567" y="59"/>
                  </a:cubicBezTo>
                  <a:cubicBezTo>
                    <a:pt x="564" y="62"/>
                    <a:pt x="562" y="64"/>
                    <a:pt x="561" y="65"/>
                  </a:cubicBezTo>
                  <a:cubicBezTo>
                    <a:pt x="562" y="65"/>
                    <a:pt x="563" y="64"/>
                    <a:pt x="564" y="63"/>
                  </a:cubicBezTo>
                  <a:cubicBezTo>
                    <a:pt x="566" y="62"/>
                    <a:pt x="569" y="60"/>
                    <a:pt x="572" y="60"/>
                  </a:cubicBezTo>
                  <a:cubicBezTo>
                    <a:pt x="572" y="60"/>
                    <a:pt x="573" y="60"/>
                    <a:pt x="574" y="61"/>
                  </a:cubicBezTo>
                  <a:cubicBezTo>
                    <a:pt x="575" y="61"/>
                    <a:pt x="576" y="62"/>
                    <a:pt x="577" y="62"/>
                  </a:cubicBezTo>
                  <a:cubicBezTo>
                    <a:pt x="577" y="62"/>
                    <a:pt x="577" y="62"/>
                    <a:pt x="577" y="62"/>
                  </a:cubicBezTo>
                  <a:cubicBezTo>
                    <a:pt x="578" y="62"/>
                    <a:pt x="578" y="62"/>
                    <a:pt x="578" y="61"/>
                  </a:cubicBezTo>
                  <a:cubicBezTo>
                    <a:pt x="579" y="57"/>
                    <a:pt x="586" y="40"/>
                    <a:pt x="595" y="38"/>
                  </a:cubicBezTo>
                  <a:cubicBezTo>
                    <a:pt x="598" y="37"/>
                    <a:pt x="600" y="37"/>
                    <a:pt x="602" y="37"/>
                  </a:cubicBezTo>
                  <a:cubicBezTo>
                    <a:pt x="606" y="36"/>
                    <a:pt x="606" y="36"/>
                    <a:pt x="606" y="35"/>
                  </a:cubicBezTo>
                  <a:cubicBezTo>
                    <a:pt x="606" y="32"/>
                    <a:pt x="606" y="28"/>
                    <a:pt x="611" y="27"/>
                  </a:cubicBezTo>
                  <a:cubicBezTo>
                    <a:pt x="612" y="26"/>
                    <a:pt x="613" y="25"/>
                    <a:pt x="613" y="25"/>
                  </a:cubicBezTo>
                  <a:cubicBezTo>
                    <a:pt x="613" y="24"/>
                    <a:pt x="613" y="23"/>
                    <a:pt x="612" y="23"/>
                  </a:cubicBezTo>
                  <a:cubicBezTo>
                    <a:pt x="611" y="22"/>
                    <a:pt x="610" y="20"/>
                    <a:pt x="610" y="18"/>
                  </a:cubicBezTo>
                  <a:cubicBezTo>
                    <a:pt x="610" y="16"/>
                    <a:pt x="612" y="14"/>
                    <a:pt x="613" y="13"/>
                  </a:cubicBezTo>
                  <a:cubicBezTo>
                    <a:pt x="614" y="13"/>
                    <a:pt x="614" y="13"/>
                    <a:pt x="614" y="13"/>
                  </a:cubicBezTo>
                  <a:cubicBezTo>
                    <a:pt x="616" y="12"/>
                    <a:pt x="616" y="12"/>
                    <a:pt x="617" y="11"/>
                  </a:cubicBezTo>
                  <a:cubicBezTo>
                    <a:pt x="617" y="11"/>
                    <a:pt x="617" y="11"/>
                    <a:pt x="617" y="11"/>
                  </a:cubicBezTo>
                  <a:cubicBezTo>
                    <a:pt x="619" y="10"/>
                    <a:pt x="621" y="9"/>
                    <a:pt x="623" y="9"/>
                  </a:cubicBezTo>
                  <a:cubicBezTo>
                    <a:pt x="624" y="9"/>
                    <a:pt x="626" y="9"/>
                    <a:pt x="627" y="10"/>
                  </a:cubicBezTo>
                  <a:cubicBezTo>
                    <a:pt x="630" y="11"/>
                    <a:pt x="632" y="11"/>
                    <a:pt x="635" y="11"/>
                  </a:cubicBezTo>
                  <a:cubicBezTo>
                    <a:pt x="636" y="11"/>
                    <a:pt x="637" y="11"/>
                    <a:pt x="638" y="11"/>
                  </a:cubicBezTo>
                  <a:cubicBezTo>
                    <a:pt x="640" y="12"/>
                    <a:pt x="644" y="15"/>
                    <a:pt x="644" y="17"/>
                  </a:cubicBezTo>
                  <a:cubicBezTo>
                    <a:pt x="644" y="18"/>
                    <a:pt x="644" y="20"/>
                    <a:pt x="641" y="21"/>
                  </a:cubicBezTo>
                  <a:cubicBezTo>
                    <a:pt x="640" y="22"/>
                    <a:pt x="639" y="22"/>
                    <a:pt x="638" y="23"/>
                  </a:cubicBezTo>
                  <a:cubicBezTo>
                    <a:pt x="634" y="24"/>
                    <a:pt x="628" y="26"/>
                    <a:pt x="628" y="33"/>
                  </a:cubicBezTo>
                  <a:cubicBezTo>
                    <a:pt x="628" y="42"/>
                    <a:pt x="625" y="50"/>
                    <a:pt x="623" y="52"/>
                  </a:cubicBezTo>
                  <a:cubicBezTo>
                    <a:pt x="622" y="53"/>
                    <a:pt x="621" y="55"/>
                    <a:pt x="621" y="57"/>
                  </a:cubicBezTo>
                  <a:cubicBezTo>
                    <a:pt x="621" y="58"/>
                    <a:pt x="621" y="58"/>
                    <a:pt x="621" y="58"/>
                  </a:cubicBezTo>
                  <a:cubicBezTo>
                    <a:pt x="621" y="58"/>
                    <a:pt x="621" y="58"/>
                    <a:pt x="621" y="58"/>
                  </a:cubicBezTo>
                  <a:cubicBezTo>
                    <a:pt x="621" y="58"/>
                    <a:pt x="622" y="58"/>
                    <a:pt x="623" y="57"/>
                  </a:cubicBezTo>
                  <a:cubicBezTo>
                    <a:pt x="626" y="55"/>
                    <a:pt x="628" y="53"/>
                    <a:pt x="629" y="52"/>
                  </a:cubicBezTo>
                  <a:cubicBezTo>
                    <a:pt x="630" y="51"/>
                    <a:pt x="630" y="50"/>
                    <a:pt x="631" y="50"/>
                  </a:cubicBezTo>
                  <a:cubicBezTo>
                    <a:pt x="631" y="49"/>
                    <a:pt x="631" y="49"/>
                    <a:pt x="631" y="49"/>
                  </a:cubicBezTo>
                  <a:cubicBezTo>
                    <a:pt x="633" y="48"/>
                    <a:pt x="634" y="47"/>
                    <a:pt x="635" y="43"/>
                  </a:cubicBezTo>
                  <a:cubicBezTo>
                    <a:pt x="636" y="39"/>
                    <a:pt x="638" y="36"/>
                    <a:pt x="641" y="34"/>
                  </a:cubicBezTo>
                  <a:cubicBezTo>
                    <a:pt x="642" y="33"/>
                    <a:pt x="654" y="22"/>
                    <a:pt x="654" y="19"/>
                  </a:cubicBezTo>
                  <a:cubicBezTo>
                    <a:pt x="654" y="16"/>
                    <a:pt x="662" y="11"/>
                    <a:pt x="665" y="11"/>
                  </a:cubicBezTo>
                  <a:cubicBezTo>
                    <a:pt x="666" y="11"/>
                    <a:pt x="666" y="12"/>
                    <a:pt x="666" y="12"/>
                  </a:cubicBezTo>
                  <a:cubicBezTo>
                    <a:pt x="667" y="12"/>
                    <a:pt x="667" y="13"/>
                    <a:pt x="667" y="14"/>
                  </a:cubicBezTo>
                  <a:cubicBezTo>
                    <a:pt x="667" y="15"/>
                    <a:pt x="666" y="16"/>
                    <a:pt x="665" y="17"/>
                  </a:cubicBezTo>
                  <a:cubicBezTo>
                    <a:pt x="663" y="19"/>
                    <a:pt x="662" y="21"/>
                    <a:pt x="662" y="23"/>
                  </a:cubicBezTo>
                  <a:cubicBezTo>
                    <a:pt x="664" y="28"/>
                    <a:pt x="665" y="34"/>
                    <a:pt x="663" y="38"/>
                  </a:cubicBezTo>
                  <a:cubicBezTo>
                    <a:pt x="662" y="39"/>
                    <a:pt x="662" y="40"/>
                    <a:pt x="662" y="41"/>
                  </a:cubicBezTo>
                  <a:cubicBezTo>
                    <a:pt x="662" y="41"/>
                    <a:pt x="663" y="40"/>
                    <a:pt x="663" y="39"/>
                  </a:cubicBezTo>
                  <a:cubicBezTo>
                    <a:pt x="665" y="37"/>
                    <a:pt x="667" y="36"/>
                    <a:pt x="669" y="35"/>
                  </a:cubicBezTo>
                  <a:cubicBezTo>
                    <a:pt x="671" y="33"/>
                    <a:pt x="672" y="32"/>
                    <a:pt x="674" y="29"/>
                  </a:cubicBezTo>
                  <a:cubicBezTo>
                    <a:pt x="675" y="27"/>
                    <a:pt x="676" y="25"/>
                    <a:pt x="676" y="24"/>
                  </a:cubicBezTo>
                  <a:cubicBezTo>
                    <a:pt x="677" y="21"/>
                    <a:pt x="678" y="19"/>
                    <a:pt x="681" y="18"/>
                  </a:cubicBezTo>
                  <a:cubicBezTo>
                    <a:pt x="682" y="18"/>
                    <a:pt x="682" y="17"/>
                    <a:pt x="682" y="17"/>
                  </a:cubicBezTo>
                  <a:cubicBezTo>
                    <a:pt x="682" y="17"/>
                    <a:pt x="682" y="16"/>
                    <a:pt x="680" y="13"/>
                  </a:cubicBezTo>
                  <a:cubicBezTo>
                    <a:pt x="680" y="13"/>
                    <a:pt x="680" y="13"/>
                    <a:pt x="680" y="12"/>
                  </a:cubicBezTo>
                  <a:cubicBezTo>
                    <a:pt x="679" y="11"/>
                    <a:pt x="679" y="9"/>
                    <a:pt x="680" y="8"/>
                  </a:cubicBezTo>
                  <a:cubicBezTo>
                    <a:pt x="680" y="6"/>
                    <a:pt x="682" y="5"/>
                    <a:pt x="685" y="5"/>
                  </a:cubicBezTo>
                  <a:cubicBezTo>
                    <a:pt x="691" y="5"/>
                    <a:pt x="691" y="3"/>
                    <a:pt x="691" y="2"/>
                  </a:cubicBezTo>
                  <a:cubicBezTo>
                    <a:pt x="691" y="2"/>
                    <a:pt x="691" y="2"/>
                    <a:pt x="691" y="1"/>
                  </a:cubicBezTo>
                  <a:cubicBezTo>
                    <a:pt x="692" y="1"/>
                    <a:pt x="693" y="0"/>
                    <a:pt x="695" y="0"/>
                  </a:cubicBezTo>
                  <a:cubicBezTo>
                    <a:pt x="696" y="0"/>
                    <a:pt x="698" y="0"/>
                    <a:pt x="700" y="2"/>
                  </a:cubicBezTo>
                  <a:cubicBezTo>
                    <a:pt x="701" y="3"/>
                    <a:pt x="701" y="3"/>
                    <a:pt x="702" y="4"/>
                  </a:cubicBezTo>
                  <a:cubicBezTo>
                    <a:pt x="705" y="7"/>
                    <a:pt x="710" y="12"/>
                    <a:pt x="709" y="16"/>
                  </a:cubicBezTo>
                  <a:cubicBezTo>
                    <a:pt x="709" y="18"/>
                    <a:pt x="707" y="19"/>
                    <a:pt x="705" y="20"/>
                  </a:cubicBezTo>
                  <a:cubicBezTo>
                    <a:pt x="703" y="20"/>
                    <a:pt x="702" y="21"/>
                    <a:pt x="700" y="21"/>
                  </a:cubicBezTo>
                  <a:cubicBezTo>
                    <a:pt x="698" y="21"/>
                    <a:pt x="696" y="20"/>
                    <a:pt x="695" y="20"/>
                  </a:cubicBezTo>
                  <a:cubicBezTo>
                    <a:pt x="695" y="20"/>
                    <a:pt x="694" y="20"/>
                    <a:pt x="694" y="20"/>
                  </a:cubicBezTo>
                  <a:cubicBezTo>
                    <a:pt x="694" y="20"/>
                    <a:pt x="694" y="20"/>
                    <a:pt x="694" y="21"/>
                  </a:cubicBezTo>
                  <a:cubicBezTo>
                    <a:pt x="695" y="24"/>
                    <a:pt x="696" y="25"/>
                    <a:pt x="696" y="25"/>
                  </a:cubicBezTo>
                  <a:cubicBezTo>
                    <a:pt x="697" y="26"/>
                    <a:pt x="697" y="27"/>
                    <a:pt x="696" y="28"/>
                  </a:cubicBezTo>
                  <a:cubicBezTo>
                    <a:pt x="696" y="28"/>
                    <a:pt x="695" y="29"/>
                    <a:pt x="695" y="29"/>
                  </a:cubicBezTo>
                  <a:cubicBezTo>
                    <a:pt x="696" y="28"/>
                    <a:pt x="698" y="28"/>
                    <a:pt x="699" y="28"/>
                  </a:cubicBezTo>
                  <a:cubicBezTo>
                    <a:pt x="701" y="28"/>
                    <a:pt x="703" y="29"/>
                    <a:pt x="703" y="31"/>
                  </a:cubicBezTo>
                  <a:cubicBezTo>
                    <a:pt x="703" y="31"/>
                    <a:pt x="703" y="33"/>
                    <a:pt x="701" y="34"/>
                  </a:cubicBezTo>
                  <a:cubicBezTo>
                    <a:pt x="700" y="35"/>
                    <a:pt x="697" y="37"/>
                    <a:pt x="697" y="38"/>
                  </a:cubicBezTo>
                  <a:cubicBezTo>
                    <a:pt x="697" y="38"/>
                    <a:pt x="698" y="38"/>
                    <a:pt x="698" y="39"/>
                  </a:cubicBezTo>
                  <a:cubicBezTo>
                    <a:pt x="699" y="39"/>
                    <a:pt x="699" y="39"/>
                    <a:pt x="699" y="39"/>
                  </a:cubicBezTo>
                  <a:cubicBezTo>
                    <a:pt x="701" y="40"/>
                    <a:pt x="702" y="41"/>
                    <a:pt x="703" y="41"/>
                  </a:cubicBezTo>
                  <a:cubicBezTo>
                    <a:pt x="704" y="41"/>
                    <a:pt x="705" y="41"/>
                    <a:pt x="706" y="39"/>
                  </a:cubicBezTo>
                  <a:cubicBezTo>
                    <a:pt x="708" y="36"/>
                    <a:pt x="708" y="34"/>
                    <a:pt x="708" y="32"/>
                  </a:cubicBezTo>
                  <a:cubicBezTo>
                    <a:pt x="708" y="31"/>
                    <a:pt x="708" y="31"/>
                    <a:pt x="709" y="30"/>
                  </a:cubicBezTo>
                  <a:cubicBezTo>
                    <a:pt x="709" y="28"/>
                    <a:pt x="709" y="27"/>
                    <a:pt x="711" y="26"/>
                  </a:cubicBezTo>
                  <a:cubicBezTo>
                    <a:pt x="711" y="26"/>
                    <a:pt x="712" y="25"/>
                    <a:pt x="713" y="24"/>
                  </a:cubicBezTo>
                  <a:cubicBezTo>
                    <a:pt x="714" y="22"/>
                    <a:pt x="714" y="21"/>
                    <a:pt x="715" y="19"/>
                  </a:cubicBezTo>
                  <a:cubicBezTo>
                    <a:pt x="715" y="17"/>
                    <a:pt x="716" y="15"/>
                    <a:pt x="719" y="15"/>
                  </a:cubicBezTo>
                  <a:cubicBezTo>
                    <a:pt x="719" y="15"/>
                    <a:pt x="720" y="15"/>
                    <a:pt x="720" y="15"/>
                  </a:cubicBezTo>
                  <a:cubicBezTo>
                    <a:pt x="724" y="16"/>
                    <a:pt x="729" y="18"/>
                    <a:pt x="730" y="22"/>
                  </a:cubicBezTo>
                  <a:cubicBezTo>
                    <a:pt x="731" y="25"/>
                    <a:pt x="731" y="25"/>
                    <a:pt x="732" y="25"/>
                  </a:cubicBezTo>
                  <a:cubicBezTo>
                    <a:pt x="732" y="25"/>
                    <a:pt x="734" y="25"/>
                    <a:pt x="735" y="24"/>
                  </a:cubicBezTo>
                  <a:cubicBezTo>
                    <a:pt x="737" y="23"/>
                    <a:pt x="739" y="23"/>
                    <a:pt x="741" y="23"/>
                  </a:cubicBezTo>
                  <a:cubicBezTo>
                    <a:pt x="743" y="23"/>
                    <a:pt x="744" y="23"/>
                    <a:pt x="745" y="24"/>
                  </a:cubicBezTo>
                  <a:cubicBezTo>
                    <a:pt x="746" y="25"/>
                    <a:pt x="747" y="26"/>
                    <a:pt x="746" y="28"/>
                  </a:cubicBezTo>
                  <a:cubicBezTo>
                    <a:pt x="746" y="29"/>
                    <a:pt x="745" y="31"/>
                    <a:pt x="745" y="32"/>
                  </a:cubicBezTo>
                  <a:cubicBezTo>
                    <a:pt x="744" y="33"/>
                    <a:pt x="744" y="34"/>
                    <a:pt x="744" y="35"/>
                  </a:cubicBezTo>
                  <a:cubicBezTo>
                    <a:pt x="744" y="35"/>
                    <a:pt x="745" y="36"/>
                    <a:pt x="746" y="36"/>
                  </a:cubicBezTo>
                  <a:cubicBezTo>
                    <a:pt x="747" y="36"/>
                    <a:pt x="749" y="37"/>
                    <a:pt x="751" y="37"/>
                  </a:cubicBezTo>
                  <a:cubicBezTo>
                    <a:pt x="755" y="38"/>
                    <a:pt x="759" y="38"/>
                    <a:pt x="760" y="40"/>
                  </a:cubicBezTo>
                  <a:cubicBezTo>
                    <a:pt x="761" y="41"/>
                    <a:pt x="761" y="43"/>
                    <a:pt x="761" y="44"/>
                  </a:cubicBezTo>
                  <a:cubicBezTo>
                    <a:pt x="761" y="45"/>
                    <a:pt x="761" y="47"/>
                    <a:pt x="761" y="48"/>
                  </a:cubicBezTo>
                  <a:cubicBezTo>
                    <a:pt x="760" y="50"/>
                    <a:pt x="760" y="53"/>
                    <a:pt x="758" y="53"/>
                  </a:cubicBezTo>
                  <a:cubicBezTo>
                    <a:pt x="757" y="53"/>
                    <a:pt x="757" y="53"/>
                    <a:pt x="756" y="52"/>
                  </a:cubicBezTo>
                  <a:cubicBezTo>
                    <a:pt x="756" y="52"/>
                    <a:pt x="755" y="52"/>
                    <a:pt x="755" y="52"/>
                  </a:cubicBezTo>
                  <a:cubicBezTo>
                    <a:pt x="751" y="52"/>
                    <a:pt x="747" y="54"/>
                    <a:pt x="745" y="57"/>
                  </a:cubicBezTo>
                  <a:cubicBezTo>
                    <a:pt x="744" y="61"/>
                    <a:pt x="740" y="65"/>
                    <a:pt x="735" y="65"/>
                  </a:cubicBezTo>
                  <a:cubicBezTo>
                    <a:pt x="735" y="65"/>
                    <a:pt x="734" y="65"/>
                    <a:pt x="734" y="65"/>
                  </a:cubicBezTo>
                  <a:cubicBezTo>
                    <a:pt x="731" y="64"/>
                    <a:pt x="718" y="62"/>
                    <a:pt x="712" y="62"/>
                  </a:cubicBezTo>
                  <a:cubicBezTo>
                    <a:pt x="710" y="62"/>
                    <a:pt x="709" y="62"/>
                    <a:pt x="709" y="62"/>
                  </a:cubicBezTo>
                  <a:cubicBezTo>
                    <a:pt x="710" y="63"/>
                    <a:pt x="713" y="64"/>
                    <a:pt x="715" y="65"/>
                  </a:cubicBezTo>
                  <a:cubicBezTo>
                    <a:pt x="717" y="65"/>
                    <a:pt x="719" y="66"/>
                    <a:pt x="720" y="66"/>
                  </a:cubicBezTo>
                  <a:cubicBezTo>
                    <a:pt x="723" y="68"/>
                    <a:pt x="727" y="72"/>
                    <a:pt x="727" y="75"/>
                  </a:cubicBezTo>
                  <a:cubicBezTo>
                    <a:pt x="727" y="75"/>
                    <a:pt x="728" y="75"/>
                    <a:pt x="729" y="75"/>
                  </a:cubicBezTo>
                  <a:cubicBezTo>
                    <a:pt x="729" y="76"/>
                    <a:pt x="731" y="76"/>
                    <a:pt x="731" y="79"/>
                  </a:cubicBezTo>
                  <a:cubicBezTo>
                    <a:pt x="731" y="80"/>
                    <a:pt x="730" y="81"/>
                    <a:pt x="730" y="83"/>
                  </a:cubicBezTo>
                  <a:cubicBezTo>
                    <a:pt x="729" y="84"/>
                    <a:pt x="728" y="86"/>
                    <a:pt x="728" y="87"/>
                  </a:cubicBezTo>
                  <a:cubicBezTo>
                    <a:pt x="728" y="87"/>
                    <a:pt x="728" y="87"/>
                    <a:pt x="728" y="87"/>
                  </a:cubicBezTo>
                  <a:cubicBezTo>
                    <a:pt x="728" y="87"/>
                    <a:pt x="728" y="87"/>
                    <a:pt x="729" y="87"/>
                  </a:cubicBezTo>
                  <a:cubicBezTo>
                    <a:pt x="729" y="87"/>
                    <a:pt x="729" y="87"/>
                    <a:pt x="729" y="87"/>
                  </a:cubicBezTo>
                  <a:cubicBezTo>
                    <a:pt x="732" y="87"/>
                    <a:pt x="734" y="84"/>
                    <a:pt x="736" y="82"/>
                  </a:cubicBezTo>
                  <a:cubicBezTo>
                    <a:pt x="737" y="79"/>
                    <a:pt x="739" y="77"/>
                    <a:pt x="742" y="77"/>
                  </a:cubicBezTo>
                  <a:cubicBezTo>
                    <a:pt x="742" y="77"/>
                    <a:pt x="742" y="77"/>
                    <a:pt x="742" y="77"/>
                  </a:cubicBezTo>
                  <a:cubicBezTo>
                    <a:pt x="745" y="78"/>
                    <a:pt x="745" y="80"/>
                    <a:pt x="746" y="81"/>
                  </a:cubicBezTo>
                  <a:cubicBezTo>
                    <a:pt x="747" y="83"/>
                    <a:pt x="747" y="83"/>
                    <a:pt x="748" y="83"/>
                  </a:cubicBezTo>
                  <a:cubicBezTo>
                    <a:pt x="748" y="83"/>
                    <a:pt x="749" y="83"/>
                    <a:pt x="749" y="83"/>
                  </a:cubicBezTo>
                  <a:cubicBezTo>
                    <a:pt x="749" y="83"/>
                    <a:pt x="750" y="83"/>
                    <a:pt x="750" y="83"/>
                  </a:cubicBezTo>
                  <a:cubicBezTo>
                    <a:pt x="752" y="82"/>
                    <a:pt x="752" y="82"/>
                    <a:pt x="752" y="82"/>
                  </a:cubicBezTo>
                  <a:cubicBezTo>
                    <a:pt x="751" y="84"/>
                    <a:pt x="751" y="84"/>
                    <a:pt x="751" y="84"/>
                  </a:cubicBezTo>
                  <a:cubicBezTo>
                    <a:pt x="751" y="87"/>
                    <a:pt x="750" y="89"/>
                    <a:pt x="750" y="92"/>
                  </a:cubicBezTo>
                  <a:cubicBezTo>
                    <a:pt x="750" y="92"/>
                    <a:pt x="750" y="93"/>
                    <a:pt x="751" y="93"/>
                  </a:cubicBezTo>
                  <a:cubicBezTo>
                    <a:pt x="751" y="97"/>
                    <a:pt x="751" y="101"/>
                    <a:pt x="748" y="103"/>
                  </a:cubicBezTo>
                  <a:cubicBezTo>
                    <a:pt x="747" y="104"/>
                    <a:pt x="746" y="105"/>
                    <a:pt x="744" y="105"/>
                  </a:cubicBezTo>
                  <a:cubicBezTo>
                    <a:pt x="742" y="105"/>
                    <a:pt x="741" y="104"/>
                    <a:pt x="740" y="104"/>
                  </a:cubicBezTo>
                  <a:cubicBezTo>
                    <a:pt x="739" y="104"/>
                    <a:pt x="738" y="104"/>
                    <a:pt x="738" y="104"/>
                  </a:cubicBezTo>
                  <a:cubicBezTo>
                    <a:pt x="737" y="104"/>
                    <a:pt x="736" y="104"/>
                    <a:pt x="736" y="104"/>
                  </a:cubicBezTo>
                  <a:cubicBezTo>
                    <a:pt x="733" y="104"/>
                    <a:pt x="731" y="104"/>
                    <a:pt x="730" y="106"/>
                  </a:cubicBezTo>
                  <a:cubicBezTo>
                    <a:pt x="728" y="107"/>
                    <a:pt x="727" y="109"/>
                    <a:pt x="726" y="110"/>
                  </a:cubicBezTo>
                  <a:cubicBezTo>
                    <a:pt x="726" y="111"/>
                    <a:pt x="726" y="112"/>
                    <a:pt x="725" y="112"/>
                  </a:cubicBezTo>
                  <a:cubicBezTo>
                    <a:pt x="724" y="114"/>
                    <a:pt x="724" y="114"/>
                    <a:pt x="724" y="114"/>
                  </a:cubicBezTo>
                  <a:cubicBezTo>
                    <a:pt x="723" y="116"/>
                    <a:pt x="722" y="118"/>
                    <a:pt x="721" y="120"/>
                  </a:cubicBezTo>
                  <a:cubicBezTo>
                    <a:pt x="720" y="120"/>
                    <a:pt x="720" y="120"/>
                    <a:pt x="720" y="120"/>
                  </a:cubicBezTo>
                  <a:cubicBezTo>
                    <a:pt x="719" y="123"/>
                    <a:pt x="717" y="127"/>
                    <a:pt x="714" y="127"/>
                  </a:cubicBezTo>
                  <a:cubicBezTo>
                    <a:pt x="711" y="127"/>
                    <a:pt x="709" y="125"/>
                    <a:pt x="707" y="124"/>
                  </a:cubicBezTo>
                  <a:cubicBezTo>
                    <a:pt x="706" y="123"/>
                    <a:pt x="706" y="122"/>
                    <a:pt x="705" y="122"/>
                  </a:cubicBezTo>
                  <a:cubicBezTo>
                    <a:pt x="704" y="122"/>
                    <a:pt x="704" y="121"/>
                    <a:pt x="703" y="121"/>
                  </a:cubicBezTo>
                  <a:cubicBezTo>
                    <a:pt x="703" y="120"/>
                    <a:pt x="703" y="120"/>
                    <a:pt x="703" y="120"/>
                  </a:cubicBezTo>
                  <a:cubicBezTo>
                    <a:pt x="703" y="120"/>
                    <a:pt x="703" y="120"/>
                    <a:pt x="703" y="120"/>
                  </a:cubicBezTo>
                  <a:cubicBezTo>
                    <a:pt x="703" y="119"/>
                    <a:pt x="703" y="118"/>
                    <a:pt x="703" y="117"/>
                  </a:cubicBezTo>
                  <a:cubicBezTo>
                    <a:pt x="704" y="115"/>
                    <a:pt x="706" y="114"/>
                    <a:pt x="707" y="113"/>
                  </a:cubicBezTo>
                  <a:cubicBezTo>
                    <a:pt x="708" y="112"/>
                    <a:pt x="708" y="112"/>
                    <a:pt x="709" y="111"/>
                  </a:cubicBezTo>
                  <a:cubicBezTo>
                    <a:pt x="710" y="110"/>
                    <a:pt x="711" y="108"/>
                    <a:pt x="712" y="105"/>
                  </a:cubicBezTo>
                  <a:cubicBezTo>
                    <a:pt x="712" y="104"/>
                    <a:pt x="713" y="102"/>
                    <a:pt x="714" y="100"/>
                  </a:cubicBezTo>
                  <a:cubicBezTo>
                    <a:pt x="714" y="100"/>
                    <a:pt x="714" y="99"/>
                    <a:pt x="715" y="98"/>
                  </a:cubicBezTo>
                  <a:cubicBezTo>
                    <a:pt x="716" y="94"/>
                    <a:pt x="715" y="90"/>
                    <a:pt x="709" y="86"/>
                  </a:cubicBezTo>
                  <a:cubicBezTo>
                    <a:pt x="706" y="84"/>
                    <a:pt x="704" y="82"/>
                    <a:pt x="701" y="80"/>
                  </a:cubicBezTo>
                  <a:cubicBezTo>
                    <a:pt x="700" y="79"/>
                    <a:pt x="700" y="79"/>
                    <a:pt x="700" y="79"/>
                  </a:cubicBezTo>
                  <a:cubicBezTo>
                    <a:pt x="698" y="78"/>
                    <a:pt x="698" y="76"/>
                    <a:pt x="697" y="75"/>
                  </a:cubicBezTo>
                  <a:cubicBezTo>
                    <a:pt x="697" y="73"/>
                    <a:pt x="696" y="72"/>
                    <a:pt x="695" y="71"/>
                  </a:cubicBezTo>
                  <a:cubicBezTo>
                    <a:pt x="695" y="71"/>
                    <a:pt x="694" y="70"/>
                    <a:pt x="694" y="70"/>
                  </a:cubicBezTo>
                  <a:cubicBezTo>
                    <a:pt x="693" y="70"/>
                    <a:pt x="692" y="70"/>
                    <a:pt x="692" y="69"/>
                  </a:cubicBezTo>
                  <a:cubicBezTo>
                    <a:pt x="690" y="68"/>
                    <a:pt x="689" y="66"/>
                    <a:pt x="688" y="64"/>
                  </a:cubicBezTo>
                  <a:cubicBezTo>
                    <a:pt x="687" y="63"/>
                    <a:pt x="687" y="63"/>
                    <a:pt x="687" y="63"/>
                  </a:cubicBezTo>
                  <a:cubicBezTo>
                    <a:pt x="686" y="63"/>
                    <a:pt x="686" y="63"/>
                    <a:pt x="685" y="64"/>
                  </a:cubicBezTo>
                  <a:cubicBezTo>
                    <a:pt x="682" y="64"/>
                    <a:pt x="680" y="65"/>
                    <a:pt x="678" y="67"/>
                  </a:cubicBezTo>
                  <a:cubicBezTo>
                    <a:pt x="677" y="67"/>
                    <a:pt x="677" y="67"/>
                    <a:pt x="677" y="67"/>
                  </a:cubicBezTo>
                  <a:cubicBezTo>
                    <a:pt x="675" y="69"/>
                    <a:pt x="674" y="71"/>
                    <a:pt x="670" y="71"/>
                  </a:cubicBezTo>
                  <a:cubicBezTo>
                    <a:pt x="669" y="71"/>
                    <a:pt x="669" y="71"/>
                    <a:pt x="668" y="71"/>
                  </a:cubicBezTo>
                  <a:cubicBezTo>
                    <a:pt x="667" y="71"/>
                    <a:pt x="666" y="71"/>
                    <a:pt x="666" y="71"/>
                  </a:cubicBezTo>
                  <a:cubicBezTo>
                    <a:pt x="664" y="71"/>
                    <a:pt x="663" y="71"/>
                    <a:pt x="662" y="72"/>
                  </a:cubicBezTo>
                  <a:cubicBezTo>
                    <a:pt x="661" y="72"/>
                    <a:pt x="660" y="73"/>
                    <a:pt x="659" y="74"/>
                  </a:cubicBezTo>
                  <a:cubicBezTo>
                    <a:pt x="657" y="75"/>
                    <a:pt x="656" y="76"/>
                    <a:pt x="654" y="76"/>
                  </a:cubicBezTo>
                  <a:cubicBezTo>
                    <a:pt x="653" y="77"/>
                    <a:pt x="652" y="77"/>
                    <a:pt x="652" y="77"/>
                  </a:cubicBezTo>
                  <a:cubicBezTo>
                    <a:pt x="650" y="78"/>
                    <a:pt x="647" y="78"/>
                    <a:pt x="646" y="80"/>
                  </a:cubicBezTo>
                  <a:cubicBezTo>
                    <a:pt x="644" y="82"/>
                    <a:pt x="642" y="84"/>
                    <a:pt x="641" y="86"/>
                  </a:cubicBezTo>
                  <a:cubicBezTo>
                    <a:pt x="640" y="87"/>
                    <a:pt x="640" y="88"/>
                    <a:pt x="639" y="89"/>
                  </a:cubicBezTo>
                  <a:cubicBezTo>
                    <a:pt x="639" y="89"/>
                    <a:pt x="639" y="89"/>
                    <a:pt x="639" y="89"/>
                  </a:cubicBezTo>
                  <a:cubicBezTo>
                    <a:pt x="637" y="91"/>
                    <a:pt x="636" y="93"/>
                    <a:pt x="635" y="95"/>
                  </a:cubicBezTo>
                  <a:cubicBezTo>
                    <a:pt x="634" y="98"/>
                    <a:pt x="633" y="101"/>
                    <a:pt x="632" y="103"/>
                  </a:cubicBezTo>
                  <a:cubicBezTo>
                    <a:pt x="630" y="109"/>
                    <a:pt x="629" y="114"/>
                    <a:pt x="628" y="118"/>
                  </a:cubicBezTo>
                  <a:cubicBezTo>
                    <a:pt x="628" y="119"/>
                    <a:pt x="628" y="120"/>
                    <a:pt x="628" y="121"/>
                  </a:cubicBezTo>
                  <a:cubicBezTo>
                    <a:pt x="628" y="122"/>
                    <a:pt x="628" y="123"/>
                    <a:pt x="628" y="124"/>
                  </a:cubicBezTo>
                  <a:cubicBezTo>
                    <a:pt x="628" y="127"/>
                    <a:pt x="626" y="129"/>
                    <a:pt x="625" y="130"/>
                  </a:cubicBezTo>
                  <a:cubicBezTo>
                    <a:pt x="624" y="131"/>
                    <a:pt x="623" y="132"/>
                    <a:pt x="622" y="132"/>
                  </a:cubicBezTo>
                  <a:cubicBezTo>
                    <a:pt x="621" y="133"/>
                    <a:pt x="620" y="133"/>
                    <a:pt x="620" y="134"/>
                  </a:cubicBezTo>
                  <a:cubicBezTo>
                    <a:pt x="620" y="135"/>
                    <a:pt x="620" y="135"/>
                    <a:pt x="619" y="135"/>
                  </a:cubicBezTo>
                  <a:cubicBezTo>
                    <a:pt x="619" y="136"/>
                    <a:pt x="619" y="137"/>
                    <a:pt x="618" y="138"/>
                  </a:cubicBezTo>
                  <a:cubicBezTo>
                    <a:pt x="617" y="139"/>
                    <a:pt x="616" y="139"/>
                    <a:pt x="615" y="140"/>
                  </a:cubicBezTo>
                  <a:cubicBezTo>
                    <a:pt x="615" y="140"/>
                    <a:pt x="615" y="140"/>
                    <a:pt x="614" y="140"/>
                  </a:cubicBezTo>
                  <a:cubicBezTo>
                    <a:pt x="613" y="141"/>
                    <a:pt x="612" y="142"/>
                    <a:pt x="611" y="142"/>
                  </a:cubicBezTo>
                  <a:cubicBezTo>
                    <a:pt x="610" y="143"/>
                    <a:pt x="609" y="143"/>
                    <a:pt x="608" y="144"/>
                  </a:cubicBezTo>
                  <a:cubicBezTo>
                    <a:pt x="607" y="145"/>
                    <a:pt x="605" y="145"/>
                    <a:pt x="603" y="145"/>
                  </a:cubicBezTo>
                  <a:cubicBezTo>
                    <a:pt x="602" y="145"/>
                    <a:pt x="601" y="145"/>
                    <a:pt x="601" y="145"/>
                  </a:cubicBezTo>
                  <a:cubicBezTo>
                    <a:pt x="599" y="145"/>
                    <a:pt x="597" y="143"/>
                    <a:pt x="596" y="142"/>
                  </a:cubicBezTo>
                  <a:cubicBezTo>
                    <a:pt x="595" y="142"/>
                    <a:pt x="595" y="141"/>
                    <a:pt x="595" y="141"/>
                  </a:cubicBezTo>
                  <a:cubicBezTo>
                    <a:pt x="591" y="138"/>
                    <a:pt x="587" y="136"/>
                    <a:pt x="583" y="136"/>
                  </a:cubicBezTo>
                  <a:cubicBezTo>
                    <a:pt x="581" y="136"/>
                    <a:pt x="580" y="137"/>
                    <a:pt x="578" y="137"/>
                  </a:cubicBezTo>
                  <a:cubicBezTo>
                    <a:pt x="577" y="138"/>
                    <a:pt x="576" y="138"/>
                    <a:pt x="576" y="139"/>
                  </a:cubicBezTo>
                  <a:cubicBezTo>
                    <a:pt x="575" y="139"/>
                    <a:pt x="575" y="140"/>
                    <a:pt x="575" y="140"/>
                  </a:cubicBezTo>
                  <a:cubicBezTo>
                    <a:pt x="575" y="141"/>
                    <a:pt x="574" y="141"/>
                    <a:pt x="573" y="142"/>
                  </a:cubicBezTo>
                  <a:cubicBezTo>
                    <a:pt x="571" y="142"/>
                    <a:pt x="570" y="143"/>
                    <a:pt x="569" y="143"/>
                  </a:cubicBezTo>
                  <a:cubicBezTo>
                    <a:pt x="567" y="143"/>
                    <a:pt x="565" y="142"/>
                    <a:pt x="563" y="142"/>
                  </a:cubicBezTo>
                  <a:cubicBezTo>
                    <a:pt x="563" y="142"/>
                    <a:pt x="563" y="142"/>
                    <a:pt x="563" y="142"/>
                  </a:cubicBezTo>
                  <a:cubicBezTo>
                    <a:pt x="562" y="141"/>
                    <a:pt x="561" y="141"/>
                    <a:pt x="560" y="141"/>
                  </a:cubicBezTo>
                  <a:cubicBezTo>
                    <a:pt x="560" y="141"/>
                    <a:pt x="559" y="141"/>
                    <a:pt x="558" y="141"/>
                  </a:cubicBezTo>
                  <a:cubicBezTo>
                    <a:pt x="558" y="141"/>
                    <a:pt x="557" y="141"/>
                    <a:pt x="556" y="141"/>
                  </a:cubicBezTo>
                  <a:cubicBezTo>
                    <a:pt x="554" y="140"/>
                    <a:pt x="552" y="140"/>
                    <a:pt x="550" y="139"/>
                  </a:cubicBezTo>
                  <a:cubicBezTo>
                    <a:pt x="550" y="139"/>
                    <a:pt x="549" y="138"/>
                    <a:pt x="549" y="138"/>
                  </a:cubicBezTo>
                  <a:cubicBezTo>
                    <a:pt x="547" y="137"/>
                    <a:pt x="545" y="136"/>
                    <a:pt x="544" y="134"/>
                  </a:cubicBezTo>
                  <a:cubicBezTo>
                    <a:pt x="543" y="132"/>
                    <a:pt x="543" y="130"/>
                    <a:pt x="542" y="128"/>
                  </a:cubicBezTo>
                  <a:cubicBezTo>
                    <a:pt x="542" y="127"/>
                    <a:pt x="542" y="125"/>
                    <a:pt x="541" y="124"/>
                  </a:cubicBezTo>
                  <a:cubicBezTo>
                    <a:pt x="541" y="122"/>
                    <a:pt x="540" y="120"/>
                    <a:pt x="540" y="118"/>
                  </a:cubicBezTo>
                  <a:cubicBezTo>
                    <a:pt x="539" y="116"/>
                    <a:pt x="539" y="114"/>
                    <a:pt x="538" y="113"/>
                  </a:cubicBezTo>
                  <a:cubicBezTo>
                    <a:pt x="537" y="109"/>
                    <a:pt x="534" y="107"/>
                    <a:pt x="530" y="106"/>
                  </a:cubicBezTo>
                  <a:cubicBezTo>
                    <a:pt x="530" y="106"/>
                    <a:pt x="530" y="106"/>
                    <a:pt x="530" y="106"/>
                  </a:cubicBezTo>
                  <a:cubicBezTo>
                    <a:pt x="527" y="106"/>
                    <a:pt x="522" y="107"/>
                    <a:pt x="520" y="111"/>
                  </a:cubicBezTo>
                  <a:cubicBezTo>
                    <a:pt x="519" y="112"/>
                    <a:pt x="519" y="114"/>
                    <a:pt x="519" y="115"/>
                  </a:cubicBezTo>
                  <a:cubicBezTo>
                    <a:pt x="518" y="118"/>
                    <a:pt x="518" y="121"/>
                    <a:pt x="515" y="123"/>
                  </a:cubicBezTo>
                  <a:cubicBezTo>
                    <a:pt x="514" y="124"/>
                    <a:pt x="513" y="124"/>
                    <a:pt x="511" y="124"/>
                  </a:cubicBezTo>
                  <a:cubicBezTo>
                    <a:pt x="510" y="124"/>
                    <a:pt x="510" y="124"/>
                    <a:pt x="509" y="124"/>
                  </a:cubicBezTo>
                  <a:cubicBezTo>
                    <a:pt x="508" y="124"/>
                    <a:pt x="506" y="124"/>
                    <a:pt x="505" y="123"/>
                  </a:cubicBezTo>
                  <a:cubicBezTo>
                    <a:pt x="504" y="123"/>
                    <a:pt x="502" y="123"/>
                    <a:pt x="501" y="123"/>
                  </a:cubicBezTo>
                  <a:cubicBezTo>
                    <a:pt x="501" y="123"/>
                    <a:pt x="501" y="123"/>
                    <a:pt x="501" y="123"/>
                  </a:cubicBezTo>
                  <a:cubicBezTo>
                    <a:pt x="498" y="123"/>
                    <a:pt x="498" y="125"/>
                    <a:pt x="497" y="129"/>
                  </a:cubicBezTo>
                  <a:cubicBezTo>
                    <a:pt x="497" y="129"/>
                    <a:pt x="497" y="130"/>
                    <a:pt x="497" y="130"/>
                  </a:cubicBezTo>
                  <a:cubicBezTo>
                    <a:pt x="497" y="135"/>
                    <a:pt x="496" y="138"/>
                    <a:pt x="491" y="141"/>
                  </a:cubicBezTo>
                  <a:cubicBezTo>
                    <a:pt x="489" y="143"/>
                    <a:pt x="487" y="146"/>
                    <a:pt x="487" y="150"/>
                  </a:cubicBezTo>
                  <a:cubicBezTo>
                    <a:pt x="487" y="150"/>
                    <a:pt x="487" y="150"/>
                    <a:pt x="487" y="150"/>
                  </a:cubicBezTo>
                  <a:cubicBezTo>
                    <a:pt x="488" y="152"/>
                    <a:pt x="488" y="153"/>
                    <a:pt x="487" y="154"/>
                  </a:cubicBezTo>
                  <a:cubicBezTo>
                    <a:pt x="486" y="155"/>
                    <a:pt x="485" y="156"/>
                    <a:pt x="484" y="156"/>
                  </a:cubicBezTo>
                  <a:cubicBezTo>
                    <a:pt x="483" y="156"/>
                    <a:pt x="482" y="156"/>
                    <a:pt x="481" y="155"/>
                  </a:cubicBezTo>
                  <a:cubicBezTo>
                    <a:pt x="480" y="155"/>
                    <a:pt x="480" y="155"/>
                    <a:pt x="480" y="155"/>
                  </a:cubicBezTo>
                  <a:cubicBezTo>
                    <a:pt x="480" y="155"/>
                    <a:pt x="479" y="155"/>
                    <a:pt x="478" y="155"/>
                  </a:cubicBezTo>
                  <a:cubicBezTo>
                    <a:pt x="477" y="154"/>
                    <a:pt x="476" y="154"/>
                    <a:pt x="475" y="154"/>
                  </a:cubicBezTo>
                  <a:cubicBezTo>
                    <a:pt x="474" y="153"/>
                    <a:pt x="473" y="153"/>
                    <a:pt x="472" y="152"/>
                  </a:cubicBezTo>
                  <a:cubicBezTo>
                    <a:pt x="471" y="152"/>
                    <a:pt x="470" y="151"/>
                    <a:pt x="470" y="151"/>
                  </a:cubicBezTo>
                  <a:cubicBezTo>
                    <a:pt x="469" y="151"/>
                    <a:pt x="468" y="151"/>
                    <a:pt x="467" y="151"/>
                  </a:cubicBezTo>
                  <a:cubicBezTo>
                    <a:pt x="466" y="150"/>
                    <a:pt x="466" y="150"/>
                    <a:pt x="465" y="150"/>
                  </a:cubicBezTo>
                  <a:cubicBezTo>
                    <a:pt x="463" y="150"/>
                    <a:pt x="462" y="149"/>
                    <a:pt x="461" y="149"/>
                  </a:cubicBezTo>
                  <a:cubicBezTo>
                    <a:pt x="461" y="149"/>
                    <a:pt x="461" y="149"/>
                    <a:pt x="461" y="149"/>
                  </a:cubicBezTo>
                  <a:cubicBezTo>
                    <a:pt x="459" y="147"/>
                    <a:pt x="457" y="147"/>
                    <a:pt x="455" y="146"/>
                  </a:cubicBezTo>
                  <a:cubicBezTo>
                    <a:pt x="454" y="145"/>
                    <a:pt x="454" y="145"/>
                    <a:pt x="454" y="145"/>
                  </a:cubicBezTo>
                  <a:cubicBezTo>
                    <a:pt x="452" y="145"/>
                    <a:pt x="451" y="144"/>
                    <a:pt x="449" y="144"/>
                  </a:cubicBezTo>
                  <a:cubicBezTo>
                    <a:pt x="448" y="144"/>
                    <a:pt x="447" y="144"/>
                    <a:pt x="446" y="145"/>
                  </a:cubicBezTo>
                  <a:cubicBezTo>
                    <a:pt x="443" y="146"/>
                    <a:pt x="442" y="150"/>
                    <a:pt x="442" y="154"/>
                  </a:cubicBezTo>
                  <a:cubicBezTo>
                    <a:pt x="442" y="161"/>
                    <a:pt x="441" y="169"/>
                    <a:pt x="435" y="173"/>
                  </a:cubicBezTo>
                  <a:cubicBezTo>
                    <a:pt x="434" y="174"/>
                    <a:pt x="432" y="175"/>
                    <a:pt x="431" y="175"/>
                  </a:cubicBezTo>
                  <a:cubicBezTo>
                    <a:pt x="429" y="175"/>
                    <a:pt x="428" y="175"/>
                    <a:pt x="427" y="174"/>
                  </a:cubicBezTo>
                  <a:cubicBezTo>
                    <a:pt x="426" y="174"/>
                    <a:pt x="426" y="174"/>
                    <a:pt x="425" y="174"/>
                  </a:cubicBezTo>
                  <a:cubicBezTo>
                    <a:pt x="423" y="174"/>
                    <a:pt x="422" y="174"/>
                    <a:pt x="421" y="174"/>
                  </a:cubicBezTo>
                  <a:cubicBezTo>
                    <a:pt x="420" y="174"/>
                    <a:pt x="419" y="173"/>
                    <a:pt x="418" y="173"/>
                  </a:cubicBezTo>
                  <a:cubicBezTo>
                    <a:pt x="417" y="173"/>
                    <a:pt x="416" y="174"/>
                    <a:pt x="415" y="174"/>
                  </a:cubicBezTo>
                  <a:cubicBezTo>
                    <a:pt x="413" y="174"/>
                    <a:pt x="411" y="175"/>
                    <a:pt x="409" y="177"/>
                  </a:cubicBezTo>
                  <a:cubicBezTo>
                    <a:pt x="408" y="178"/>
                    <a:pt x="407" y="179"/>
                    <a:pt x="406" y="181"/>
                  </a:cubicBezTo>
                  <a:cubicBezTo>
                    <a:pt x="406" y="181"/>
                    <a:pt x="405" y="182"/>
                    <a:pt x="405" y="183"/>
                  </a:cubicBezTo>
                  <a:cubicBezTo>
                    <a:pt x="403" y="185"/>
                    <a:pt x="401" y="187"/>
                    <a:pt x="399" y="190"/>
                  </a:cubicBezTo>
                  <a:cubicBezTo>
                    <a:pt x="398" y="190"/>
                    <a:pt x="398" y="190"/>
                    <a:pt x="398" y="190"/>
                  </a:cubicBezTo>
                  <a:cubicBezTo>
                    <a:pt x="398" y="191"/>
                    <a:pt x="397" y="192"/>
                    <a:pt x="397" y="193"/>
                  </a:cubicBezTo>
                  <a:cubicBezTo>
                    <a:pt x="396" y="194"/>
                    <a:pt x="396" y="195"/>
                    <a:pt x="395" y="196"/>
                  </a:cubicBezTo>
                  <a:cubicBezTo>
                    <a:pt x="394" y="198"/>
                    <a:pt x="392" y="198"/>
                    <a:pt x="390" y="199"/>
                  </a:cubicBezTo>
                  <a:cubicBezTo>
                    <a:pt x="389" y="200"/>
                    <a:pt x="388" y="201"/>
                    <a:pt x="387" y="202"/>
                  </a:cubicBezTo>
                  <a:cubicBezTo>
                    <a:pt x="386" y="203"/>
                    <a:pt x="386" y="205"/>
                    <a:pt x="386" y="207"/>
                  </a:cubicBezTo>
                  <a:cubicBezTo>
                    <a:pt x="386" y="207"/>
                    <a:pt x="386" y="208"/>
                    <a:pt x="387" y="209"/>
                  </a:cubicBezTo>
                  <a:cubicBezTo>
                    <a:pt x="387" y="210"/>
                    <a:pt x="387" y="211"/>
                    <a:pt x="387" y="212"/>
                  </a:cubicBezTo>
                  <a:cubicBezTo>
                    <a:pt x="388" y="213"/>
                    <a:pt x="388" y="214"/>
                    <a:pt x="388" y="215"/>
                  </a:cubicBezTo>
                  <a:cubicBezTo>
                    <a:pt x="388" y="216"/>
                    <a:pt x="388" y="217"/>
                    <a:pt x="388" y="217"/>
                  </a:cubicBezTo>
                  <a:cubicBezTo>
                    <a:pt x="388" y="219"/>
                    <a:pt x="388" y="221"/>
                    <a:pt x="387" y="223"/>
                  </a:cubicBezTo>
                  <a:cubicBezTo>
                    <a:pt x="386" y="224"/>
                    <a:pt x="386" y="224"/>
                    <a:pt x="385" y="224"/>
                  </a:cubicBezTo>
                  <a:cubicBezTo>
                    <a:pt x="385" y="225"/>
                    <a:pt x="385" y="225"/>
                    <a:pt x="385" y="225"/>
                  </a:cubicBezTo>
                  <a:cubicBezTo>
                    <a:pt x="384" y="226"/>
                    <a:pt x="383" y="227"/>
                    <a:pt x="383" y="227"/>
                  </a:cubicBezTo>
                  <a:cubicBezTo>
                    <a:pt x="382" y="228"/>
                    <a:pt x="382" y="228"/>
                    <a:pt x="382" y="228"/>
                  </a:cubicBezTo>
                  <a:cubicBezTo>
                    <a:pt x="382" y="228"/>
                    <a:pt x="382" y="229"/>
                    <a:pt x="381" y="229"/>
                  </a:cubicBezTo>
                  <a:cubicBezTo>
                    <a:pt x="380" y="231"/>
                    <a:pt x="379" y="232"/>
                    <a:pt x="377" y="233"/>
                  </a:cubicBezTo>
                  <a:cubicBezTo>
                    <a:pt x="376" y="234"/>
                    <a:pt x="374" y="235"/>
                    <a:pt x="373" y="236"/>
                  </a:cubicBezTo>
                  <a:cubicBezTo>
                    <a:pt x="372" y="236"/>
                    <a:pt x="372" y="236"/>
                    <a:pt x="372" y="236"/>
                  </a:cubicBezTo>
                  <a:cubicBezTo>
                    <a:pt x="370" y="237"/>
                    <a:pt x="369" y="238"/>
                    <a:pt x="368" y="240"/>
                  </a:cubicBezTo>
                  <a:cubicBezTo>
                    <a:pt x="367" y="242"/>
                    <a:pt x="367" y="244"/>
                    <a:pt x="365" y="245"/>
                  </a:cubicBezTo>
                  <a:cubicBezTo>
                    <a:pt x="364" y="246"/>
                    <a:pt x="363" y="246"/>
                    <a:pt x="363" y="246"/>
                  </a:cubicBezTo>
                  <a:cubicBezTo>
                    <a:pt x="362" y="247"/>
                    <a:pt x="361" y="247"/>
                    <a:pt x="360" y="248"/>
                  </a:cubicBezTo>
                  <a:cubicBezTo>
                    <a:pt x="360" y="249"/>
                    <a:pt x="359" y="250"/>
                    <a:pt x="359" y="250"/>
                  </a:cubicBezTo>
                  <a:cubicBezTo>
                    <a:pt x="359" y="251"/>
                    <a:pt x="358" y="252"/>
                    <a:pt x="357" y="253"/>
                  </a:cubicBezTo>
                  <a:cubicBezTo>
                    <a:pt x="356" y="255"/>
                    <a:pt x="356" y="257"/>
                    <a:pt x="356" y="259"/>
                  </a:cubicBezTo>
                  <a:cubicBezTo>
                    <a:pt x="356" y="261"/>
                    <a:pt x="356" y="263"/>
                    <a:pt x="355" y="265"/>
                  </a:cubicBezTo>
                  <a:cubicBezTo>
                    <a:pt x="353" y="268"/>
                    <a:pt x="350" y="268"/>
                    <a:pt x="348" y="268"/>
                  </a:cubicBezTo>
                  <a:cubicBezTo>
                    <a:pt x="347" y="268"/>
                    <a:pt x="346" y="268"/>
                    <a:pt x="345" y="268"/>
                  </a:cubicBezTo>
                  <a:cubicBezTo>
                    <a:pt x="344" y="268"/>
                    <a:pt x="344" y="268"/>
                    <a:pt x="343" y="268"/>
                  </a:cubicBezTo>
                  <a:cubicBezTo>
                    <a:pt x="343" y="268"/>
                    <a:pt x="342" y="268"/>
                    <a:pt x="342" y="268"/>
                  </a:cubicBezTo>
                  <a:cubicBezTo>
                    <a:pt x="341" y="268"/>
                    <a:pt x="340" y="268"/>
                    <a:pt x="339" y="268"/>
                  </a:cubicBezTo>
                  <a:cubicBezTo>
                    <a:pt x="338" y="269"/>
                    <a:pt x="337" y="269"/>
                    <a:pt x="335" y="269"/>
                  </a:cubicBezTo>
                  <a:cubicBezTo>
                    <a:pt x="335" y="269"/>
                    <a:pt x="335" y="269"/>
                    <a:pt x="335" y="269"/>
                  </a:cubicBezTo>
                  <a:cubicBezTo>
                    <a:pt x="334" y="269"/>
                    <a:pt x="334" y="269"/>
                    <a:pt x="334" y="269"/>
                  </a:cubicBezTo>
                  <a:cubicBezTo>
                    <a:pt x="333" y="269"/>
                    <a:pt x="333" y="269"/>
                    <a:pt x="332" y="269"/>
                  </a:cubicBezTo>
                  <a:cubicBezTo>
                    <a:pt x="332" y="269"/>
                    <a:pt x="331" y="269"/>
                    <a:pt x="331" y="270"/>
                  </a:cubicBezTo>
                  <a:cubicBezTo>
                    <a:pt x="330" y="271"/>
                    <a:pt x="330" y="273"/>
                    <a:pt x="331" y="275"/>
                  </a:cubicBezTo>
                  <a:cubicBezTo>
                    <a:pt x="332" y="277"/>
                    <a:pt x="332" y="278"/>
                    <a:pt x="332" y="280"/>
                  </a:cubicBezTo>
                  <a:cubicBezTo>
                    <a:pt x="332" y="284"/>
                    <a:pt x="332" y="287"/>
                    <a:pt x="329" y="291"/>
                  </a:cubicBezTo>
                  <a:cubicBezTo>
                    <a:pt x="328" y="293"/>
                    <a:pt x="327" y="295"/>
                    <a:pt x="326" y="298"/>
                  </a:cubicBezTo>
                  <a:cubicBezTo>
                    <a:pt x="325" y="300"/>
                    <a:pt x="324" y="302"/>
                    <a:pt x="323" y="305"/>
                  </a:cubicBezTo>
                  <a:cubicBezTo>
                    <a:pt x="322" y="306"/>
                    <a:pt x="321" y="307"/>
                    <a:pt x="320" y="308"/>
                  </a:cubicBezTo>
                  <a:cubicBezTo>
                    <a:pt x="320" y="309"/>
                    <a:pt x="319" y="309"/>
                    <a:pt x="319" y="310"/>
                  </a:cubicBezTo>
                  <a:cubicBezTo>
                    <a:pt x="318" y="311"/>
                    <a:pt x="317" y="312"/>
                    <a:pt x="317" y="313"/>
                  </a:cubicBezTo>
                  <a:cubicBezTo>
                    <a:pt x="316" y="314"/>
                    <a:pt x="315" y="314"/>
                    <a:pt x="315" y="315"/>
                  </a:cubicBezTo>
                  <a:cubicBezTo>
                    <a:pt x="314" y="316"/>
                    <a:pt x="313" y="317"/>
                    <a:pt x="313" y="318"/>
                  </a:cubicBezTo>
                  <a:cubicBezTo>
                    <a:pt x="312" y="319"/>
                    <a:pt x="311" y="321"/>
                    <a:pt x="310" y="322"/>
                  </a:cubicBezTo>
                  <a:cubicBezTo>
                    <a:pt x="309" y="325"/>
                    <a:pt x="308" y="326"/>
                    <a:pt x="306" y="328"/>
                  </a:cubicBezTo>
                  <a:cubicBezTo>
                    <a:pt x="305" y="330"/>
                    <a:pt x="303" y="333"/>
                    <a:pt x="301" y="335"/>
                  </a:cubicBezTo>
                  <a:cubicBezTo>
                    <a:pt x="301" y="337"/>
                    <a:pt x="300" y="338"/>
                    <a:pt x="299" y="339"/>
                  </a:cubicBezTo>
                  <a:cubicBezTo>
                    <a:pt x="297" y="342"/>
                    <a:pt x="296" y="345"/>
                    <a:pt x="295" y="348"/>
                  </a:cubicBezTo>
                  <a:cubicBezTo>
                    <a:pt x="294" y="349"/>
                    <a:pt x="294" y="349"/>
                    <a:pt x="294" y="349"/>
                  </a:cubicBezTo>
                  <a:cubicBezTo>
                    <a:pt x="293" y="352"/>
                    <a:pt x="293" y="353"/>
                    <a:pt x="295" y="354"/>
                  </a:cubicBezTo>
                  <a:cubicBezTo>
                    <a:pt x="298" y="356"/>
                    <a:pt x="302" y="359"/>
                    <a:pt x="302" y="364"/>
                  </a:cubicBezTo>
                  <a:cubicBezTo>
                    <a:pt x="302" y="364"/>
                    <a:pt x="302" y="365"/>
                    <a:pt x="302" y="365"/>
                  </a:cubicBezTo>
                  <a:cubicBezTo>
                    <a:pt x="303" y="368"/>
                    <a:pt x="303" y="371"/>
                    <a:pt x="301" y="373"/>
                  </a:cubicBezTo>
                  <a:cubicBezTo>
                    <a:pt x="301" y="374"/>
                    <a:pt x="300" y="374"/>
                    <a:pt x="299" y="374"/>
                  </a:cubicBezTo>
                  <a:cubicBezTo>
                    <a:pt x="299" y="374"/>
                    <a:pt x="298" y="375"/>
                    <a:pt x="298" y="375"/>
                  </a:cubicBezTo>
                  <a:cubicBezTo>
                    <a:pt x="298" y="375"/>
                    <a:pt x="298" y="375"/>
                    <a:pt x="298" y="375"/>
                  </a:cubicBezTo>
                  <a:cubicBezTo>
                    <a:pt x="297" y="376"/>
                    <a:pt x="296" y="377"/>
                    <a:pt x="295" y="377"/>
                  </a:cubicBezTo>
                  <a:cubicBezTo>
                    <a:pt x="294" y="377"/>
                    <a:pt x="292" y="377"/>
                    <a:pt x="291" y="377"/>
                  </a:cubicBezTo>
                  <a:cubicBezTo>
                    <a:pt x="290" y="377"/>
                    <a:pt x="289" y="377"/>
                    <a:pt x="288" y="377"/>
                  </a:cubicBezTo>
                  <a:cubicBezTo>
                    <a:pt x="287" y="377"/>
                    <a:pt x="287" y="377"/>
                    <a:pt x="286" y="377"/>
                  </a:cubicBezTo>
                  <a:cubicBezTo>
                    <a:pt x="285" y="377"/>
                    <a:pt x="284" y="377"/>
                    <a:pt x="283" y="377"/>
                  </a:cubicBezTo>
                  <a:cubicBezTo>
                    <a:pt x="282" y="377"/>
                    <a:pt x="281" y="377"/>
                    <a:pt x="280" y="377"/>
                  </a:cubicBezTo>
                  <a:cubicBezTo>
                    <a:pt x="280" y="377"/>
                    <a:pt x="280" y="377"/>
                    <a:pt x="280" y="377"/>
                  </a:cubicBezTo>
                  <a:cubicBezTo>
                    <a:pt x="279" y="377"/>
                    <a:pt x="277" y="377"/>
                    <a:pt x="276" y="377"/>
                  </a:cubicBezTo>
                  <a:cubicBezTo>
                    <a:pt x="275" y="376"/>
                    <a:pt x="274" y="376"/>
                    <a:pt x="273" y="376"/>
                  </a:cubicBezTo>
                  <a:cubicBezTo>
                    <a:pt x="272" y="376"/>
                    <a:pt x="272" y="376"/>
                    <a:pt x="271" y="376"/>
                  </a:cubicBezTo>
                  <a:cubicBezTo>
                    <a:pt x="271" y="376"/>
                    <a:pt x="270" y="376"/>
                    <a:pt x="270" y="376"/>
                  </a:cubicBezTo>
                  <a:cubicBezTo>
                    <a:pt x="269" y="376"/>
                    <a:pt x="268" y="376"/>
                    <a:pt x="268" y="376"/>
                  </a:cubicBezTo>
                  <a:cubicBezTo>
                    <a:pt x="268" y="376"/>
                    <a:pt x="267" y="376"/>
                    <a:pt x="267" y="376"/>
                  </a:cubicBezTo>
                  <a:cubicBezTo>
                    <a:pt x="267" y="376"/>
                    <a:pt x="266" y="376"/>
                    <a:pt x="266" y="376"/>
                  </a:cubicBezTo>
                  <a:cubicBezTo>
                    <a:pt x="265" y="377"/>
                    <a:pt x="265" y="377"/>
                    <a:pt x="264" y="377"/>
                  </a:cubicBezTo>
                  <a:cubicBezTo>
                    <a:pt x="263" y="377"/>
                    <a:pt x="263" y="377"/>
                    <a:pt x="263" y="377"/>
                  </a:cubicBezTo>
                  <a:cubicBezTo>
                    <a:pt x="262" y="377"/>
                    <a:pt x="262" y="377"/>
                    <a:pt x="261" y="378"/>
                  </a:cubicBezTo>
                  <a:cubicBezTo>
                    <a:pt x="259" y="378"/>
                    <a:pt x="258" y="380"/>
                    <a:pt x="257" y="381"/>
                  </a:cubicBezTo>
                  <a:cubicBezTo>
                    <a:pt x="256" y="382"/>
                    <a:pt x="255" y="382"/>
                    <a:pt x="254" y="383"/>
                  </a:cubicBezTo>
                  <a:cubicBezTo>
                    <a:pt x="253" y="383"/>
                    <a:pt x="253" y="384"/>
                    <a:pt x="252" y="384"/>
                  </a:cubicBezTo>
                  <a:cubicBezTo>
                    <a:pt x="249" y="387"/>
                    <a:pt x="247" y="390"/>
                    <a:pt x="246" y="393"/>
                  </a:cubicBezTo>
                  <a:cubicBezTo>
                    <a:pt x="245" y="396"/>
                    <a:pt x="244" y="399"/>
                    <a:pt x="243" y="401"/>
                  </a:cubicBezTo>
                  <a:cubicBezTo>
                    <a:pt x="242" y="404"/>
                    <a:pt x="241" y="406"/>
                    <a:pt x="240" y="408"/>
                  </a:cubicBezTo>
                  <a:cubicBezTo>
                    <a:pt x="240" y="410"/>
                    <a:pt x="238" y="412"/>
                    <a:pt x="236" y="414"/>
                  </a:cubicBezTo>
                  <a:cubicBezTo>
                    <a:pt x="235" y="416"/>
                    <a:pt x="234" y="417"/>
                    <a:pt x="234" y="419"/>
                  </a:cubicBezTo>
                  <a:cubicBezTo>
                    <a:pt x="234" y="420"/>
                    <a:pt x="234" y="422"/>
                    <a:pt x="234" y="423"/>
                  </a:cubicBezTo>
                  <a:cubicBezTo>
                    <a:pt x="234" y="424"/>
                    <a:pt x="234" y="426"/>
                    <a:pt x="234" y="427"/>
                  </a:cubicBezTo>
                  <a:cubicBezTo>
                    <a:pt x="234" y="430"/>
                    <a:pt x="233" y="432"/>
                    <a:pt x="233" y="434"/>
                  </a:cubicBezTo>
                  <a:cubicBezTo>
                    <a:pt x="231" y="438"/>
                    <a:pt x="231" y="442"/>
                    <a:pt x="231" y="446"/>
                  </a:cubicBezTo>
                  <a:cubicBezTo>
                    <a:pt x="231" y="449"/>
                    <a:pt x="231" y="452"/>
                    <a:pt x="231" y="455"/>
                  </a:cubicBezTo>
                  <a:cubicBezTo>
                    <a:pt x="230" y="457"/>
                    <a:pt x="230" y="459"/>
                    <a:pt x="229" y="461"/>
                  </a:cubicBezTo>
                  <a:cubicBezTo>
                    <a:pt x="228" y="463"/>
                    <a:pt x="228" y="464"/>
                    <a:pt x="227" y="465"/>
                  </a:cubicBezTo>
                  <a:cubicBezTo>
                    <a:pt x="227" y="468"/>
                    <a:pt x="226" y="472"/>
                    <a:pt x="225" y="475"/>
                  </a:cubicBezTo>
                  <a:cubicBezTo>
                    <a:pt x="225" y="476"/>
                    <a:pt x="225" y="477"/>
                    <a:pt x="225" y="478"/>
                  </a:cubicBezTo>
                  <a:cubicBezTo>
                    <a:pt x="225" y="480"/>
                    <a:pt x="225" y="483"/>
                    <a:pt x="224" y="486"/>
                  </a:cubicBezTo>
                  <a:cubicBezTo>
                    <a:pt x="224" y="487"/>
                    <a:pt x="224" y="488"/>
                    <a:pt x="224" y="490"/>
                  </a:cubicBezTo>
                  <a:cubicBezTo>
                    <a:pt x="224" y="491"/>
                    <a:pt x="224" y="491"/>
                    <a:pt x="224" y="491"/>
                  </a:cubicBezTo>
                  <a:cubicBezTo>
                    <a:pt x="224" y="494"/>
                    <a:pt x="224" y="496"/>
                    <a:pt x="225" y="499"/>
                  </a:cubicBezTo>
                  <a:cubicBezTo>
                    <a:pt x="225" y="500"/>
                    <a:pt x="226" y="501"/>
                    <a:pt x="227" y="502"/>
                  </a:cubicBezTo>
                  <a:cubicBezTo>
                    <a:pt x="228" y="503"/>
                    <a:pt x="228" y="503"/>
                    <a:pt x="228" y="503"/>
                  </a:cubicBezTo>
                  <a:cubicBezTo>
                    <a:pt x="229" y="504"/>
                    <a:pt x="229" y="504"/>
                    <a:pt x="230" y="505"/>
                  </a:cubicBezTo>
                  <a:cubicBezTo>
                    <a:pt x="232" y="507"/>
                    <a:pt x="235" y="510"/>
                    <a:pt x="233" y="515"/>
                  </a:cubicBezTo>
                  <a:cubicBezTo>
                    <a:pt x="233" y="516"/>
                    <a:pt x="232" y="517"/>
                    <a:pt x="232" y="519"/>
                  </a:cubicBezTo>
                  <a:cubicBezTo>
                    <a:pt x="231" y="520"/>
                    <a:pt x="231" y="521"/>
                    <a:pt x="231" y="522"/>
                  </a:cubicBezTo>
                  <a:cubicBezTo>
                    <a:pt x="230" y="522"/>
                    <a:pt x="230" y="522"/>
                    <a:pt x="230" y="522"/>
                  </a:cubicBezTo>
                  <a:cubicBezTo>
                    <a:pt x="230" y="524"/>
                    <a:pt x="229" y="526"/>
                    <a:pt x="227" y="528"/>
                  </a:cubicBezTo>
                  <a:cubicBezTo>
                    <a:pt x="225" y="529"/>
                    <a:pt x="223" y="530"/>
                    <a:pt x="221" y="530"/>
                  </a:cubicBezTo>
                  <a:cubicBezTo>
                    <a:pt x="220" y="530"/>
                    <a:pt x="218" y="531"/>
                    <a:pt x="217" y="532"/>
                  </a:cubicBezTo>
                  <a:cubicBezTo>
                    <a:pt x="216" y="533"/>
                    <a:pt x="216" y="534"/>
                    <a:pt x="216" y="536"/>
                  </a:cubicBezTo>
                  <a:cubicBezTo>
                    <a:pt x="216" y="538"/>
                    <a:pt x="216" y="540"/>
                    <a:pt x="216" y="542"/>
                  </a:cubicBezTo>
                  <a:cubicBezTo>
                    <a:pt x="216" y="545"/>
                    <a:pt x="216" y="548"/>
                    <a:pt x="216" y="550"/>
                  </a:cubicBezTo>
                  <a:cubicBezTo>
                    <a:pt x="216" y="551"/>
                    <a:pt x="216" y="552"/>
                    <a:pt x="217" y="554"/>
                  </a:cubicBezTo>
                  <a:cubicBezTo>
                    <a:pt x="217" y="555"/>
                    <a:pt x="217" y="555"/>
                    <a:pt x="217" y="556"/>
                  </a:cubicBezTo>
                  <a:cubicBezTo>
                    <a:pt x="218" y="560"/>
                    <a:pt x="216" y="563"/>
                    <a:pt x="214" y="565"/>
                  </a:cubicBezTo>
                  <a:cubicBezTo>
                    <a:pt x="213" y="566"/>
                    <a:pt x="213" y="566"/>
                    <a:pt x="213" y="566"/>
                  </a:cubicBezTo>
                  <a:cubicBezTo>
                    <a:pt x="212" y="568"/>
                    <a:pt x="210" y="570"/>
                    <a:pt x="210" y="572"/>
                  </a:cubicBezTo>
                  <a:cubicBezTo>
                    <a:pt x="209" y="573"/>
                    <a:pt x="209" y="574"/>
                    <a:pt x="209" y="575"/>
                  </a:cubicBezTo>
                  <a:cubicBezTo>
                    <a:pt x="209" y="576"/>
                    <a:pt x="208" y="577"/>
                    <a:pt x="208" y="578"/>
                  </a:cubicBezTo>
                  <a:cubicBezTo>
                    <a:pt x="207" y="581"/>
                    <a:pt x="204" y="584"/>
                    <a:pt x="201" y="586"/>
                  </a:cubicBezTo>
                  <a:cubicBezTo>
                    <a:pt x="200" y="587"/>
                    <a:pt x="200" y="587"/>
                    <a:pt x="199" y="588"/>
                  </a:cubicBezTo>
                  <a:cubicBezTo>
                    <a:pt x="198" y="589"/>
                    <a:pt x="197" y="590"/>
                    <a:pt x="195" y="591"/>
                  </a:cubicBezTo>
                  <a:cubicBezTo>
                    <a:pt x="194" y="592"/>
                    <a:pt x="194" y="592"/>
                    <a:pt x="194" y="592"/>
                  </a:cubicBezTo>
                  <a:cubicBezTo>
                    <a:pt x="194" y="592"/>
                    <a:pt x="194" y="592"/>
                    <a:pt x="193" y="592"/>
                  </a:cubicBezTo>
                  <a:cubicBezTo>
                    <a:pt x="193" y="593"/>
                    <a:pt x="191" y="594"/>
                    <a:pt x="191" y="594"/>
                  </a:cubicBezTo>
                  <a:cubicBezTo>
                    <a:pt x="192" y="594"/>
                    <a:pt x="192" y="595"/>
                    <a:pt x="192" y="595"/>
                  </a:cubicBezTo>
                  <a:cubicBezTo>
                    <a:pt x="193" y="596"/>
                    <a:pt x="194" y="596"/>
                    <a:pt x="194" y="597"/>
                  </a:cubicBezTo>
                  <a:cubicBezTo>
                    <a:pt x="193" y="599"/>
                    <a:pt x="192" y="600"/>
                    <a:pt x="191" y="600"/>
                  </a:cubicBezTo>
                  <a:cubicBezTo>
                    <a:pt x="190" y="601"/>
                    <a:pt x="189" y="601"/>
                    <a:pt x="189" y="602"/>
                  </a:cubicBezTo>
                  <a:cubicBezTo>
                    <a:pt x="189" y="602"/>
                    <a:pt x="188" y="603"/>
                    <a:pt x="188" y="604"/>
                  </a:cubicBezTo>
                  <a:cubicBezTo>
                    <a:pt x="187" y="606"/>
                    <a:pt x="186" y="607"/>
                    <a:pt x="185" y="608"/>
                  </a:cubicBezTo>
                  <a:cubicBezTo>
                    <a:pt x="183" y="610"/>
                    <a:pt x="183" y="611"/>
                    <a:pt x="182" y="614"/>
                  </a:cubicBezTo>
                  <a:cubicBezTo>
                    <a:pt x="182" y="616"/>
                    <a:pt x="181" y="618"/>
                    <a:pt x="181" y="620"/>
                  </a:cubicBezTo>
                  <a:cubicBezTo>
                    <a:pt x="181" y="620"/>
                    <a:pt x="181" y="621"/>
                    <a:pt x="181" y="622"/>
                  </a:cubicBezTo>
                  <a:cubicBezTo>
                    <a:pt x="180" y="624"/>
                    <a:pt x="180" y="625"/>
                    <a:pt x="180" y="627"/>
                  </a:cubicBezTo>
                  <a:cubicBezTo>
                    <a:pt x="180" y="628"/>
                    <a:pt x="180" y="629"/>
                    <a:pt x="180" y="629"/>
                  </a:cubicBezTo>
                  <a:cubicBezTo>
                    <a:pt x="180" y="631"/>
                    <a:pt x="180" y="632"/>
                    <a:pt x="180" y="633"/>
                  </a:cubicBezTo>
                  <a:cubicBezTo>
                    <a:pt x="179" y="637"/>
                    <a:pt x="179" y="641"/>
                    <a:pt x="178" y="644"/>
                  </a:cubicBezTo>
                  <a:cubicBezTo>
                    <a:pt x="178" y="645"/>
                    <a:pt x="177" y="648"/>
                    <a:pt x="175" y="648"/>
                  </a:cubicBezTo>
                  <a:cubicBezTo>
                    <a:pt x="174" y="648"/>
                    <a:pt x="173" y="648"/>
                    <a:pt x="172" y="646"/>
                  </a:cubicBezTo>
                  <a:cubicBezTo>
                    <a:pt x="171" y="645"/>
                    <a:pt x="171" y="642"/>
                    <a:pt x="171" y="640"/>
                  </a:cubicBezTo>
                  <a:cubicBezTo>
                    <a:pt x="171" y="640"/>
                    <a:pt x="171" y="640"/>
                    <a:pt x="171" y="640"/>
                  </a:cubicBezTo>
                  <a:cubicBezTo>
                    <a:pt x="170" y="640"/>
                    <a:pt x="170" y="640"/>
                    <a:pt x="169" y="640"/>
                  </a:cubicBezTo>
                  <a:cubicBezTo>
                    <a:pt x="167" y="641"/>
                    <a:pt x="167" y="641"/>
                    <a:pt x="167" y="641"/>
                  </a:cubicBezTo>
                  <a:cubicBezTo>
                    <a:pt x="168" y="639"/>
                    <a:pt x="168" y="639"/>
                    <a:pt x="168" y="639"/>
                  </a:cubicBezTo>
                  <a:cubicBezTo>
                    <a:pt x="168" y="638"/>
                    <a:pt x="168" y="637"/>
                    <a:pt x="167" y="635"/>
                  </a:cubicBezTo>
                  <a:cubicBezTo>
                    <a:pt x="166" y="634"/>
                    <a:pt x="165" y="633"/>
                    <a:pt x="163" y="632"/>
                  </a:cubicBezTo>
                  <a:cubicBezTo>
                    <a:pt x="161" y="631"/>
                    <a:pt x="159" y="630"/>
                    <a:pt x="159" y="628"/>
                  </a:cubicBezTo>
                  <a:cubicBezTo>
                    <a:pt x="159" y="626"/>
                    <a:pt x="158" y="625"/>
                    <a:pt x="157" y="624"/>
                  </a:cubicBezTo>
                  <a:cubicBezTo>
                    <a:pt x="157" y="623"/>
                    <a:pt x="156" y="621"/>
                    <a:pt x="156" y="619"/>
                  </a:cubicBezTo>
                  <a:cubicBezTo>
                    <a:pt x="157" y="614"/>
                    <a:pt x="157" y="606"/>
                    <a:pt x="156" y="605"/>
                  </a:cubicBezTo>
                  <a:cubicBezTo>
                    <a:pt x="156" y="605"/>
                    <a:pt x="156" y="605"/>
                    <a:pt x="156" y="605"/>
                  </a:cubicBezTo>
                  <a:cubicBezTo>
                    <a:pt x="154" y="607"/>
                    <a:pt x="152" y="607"/>
                    <a:pt x="151" y="607"/>
                  </a:cubicBezTo>
                  <a:cubicBezTo>
                    <a:pt x="149" y="608"/>
                    <a:pt x="149" y="608"/>
                    <a:pt x="149" y="610"/>
                  </a:cubicBezTo>
                  <a:cubicBezTo>
                    <a:pt x="151" y="615"/>
                    <a:pt x="150" y="620"/>
                    <a:pt x="147" y="621"/>
                  </a:cubicBezTo>
                  <a:cubicBezTo>
                    <a:pt x="146" y="621"/>
                    <a:pt x="145" y="623"/>
                    <a:pt x="145" y="624"/>
                  </a:cubicBezTo>
                  <a:cubicBezTo>
                    <a:pt x="146" y="627"/>
                    <a:pt x="144" y="630"/>
                    <a:pt x="141" y="631"/>
                  </a:cubicBezTo>
                  <a:cubicBezTo>
                    <a:pt x="139" y="632"/>
                    <a:pt x="139" y="633"/>
                    <a:pt x="138" y="634"/>
                  </a:cubicBezTo>
                  <a:cubicBezTo>
                    <a:pt x="137" y="635"/>
                    <a:pt x="137" y="635"/>
                    <a:pt x="137" y="635"/>
                  </a:cubicBezTo>
                  <a:cubicBezTo>
                    <a:pt x="137" y="636"/>
                    <a:pt x="136" y="637"/>
                    <a:pt x="135" y="637"/>
                  </a:cubicBezTo>
                  <a:cubicBezTo>
                    <a:pt x="133" y="637"/>
                    <a:pt x="130" y="635"/>
                    <a:pt x="129" y="634"/>
                  </a:cubicBezTo>
                  <a:cubicBezTo>
                    <a:pt x="128" y="632"/>
                    <a:pt x="126" y="631"/>
                    <a:pt x="126" y="631"/>
                  </a:cubicBezTo>
                  <a:cubicBezTo>
                    <a:pt x="125" y="631"/>
                    <a:pt x="125" y="631"/>
                    <a:pt x="125" y="633"/>
                  </a:cubicBezTo>
                  <a:cubicBezTo>
                    <a:pt x="125" y="638"/>
                    <a:pt x="122" y="640"/>
                    <a:pt x="120" y="640"/>
                  </a:cubicBezTo>
                  <a:cubicBezTo>
                    <a:pt x="118" y="641"/>
                    <a:pt x="115" y="641"/>
                    <a:pt x="115" y="642"/>
                  </a:cubicBezTo>
                  <a:cubicBezTo>
                    <a:pt x="115" y="642"/>
                    <a:pt x="114" y="642"/>
                    <a:pt x="115" y="643"/>
                  </a:cubicBezTo>
                  <a:cubicBezTo>
                    <a:pt x="117" y="647"/>
                    <a:pt x="110" y="650"/>
                    <a:pt x="105" y="654"/>
                  </a:cubicBezTo>
                  <a:cubicBezTo>
                    <a:pt x="104" y="655"/>
                    <a:pt x="103" y="655"/>
                    <a:pt x="102" y="656"/>
                  </a:cubicBezTo>
                  <a:cubicBezTo>
                    <a:pt x="97" y="659"/>
                    <a:pt x="80" y="675"/>
                    <a:pt x="77" y="678"/>
                  </a:cubicBezTo>
                  <a:cubicBezTo>
                    <a:pt x="75" y="680"/>
                    <a:pt x="74" y="681"/>
                    <a:pt x="73" y="681"/>
                  </a:cubicBezTo>
                  <a:cubicBezTo>
                    <a:pt x="70" y="681"/>
                    <a:pt x="69" y="678"/>
                    <a:pt x="68" y="677"/>
                  </a:cubicBezTo>
                  <a:cubicBezTo>
                    <a:pt x="68" y="677"/>
                    <a:pt x="68" y="677"/>
                    <a:pt x="68" y="677"/>
                  </a:cubicBezTo>
                  <a:cubicBezTo>
                    <a:pt x="67" y="677"/>
                    <a:pt x="65" y="679"/>
                    <a:pt x="64" y="679"/>
                  </a:cubicBezTo>
                  <a:cubicBezTo>
                    <a:pt x="62" y="681"/>
                    <a:pt x="55" y="684"/>
                    <a:pt x="49" y="684"/>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35"/>
            <p:cNvSpPr>
              <a:spLocks/>
            </p:cNvSpPr>
            <p:nvPr/>
          </p:nvSpPr>
          <p:spPr bwMode="auto">
            <a:xfrm>
              <a:off x="6184994" y="2915624"/>
              <a:ext cx="675250" cy="1124707"/>
            </a:xfrm>
            <a:custGeom>
              <a:avLst/>
              <a:gdLst>
                <a:gd name="T0" fmla="*/ 38 w 261"/>
                <a:gd name="T1" fmla="*/ 402 h 435"/>
                <a:gd name="T2" fmla="*/ 102 w 261"/>
                <a:gd name="T3" fmla="*/ 373 h 435"/>
                <a:gd name="T4" fmla="*/ 86 w 261"/>
                <a:gd name="T5" fmla="*/ 369 h 435"/>
                <a:gd name="T6" fmla="*/ 65 w 261"/>
                <a:gd name="T7" fmla="*/ 363 h 435"/>
                <a:gd name="T8" fmla="*/ 60 w 261"/>
                <a:gd name="T9" fmla="*/ 353 h 435"/>
                <a:gd name="T10" fmla="*/ 55 w 261"/>
                <a:gd name="T11" fmla="*/ 333 h 435"/>
                <a:gd name="T12" fmla="*/ 79 w 261"/>
                <a:gd name="T13" fmla="*/ 297 h 435"/>
                <a:gd name="T14" fmla="*/ 70 w 261"/>
                <a:gd name="T15" fmla="*/ 293 h 435"/>
                <a:gd name="T16" fmla="*/ 73 w 261"/>
                <a:gd name="T17" fmla="*/ 277 h 435"/>
                <a:gd name="T18" fmla="*/ 107 w 261"/>
                <a:gd name="T19" fmla="*/ 271 h 435"/>
                <a:gd name="T20" fmla="*/ 120 w 261"/>
                <a:gd name="T21" fmla="*/ 279 h 435"/>
                <a:gd name="T22" fmla="*/ 128 w 261"/>
                <a:gd name="T23" fmla="*/ 244 h 435"/>
                <a:gd name="T24" fmla="*/ 139 w 261"/>
                <a:gd name="T25" fmla="*/ 231 h 435"/>
                <a:gd name="T26" fmla="*/ 128 w 261"/>
                <a:gd name="T27" fmla="*/ 232 h 435"/>
                <a:gd name="T28" fmla="*/ 136 w 261"/>
                <a:gd name="T29" fmla="*/ 194 h 435"/>
                <a:gd name="T30" fmla="*/ 121 w 261"/>
                <a:gd name="T31" fmla="*/ 197 h 435"/>
                <a:gd name="T32" fmla="*/ 108 w 261"/>
                <a:gd name="T33" fmla="*/ 196 h 435"/>
                <a:gd name="T34" fmla="*/ 94 w 261"/>
                <a:gd name="T35" fmla="*/ 194 h 435"/>
                <a:gd name="T36" fmla="*/ 81 w 261"/>
                <a:gd name="T37" fmla="*/ 190 h 435"/>
                <a:gd name="T38" fmla="*/ 90 w 261"/>
                <a:gd name="T39" fmla="*/ 184 h 435"/>
                <a:gd name="T40" fmla="*/ 112 w 261"/>
                <a:gd name="T41" fmla="*/ 137 h 435"/>
                <a:gd name="T42" fmla="*/ 99 w 261"/>
                <a:gd name="T43" fmla="*/ 134 h 435"/>
                <a:gd name="T44" fmla="*/ 92 w 261"/>
                <a:gd name="T45" fmla="*/ 142 h 435"/>
                <a:gd name="T46" fmla="*/ 76 w 261"/>
                <a:gd name="T47" fmla="*/ 148 h 435"/>
                <a:gd name="T48" fmla="*/ 102 w 261"/>
                <a:gd name="T49" fmla="*/ 111 h 435"/>
                <a:gd name="T50" fmla="*/ 108 w 261"/>
                <a:gd name="T51" fmla="*/ 101 h 435"/>
                <a:gd name="T52" fmla="*/ 93 w 261"/>
                <a:gd name="T53" fmla="*/ 104 h 435"/>
                <a:gd name="T54" fmla="*/ 87 w 261"/>
                <a:gd name="T55" fmla="*/ 97 h 435"/>
                <a:gd name="T56" fmla="*/ 91 w 261"/>
                <a:gd name="T57" fmla="*/ 90 h 435"/>
                <a:gd name="T58" fmla="*/ 109 w 261"/>
                <a:gd name="T59" fmla="*/ 66 h 435"/>
                <a:gd name="T60" fmla="*/ 109 w 261"/>
                <a:gd name="T61" fmla="*/ 52 h 435"/>
                <a:gd name="T62" fmla="*/ 124 w 261"/>
                <a:gd name="T63" fmla="*/ 31 h 435"/>
                <a:gd name="T64" fmla="*/ 138 w 261"/>
                <a:gd name="T65" fmla="*/ 22 h 435"/>
                <a:gd name="T66" fmla="*/ 147 w 261"/>
                <a:gd name="T67" fmla="*/ 0 h 435"/>
                <a:gd name="T68" fmla="*/ 179 w 261"/>
                <a:gd name="T69" fmla="*/ 4 h 435"/>
                <a:gd name="T70" fmla="*/ 202 w 261"/>
                <a:gd name="T71" fmla="*/ 13 h 435"/>
                <a:gd name="T72" fmla="*/ 157 w 261"/>
                <a:gd name="T73" fmla="*/ 40 h 435"/>
                <a:gd name="T74" fmla="*/ 151 w 261"/>
                <a:gd name="T75" fmla="*/ 58 h 435"/>
                <a:gd name="T76" fmla="*/ 220 w 261"/>
                <a:gd name="T77" fmla="*/ 65 h 435"/>
                <a:gd name="T78" fmla="*/ 183 w 261"/>
                <a:gd name="T79" fmla="*/ 113 h 435"/>
                <a:gd name="T80" fmla="*/ 174 w 261"/>
                <a:gd name="T81" fmla="*/ 120 h 435"/>
                <a:gd name="T82" fmla="*/ 148 w 261"/>
                <a:gd name="T83" fmla="*/ 134 h 435"/>
                <a:gd name="T84" fmla="*/ 180 w 261"/>
                <a:gd name="T85" fmla="*/ 138 h 435"/>
                <a:gd name="T86" fmla="*/ 192 w 261"/>
                <a:gd name="T87" fmla="*/ 145 h 435"/>
                <a:gd name="T88" fmla="*/ 196 w 261"/>
                <a:gd name="T89" fmla="*/ 162 h 435"/>
                <a:gd name="T90" fmla="*/ 211 w 261"/>
                <a:gd name="T91" fmla="*/ 216 h 435"/>
                <a:gd name="T92" fmla="*/ 223 w 261"/>
                <a:gd name="T93" fmla="*/ 257 h 435"/>
                <a:gd name="T94" fmla="*/ 210 w 261"/>
                <a:gd name="T95" fmla="*/ 261 h 435"/>
                <a:gd name="T96" fmla="*/ 214 w 261"/>
                <a:gd name="T97" fmla="*/ 298 h 435"/>
                <a:gd name="T98" fmla="*/ 237 w 261"/>
                <a:gd name="T99" fmla="*/ 298 h 435"/>
                <a:gd name="T100" fmla="*/ 250 w 261"/>
                <a:gd name="T101" fmla="*/ 340 h 435"/>
                <a:gd name="T102" fmla="*/ 234 w 261"/>
                <a:gd name="T103" fmla="*/ 348 h 435"/>
                <a:gd name="T104" fmla="*/ 216 w 261"/>
                <a:gd name="T105" fmla="*/ 361 h 435"/>
                <a:gd name="T106" fmla="*/ 211 w 261"/>
                <a:gd name="T107" fmla="*/ 371 h 435"/>
                <a:gd name="T108" fmla="*/ 226 w 261"/>
                <a:gd name="T109" fmla="*/ 378 h 435"/>
                <a:gd name="T110" fmla="*/ 236 w 261"/>
                <a:gd name="T111" fmla="*/ 385 h 435"/>
                <a:gd name="T112" fmla="*/ 194 w 261"/>
                <a:gd name="T113" fmla="*/ 406 h 435"/>
                <a:gd name="T114" fmla="*/ 164 w 261"/>
                <a:gd name="T115" fmla="*/ 406 h 435"/>
                <a:gd name="T116" fmla="*/ 145 w 261"/>
                <a:gd name="T117" fmla="*/ 404 h 435"/>
                <a:gd name="T118" fmla="*/ 114 w 261"/>
                <a:gd name="T119" fmla="*/ 410 h 435"/>
                <a:gd name="T120" fmla="*/ 103 w 261"/>
                <a:gd name="T121" fmla="*/ 410 h 435"/>
                <a:gd name="T122" fmla="*/ 71 w 261"/>
                <a:gd name="T123" fmla="*/ 420 h 435"/>
                <a:gd name="T124" fmla="*/ 47 w 261"/>
                <a:gd name="T125" fmla="*/ 42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1" h="435">
                  <a:moveTo>
                    <a:pt x="5" y="435"/>
                  </a:moveTo>
                  <a:cubicBezTo>
                    <a:pt x="2" y="435"/>
                    <a:pt x="1" y="434"/>
                    <a:pt x="0" y="433"/>
                  </a:cubicBezTo>
                  <a:cubicBezTo>
                    <a:pt x="0" y="433"/>
                    <a:pt x="0" y="432"/>
                    <a:pt x="1" y="431"/>
                  </a:cubicBezTo>
                  <a:cubicBezTo>
                    <a:pt x="3" y="428"/>
                    <a:pt x="12" y="423"/>
                    <a:pt x="15" y="422"/>
                  </a:cubicBezTo>
                  <a:cubicBezTo>
                    <a:pt x="17" y="422"/>
                    <a:pt x="28" y="411"/>
                    <a:pt x="38" y="402"/>
                  </a:cubicBezTo>
                  <a:cubicBezTo>
                    <a:pt x="38" y="402"/>
                    <a:pt x="38" y="402"/>
                    <a:pt x="38" y="402"/>
                  </a:cubicBezTo>
                  <a:cubicBezTo>
                    <a:pt x="38" y="402"/>
                    <a:pt x="51" y="387"/>
                    <a:pt x="57" y="380"/>
                  </a:cubicBezTo>
                  <a:cubicBezTo>
                    <a:pt x="60" y="377"/>
                    <a:pt x="66" y="376"/>
                    <a:pt x="76" y="376"/>
                  </a:cubicBezTo>
                  <a:cubicBezTo>
                    <a:pt x="80" y="376"/>
                    <a:pt x="83" y="376"/>
                    <a:pt x="86" y="376"/>
                  </a:cubicBezTo>
                  <a:cubicBezTo>
                    <a:pt x="88" y="376"/>
                    <a:pt x="90" y="376"/>
                    <a:pt x="92" y="376"/>
                  </a:cubicBezTo>
                  <a:cubicBezTo>
                    <a:pt x="93" y="376"/>
                    <a:pt x="93" y="376"/>
                    <a:pt x="94" y="376"/>
                  </a:cubicBezTo>
                  <a:cubicBezTo>
                    <a:pt x="99" y="376"/>
                    <a:pt x="99" y="376"/>
                    <a:pt x="102" y="373"/>
                  </a:cubicBezTo>
                  <a:cubicBezTo>
                    <a:pt x="102" y="371"/>
                    <a:pt x="102" y="371"/>
                    <a:pt x="102" y="371"/>
                  </a:cubicBezTo>
                  <a:cubicBezTo>
                    <a:pt x="104" y="369"/>
                    <a:pt x="106" y="368"/>
                    <a:pt x="107" y="368"/>
                  </a:cubicBezTo>
                  <a:cubicBezTo>
                    <a:pt x="107" y="368"/>
                    <a:pt x="107" y="368"/>
                    <a:pt x="107" y="368"/>
                  </a:cubicBezTo>
                  <a:cubicBezTo>
                    <a:pt x="106" y="367"/>
                    <a:pt x="104" y="367"/>
                    <a:pt x="102" y="367"/>
                  </a:cubicBezTo>
                  <a:cubicBezTo>
                    <a:pt x="98" y="367"/>
                    <a:pt x="93" y="368"/>
                    <a:pt x="90" y="368"/>
                  </a:cubicBezTo>
                  <a:cubicBezTo>
                    <a:pt x="88" y="368"/>
                    <a:pt x="87" y="369"/>
                    <a:pt x="86" y="369"/>
                  </a:cubicBezTo>
                  <a:cubicBezTo>
                    <a:pt x="85" y="369"/>
                    <a:pt x="84" y="369"/>
                    <a:pt x="83" y="369"/>
                  </a:cubicBezTo>
                  <a:cubicBezTo>
                    <a:pt x="83" y="369"/>
                    <a:pt x="82" y="369"/>
                    <a:pt x="81" y="369"/>
                  </a:cubicBezTo>
                  <a:cubicBezTo>
                    <a:pt x="79" y="369"/>
                    <a:pt x="78" y="368"/>
                    <a:pt x="77" y="365"/>
                  </a:cubicBezTo>
                  <a:cubicBezTo>
                    <a:pt x="77" y="364"/>
                    <a:pt x="77" y="362"/>
                    <a:pt x="73" y="362"/>
                  </a:cubicBezTo>
                  <a:cubicBezTo>
                    <a:pt x="70" y="362"/>
                    <a:pt x="68" y="363"/>
                    <a:pt x="66" y="363"/>
                  </a:cubicBezTo>
                  <a:cubicBezTo>
                    <a:pt x="66" y="363"/>
                    <a:pt x="65" y="363"/>
                    <a:pt x="65" y="363"/>
                  </a:cubicBezTo>
                  <a:cubicBezTo>
                    <a:pt x="64" y="363"/>
                    <a:pt x="63" y="364"/>
                    <a:pt x="63" y="364"/>
                  </a:cubicBezTo>
                  <a:cubicBezTo>
                    <a:pt x="62" y="364"/>
                    <a:pt x="61" y="364"/>
                    <a:pt x="60" y="362"/>
                  </a:cubicBezTo>
                  <a:cubicBezTo>
                    <a:pt x="60" y="361"/>
                    <a:pt x="61" y="360"/>
                    <a:pt x="63" y="359"/>
                  </a:cubicBezTo>
                  <a:cubicBezTo>
                    <a:pt x="64" y="358"/>
                    <a:pt x="65" y="357"/>
                    <a:pt x="65" y="356"/>
                  </a:cubicBezTo>
                  <a:cubicBezTo>
                    <a:pt x="65" y="355"/>
                    <a:pt x="63" y="353"/>
                    <a:pt x="61" y="353"/>
                  </a:cubicBezTo>
                  <a:cubicBezTo>
                    <a:pt x="61" y="353"/>
                    <a:pt x="60" y="353"/>
                    <a:pt x="60" y="353"/>
                  </a:cubicBezTo>
                  <a:cubicBezTo>
                    <a:pt x="57" y="353"/>
                    <a:pt x="55" y="354"/>
                    <a:pt x="52" y="358"/>
                  </a:cubicBezTo>
                  <a:cubicBezTo>
                    <a:pt x="51" y="359"/>
                    <a:pt x="50" y="360"/>
                    <a:pt x="49" y="360"/>
                  </a:cubicBezTo>
                  <a:cubicBezTo>
                    <a:pt x="44" y="360"/>
                    <a:pt x="43" y="352"/>
                    <a:pt x="43" y="352"/>
                  </a:cubicBezTo>
                  <a:cubicBezTo>
                    <a:pt x="43" y="351"/>
                    <a:pt x="42" y="351"/>
                    <a:pt x="41" y="350"/>
                  </a:cubicBezTo>
                  <a:cubicBezTo>
                    <a:pt x="40" y="349"/>
                    <a:pt x="37" y="347"/>
                    <a:pt x="38" y="342"/>
                  </a:cubicBezTo>
                  <a:cubicBezTo>
                    <a:pt x="39" y="336"/>
                    <a:pt x="49" y="334"/>
                    <a:pt x="55" y="333"/>
                  </a:cubicBezTo>
                  <a:cubicBezTo>
                    <a:pt x="60" y="332"/>
                    <a:pt x="64" y="331"/>
                    <a:pt x="64" y="331"/>
                  </a:cubicBezTo>
                  <a:cubicBezTo>
                    <a:pt x="65" y="330"/>
                    <a:pt x="66" y="329"/>
                    <a:pt x="73" y="326"/>
                  </a:cubicBezTo>
                  <a:cubicBezTo>
                    <a:pt x="75" y="325"/>
                    <a:pt x="75" y="325"/>
                    <a:pt x="75" y="325"/>
                  </a:cubicBezTo>
                  <a:cubicBezTo>
                    <a:pt x="78" y="323"/>
                    <a:pt x="79" y="314"/>
                    <a:pt x="79" y="309"/>
                  </a:cubicBezTo>
                  <a:cubicBezTo>
                    <a:pt x="80" y="304"/>
                    <a:pt x="80" y="298"/>
                    <a:pt x="79" y="297"/>
                  </a:cubicBezTo>
                  <a:cubicBezTo>
                    <a:pt x="79" y="297"/>
                    <a:pt x="79" y="297"/>
                    <a:pt x="79" y="297"/>
                  </a:cubicBezTo>
                  <a:cubicBezTo>
                    <a:pt x="78" y="297"/>
                    <a:pt x="76" y="298"/>
                    <a:pt x="74" y="298"/>
                  </a:cubicBezTo>
                  <a:cubicBezTo>
                    <a:pt x="72" y="299"/>
                    <a:pt x="70" y="300"/>
                    <a:pt x="69" y="300"/>
                  </a:cubicBezTo>
                  <a:cubicBezTo>
                    <a:pt x="68" y="300"/>
                    <a:pt x="68" y="300"/>
                    <a:pt x="68" y="300"/>
                  </a:cubicBezTo>
                  <a:cubicBezTo>
                    <a:pt x="67" y="300"/>
                    <a:pt x="66" y="299"/>
                    <a:pt x="66" y="299"/>
                  </a:cubicBezTo>
                  <a:cubicBezTo>
                    <a:pt x="66" y="298"/>
                    <a:pt x="66" y="297"/>
                    <a:pt x="70" y="293"/>
                  </a:cubicBezTo>
                  <a:cubicBezTo>
                    <a:pt x="70" y="293"/>
                    <a:pt x="70" y="293"/>
                    <a:pt x="70" y="293"/>
                  </a:cubicBezTo>
                  <a:cubicBezTo>
                    <a:pt x="70" y="293"/>
                    <a:pt x="70" y="292"/>
                    <a:pt x="70" y="292"/>
                  </a:cubicBezTo>
                  <a:cubicBezTo>
                    <a:pt x="70" y="292"/>
                    <a:pt x="70" y="292"/>
                    <a:pt x="70" y="291"/>
                  </a:cubicBezTo>
                  <a:cubicBezTo>
                    <a:pt x="70" y="291"/>
                    <a:pt x="70" y="283"/>
                    <a:pt x="70" y="282"/>
                  </a:cubicBezTo>
                  <a:cubicBezTo>
                    <a:pt x="69" y="281"/>
                    <a:pt x="69" y="280"/>
                    <a:pt x="70" y="279"/>
                  </a:cubicBezTo>
                  <a:cubicBezTo>
                    <a:pt x="70" y="278"/>
                    <a:pt x="71" y="277"/>
                    <a:pt x="72" y="277"/>
                  </a:cubicBezTo>
                  <a:cubicBezTo>
                    <a:pt x="73" y="277"/>
                    <a:pt x="73" y="277"/>
                    <a:pt x="73" y="277"/>
                  </a:cubicBezTo>
                  <a:cubicBezTo>
                    <a:pt x="75" y="277"/>
                    <a:pt x="76" y="278"/>
                    <a:pt x="78" y="280"/>
                  </a:cubicBezTo>
                  <a:cubicBezTo>
                    <a:pt x="80" y="281"/>
                    <a:pt x="82" y="283"/>
                    <a:pt x="83" y="283"/>
                  </a:cubicBezTo>
                  <a:cubicBezTo>
                    <a:pt x="83" y="283"/>
                    <a:pt x="84" y="283"/>
                    <a:pt x="84" y="283"/>
                  </a:cubicBezTo>
                  <a:cubicBezTo>
                    <a:pt x="86" y="283"/>
                    <a:pt x="88" y="280"/>
                    <a:pt x="90" y="277"/>
                  </a:cubicBezTo>
                  <a:cubicBezTo>
                    <a:pt x="91" y="276"/>
                    <a:pt x="92" y="276"/>
                    <a:pt x="92" y="275"/>
                  </a:cubicBezTo>
                  <a:cubicBezTo>
                    <a:pt x="95" y="271"/>
                    <a:pt x="102" y="271"/>
                    <a:pt x="107" y="271"/>
                  </a:cubicBezTo>
                  <a:cubicBezTo>
                    <a:pt x="108" y="271"/>
                    <a:pt x="110" y="271"/>
                    <a:pt x="110" y="271"/>
                  </a:cubicBezTo>
                  <a:cubicBezTo>
                    <a:pt x="110" y="271"/>
                    <a:pt x="111" y="271"/>
                    <a:pt x="111" y="271"/>
                  </a:cubicBezTo>
                  <a:cubicBezTo>
                    <a:pt x="114" y="271"/>
                    <a:pt x="115" y="274"/>
                    <a:pt x="115" y="276"/>
                  </a:cubicBezTo>
                  <a:cubicBezTo>
                    <a:pt x="116" y="276"/>
                    <a:pt x="116" y="276"/>
                    <a:pt x="116" y="276"/>
                  </a:cubicBezTo>
                  <a:cubicBezTo>
                    <a:pt x="116" y="277"/>
                    <a:pt x="118" y="279"/>
                    <a:pt x="120" y="279"/>
                  </a:cubicBezTo>
                  <a:cubicBezTo>
                    <a:pt x="120" y="279"/>
                    <a:pt x="120" y="279"/>
                    <a:pt x="120" y="279"/>
                  </a:cubicBezTo>
                  <a:cubicBezTo>
                    <a:pt x="120" y="279"/>
                    <a:pt x="120" y="277"/>
                    <a:pt x="120" y="276"/>
                  </a:cubicBezTo>
                  <a:cubicBezTo>
                    <a:pt x="120" y="275"/>
                    <a:pt x="120" y="275"/>
                    <a:pt x="120" y="274"/>
                  </a:cubicBezTo>
                  <a:cubicBezTo>
                    <a:pt x="119" y="272"/>
                    <a:pt x="119" y="270"/>
                    <a:pt x="124" y="268"/>
                  </a:cubicBezTo>
                  <a:cubicBezTo>
                    <a:pt x="126" y="267"/>
                    <a:pt x="127" y="261"/>
                    <a:pt x="126" y="250"/>
                  </a:cubicBezTo>
                  <a:cubicBezTo>
                    <a:pt x="126" y="249"/>
                    <a:pt x="126" y="249"/>
                    <a:pt x="126" y="248"/>
                  </a:cubicBezTo>
                  <a:cubicBezTo>
                    <a:pt x="126" y="247"/>
                    <a:pt x="127" y="245"/>
                    <a:pt x="128" y="244"/>
                  </a:cubicBezTo>
                  <a:cubicBezTo>
                    <a:pt x="129" y="243"/>
                    <a:pt x="130" y="243"/>
                    <a:pt x="132" y="243"/>
                  </a:cubicBezTo>
                  <a:cubicBezTo>
                    <a:pt x="133" y="243"/>
                    <a:pt x="133" y="243"/>
                    <a:pt x="134" y="243"/>
                  </a:cubicBezTo>
                  <a:cubicBezTo>
                    <a:pt x="134" y="243"/>
                    <a:pt x="134" y="243"/>
                    <a:pt x="134" y="243"/>
                  </a:cubicBezTo>
                  <a:cubicBezTo>
                    <a:pt x="135" y="243"/>
                    <a:pt x="135" y="243"/>
                    <a:pt x="136" y="242"/>
                  </a:cubicBezTo>
                  <a:cubicBezTo>
                    <a:pt x="136" y="242"/>
                    <a:pt x="137" y="240"/>
                    <a:pt x="136" y="238"/>
                  </a:cubicBezTo>
                  <a:cubicBezTo>
                    <a:pt x="136" y="234"/>
                    <a:pt x="137" y="232"/>
                    <a:pt x="139" y="231"/>
                  </a:cubicBezTo>
                  <a:cubicBezTo>
                    <a:pt x="139" y="230"/>
                    <a:pt x="139" y="230"/>
                    <a:pt x="139" y="230"/>
                  </a:cubicBezTo>
                  <a:cubicBezTo>
                    <a:pt x="140" y="229"/>
                    <a:pt x="140" y="229"/>
                    <a:pt x="140" y="228"/>
                  </a:cubicBezTo>
                  <a:cubicBezTo>
                    <a:pt x="139" y="229"/>
                    <a:pt x="135" y="232"/>
                    <a:pt x="134" y="233"/>
                  </a:cubicBezTo>
                  <a:cubicBezTo>
                    <a:pt x="134" y="234"/>
                    <a:pt x="132" y="234"/>
                    <a:pt x="131" y="234"/>
                  </a:cubicBezTo>
                  <a:cubicBezTo>
                    <a:pt x="130" y="234"/>
                    <a:pt x="129" y="234"/>
                    <a:pt x="129" y="234"/>
                  </a:cubicBezTo>
                  <a:cubicBezTo>
                    <a:pt x="129" y="233"/>
                    <a:pt x="128" y="233"/>
                    <a:pt x="128" y="232"/>
                  </a:cubicBezTo>
                  <a:cubicBezTo>
                    <a:pt x="128" y="231"/>
                    <a:pt x="128" y="229"/>
                    <a:pt x="128" y="228"/>
                  </a:cubicBezTo>
                  <a:cubicBezTo>
                    <a:pt x="127" y="225"/>
                    <a:pt x="126" y="223"/>
                    <a:pt x="126" y="219"/>
                  </a:cubicBezTo>
                  <a:cubicBezTo>
                    <a:pt x="126" y="217"/>
                    <a:pt x="126" y="216"/>
                    <a:pt x="126" y="215"/>
                  </a:cubicBezTo>
                  <a:cubicBezTo>
                    <a:pt x="125" y="214"/>
                    <a:pt x="125" y="213"/>
                    <a:pt x="125" y="211"/>
                  </a:cubicBezTo>
                  <a:cubicBezTo>
                    <a:pt x="125" y="205"/>
                    <a:pt x="131" y="198"/>
                    <a:pt x="134" y="195"/>
                  </a:cubicBezTo>
                  <a:cubicBezTo>
                    <a:pt x="135" y="195"/>
                    <a:pt x="136" y="194"/>
                    <a:pt x="136" y="194"/>
                  </a:cubicBezTo>
                  <a:cubicBezTo>
                    <a:pt x="138" y="193"/>
                    <a:pt x="138" y="193"/>
                    <a:pt x="138" y="191"/>
                  </a:cubicBezTo>
                  <a:cubicBezTo>
                    <a:pt x="138" y="191"/>
                    <a:pt x="138" y="191"/>
                    <a:pt x="135" y="191"/>
                  </a:cubicBezTo>
                  <a:cubicBezTo>
                    <a:pt x="134" y="191"/>
                    <a:pt x="133" y="191"/>
                    <a:pt x="132" y="191"/>
                  </a:cubicBezTo>
                  <a:cubicBezTo>
                    <a:pt x="130" y="191"/>
                    <a:pt x="130" y="191"/>
                    <a:pt x="129" y="193"/>
                  </a:cubicBezTo>
                  <a:cubicBezTo>
                    <a:pt x="129" y="193"/>
                    <a:pt x="128" y="194"/>
                    <a:pt x="128" y="195"/>
                  </a:cubicBezTo>
                  <a:cubicBezTo>
                    <a:pt x="126" y="197"/>
                    <a:pt x="123" y="197"/>
                    <a:pt x="121" y="197"/>
                  </a:cubicBezTo>
                  <a:cubicBezTo>
                    <a:pt x="120" y="197"/>
                    <a:pt x="119" y="197"/>
                    <a:pt x="119" y="197"/>
                  </a:cubicBezTo>
                  <a:cubicBezTo>
                    <a:pt x="118" y="197"/>
                    <a:pt x="117" y="197"/>
                    <a:pt x="116" y="197"/>
                  </a:cubicBezTo>
                  <a:cubicBezTo>
                    <a:pt x="113" y="197"/>
                    <a:pt x="112" y="196"/>
                    <a:pt x="111" y="194"/>
                  </a:cubicBezTo>
                  <a:cubicBezTo>
                    <a:pt x="111" y="194"/>
                    <a:pt x="111" y="193"/>
                    <a:pt x="110" y="193"/>
                  </a:cubicBezTo>
                  <a:cubicBezTo>
                    <a:pt x="109" y="191"/>
                    <a:pt x="108" y="191"/>
                    <a:pt x="107" y="191"/>
                  </a:cubicBezTo>
                  <a:cubicBezTo>
                    <a:pt x="107" y="191"/>
                    <a:pt x="106" y="192"/>
                    <a:pt x="108" y="196"/>
                  </a:cubicBezTo>
                  <a:cubicBezTo>
                    <a:pt x="108" y="197"/>
                    <a:pt x="108" y="199"/>
                    <a:pt x="108" y="200"/>
                  </a:cubicBezTo>
                  <a:cubicBezTo>
                    <a:pt x="107" y="200"/>
                    <a:pt x="107" y="200"/>
                    <a:pt x="106" y="200"/>
                  </a:cubicBezTo>
                  <a:cubicBezTo>
                    <a:pt x="105" y="200"/>
                    <a:pt x="103" y="199"/>
                    <a:pt x="103" y="199"/>
                  </a:cubicBezTo>
                  <a:cubicBezTo>
                    <a:pt x="103" y="199"/>
                    <a:pt x="103" y="199"/>
                    <a:pt x="103" y="199"/>
                  </a:cubicBezTo>
                  <a:cubicBezTo>
                    <a:pt x="103" y="199"/>
                    <a:pt x="103" y="199"/>
                    <a:pt x="103" y="199"/>
                  </a:cubicBezTo>
                  <a:cubicBezTo>
                    <a:pt x="102" y="197"/>
                    <a:pt x="97" y="194"/>
                    <a:pt x="94" y="194"/>
                  </a:cubicBezTo>
                  <a:cubicBezTo>
                    <a:pt x="92" y="194"/>
                    <a:pt x="90" y="197"/>
                    <a:pt x="89" y="200"/>
                  </a:cubicBezTo>
                  <a:cubicBezTo>
                    <a:pt x="88" y="202"/>
                    <a:pt x="87" y="203"/>
                    <a:pt x="86" y="203"/>
                  </a:cubicBezTo>
                  <a:cubicBezTo>
                    <a:pt x="86" y="203"/>
                    <a:pt x="86" y="203"/>
                    <a:pt x="86" y="203"/>
                  </a:cubicBezTo>
                  <a:cubicBezTo>
                    <a:pt x="85" y="203"/>
                    <a:pt x="85" y="203"/>
                    <a:pt x="84" y="202"/>
                  </a:cubicBezTo>
                  <a:cubicBezTo>
                    <a:pt x="84" y="202"/>
                    <a:pt x="83" y="200"/>
                    <a:pt x="84" y="197"/>
                  </a:cubicBezTo>
                  <a:cubicBezTo>
                    <a:pt x="84" y="196"/>
                    <a:pt x="83" y="191"/>
                    <a:pt x="81" y="190"/>
                  </a:cubicBezTo>
                  <a:cubicBezTo>
                    <a:pt x="80" y="189"/>
                    <a:pt x="79" y="187"/>
                    <a:pt x="79" y="185"/>
                  </a:cubicBezTo>
                  <a:cubicBezTo>
                    <a:pt x="80" y="184"/>
                    <a:pt x="80" y="183"/>
                    <a:pt x="81" y="182"/>
                  </a:cubicBezTo>
                  <a:cubicBezTo>
                    <a:pt x="81" y="182"/>
                    <a:pt x="82" y="182"/>
                    <a:pt x="83" y="182"/>
                  </a:cubicBezTo>
                  <a:cubicBezTo>
                    <a:pt x="85" y="182"/>
                    <a:pt x="87" y="183"/>
                    <a:pt x="88" y="185"/>
                  </a:cubicBezTo>
                  <a:cubicBezTo>
                    <a:pt x="88" y="185"/>
                    <a:pt x="88" y="185"/>
                    <a:pt x="89" y="185"/>
                  </a:cubicBezTo>
                  <a:cubicBezTo>
                    <a:pt x="89" y="185"/>
                    <a:pt x="90" y="185"/>
                    <a:pt x="90" y="184"/>
                  </a:cubicBezTo>
                  <a:cubicBezTo>
                    <a:pt x="90" y="182"/>
                    <a:pt x="94" y="178"/>
                    <a:pt x="97" y="175"/>
                  </a:cubicBezTo>
                  <a:cubicBezTo>
                    <a:pt x="98" y="174"/>
                    <a:pt x="98" y="174"/>
                    <a:pt x="98" y="174"/>
                  </a:cubicBezTo>
                  <a:cubicBezTo>
                    <a:pt x="99" y="173"/>
                    <a:pt x="99" y="168"/>
                    <a:pt x="99" y="164"/>
                  </a:cubicBezTo>
                  <a:cubicBezTo>
                    <a:pt x="98" y="159"/>
                    <a:pt x="102" y="157"/>
                    <a:pt x="105" y="156"/>
                  </a:cubicBezTo>
                  <a:cubicBezTo>
                    <a:pt x="106" y="155"/>
                    <a:pt x="107" y="149"/>
                    <a:pt x="106" y="145"/>
                  </a:cubicBezTo>
                  <a:cubicBezTo>
                    <a:pt x="105" y="141"/>
                    <a:pt x="108" y="139"/>
                    <a:pt x="112" y="137"/>
                  </a:cubicBezTo>
                  <a:cubicBezTo>
                    <a:pt x="113" y="137"/>
                    <a:pt x="113" y="137"/>
                    <a:pt x="113" y="137"/>
                  </a:cubicBezTo>
                  <a:cubicBezTo>
                    <a:pt x="112" y="137"/>
                    <a:pt x="111" y="136"/>
                    <a:pt x="110" y="136"/>
                  </a:cubicBezTo>
                  <a:cubicBezTo>
                    <a:pt x="107" y="136"/>
                    <a:pt x="104" y="137"/>
                    <a:pt x="102" y="137"/>
                  </a:cubicBezTo>
                  <a:cubicBezTo>
                    <a:pt x="102" y="137"/>
                    <a:pt x="101" y="137"/>
                    <a:pt x="101" y="137"/>
                  </a:cubicBezTo>
                  <a:cubicBezTo>
                    <a:pt x="99" y="137"/>
                    <a:pt x="99" y="136"/>
                    <a:pt x="99" y="135"/>
                  </a:cubicBezTo>
                  <a:cubicBezTo>
                    <a:pt x="99" y="135"/>
                    <a:pt x="99" y="135"/>
                    <a:pt x="99" y="134"/>
                  </a:cubicBezTo>
                  <a:cubicBezTo>
                    <a:pt x="98" y="133"/>
                    <a:pt x="99" y="132"/>
                    <a:pt x="99" y="130"/>
                  </a:cubicBezTo>
                  <a:cubicBezTo>
                    <a:pt x="100" y="129"/>
                    <a:pt x="100" y="127"/>
                    <a:pt x="100" y="127"/>
                  </a:cubicBezTo>
                  <a:cubicBezTo>
                    <a:pt x="99" y="128"/>
                    <a:pt x="96" y="131"/>
                    <a:pt x="94" y="133"/>
                  </a:cubicBezTo>
                  <a:cubicBezTo>
                    <a:pt x="94" y="134"/>
                    <a:pt x="93" y="134"/>
                    <a:pt x="93" y="135"/>
                  </a:cubicBezTo>
                  <a:cubicBezTo>
                    <a:pt x="92" y="136"/>
                    <a:pt x="92" y="138"/>
                    <a:pt x="92" y="140"/>
                  </a:cubicBezTo>
                  <a:cubicBezTo>
                    <a:pt x="92" y="141"/>
                    <a:pt x="92" y="142"/>
                    <a:pt x="92" y="142"/>
                  </a:cubicBezTo>
                  <a:cubicBezTo>
                    <a:pt x="92" y="146"/>
                    <a:pt x="87" y="150"/>
                    <a:pt x="83" y="153"/>
                  </a:cubicBezTo>
                  <a:cubicBezTo>
                    <a:pt x="81" y="154"/>
                    <a:pt x="81" y="156"/>
                    <a:pt x="81" y="158"/>
                  </a:cubicBezTo>
                  <a:cubicBezTo>
                    <a:pt x="80" y="160"/>
                    <a:pt x="74" y="166"/>
                    <a:pt x="71" y="166"/>
                  </a:cubicBezTo>
                  <a:cubicBezTo>
                    <a:pt x="71" y="166"/>
                    <a:pt x="70" y="166"/>
                    <a:pt x="70" y="165"/>
                  </a:cubicBezTo>
                  <a:cubicBezTo>
                    <a:pt x="69" y="163"/>
                    <a:pt x="72" y="155"/>
                    <a:pt x="73" y="154"/>
                  </a:cubicBezTo>
                  <a:cubicBezTo>
                    <a:pt x="74" y="153"/>
                    <a:pt x="75" y="151"/>
                    <a:pt x="76" y="148"/>
                  </a:cubicBezTo>
                  <a:cubicBezTo>
                    <a:pt x="76" y="144"/>
                    <a:pt x="78" y="143"/>
                    <a:pt x="82" y="142"/>
                  </a:cubicBezTo>
                  <a:cubicBezTo>
                    <a:pt x="84" y="140"/>
                    <a:pt x="85" y="139"/>
                    <a:pt x="85" y="136"/>
                  </a:cubicBezTo>
                  <a:cubicBezTo>
                    <a:pt x="85" y="136"/>
                    <a:pt x="85" y="136"/>
                    <a:pt x="85" y="136"/>
                  </a:cubicBezTo>
                  <a:cubicBezTo>
                    <a:pt x="85" y="133"/>
                    <a:pt x="87" y="131"/>
                    <a:pt x="88" y="130"/>
                  </a:cubicBezTo>
                  <a:cubicBezTo>
                    <a:pt x="90" y="129"/>
                    <a:pt x="90" y="121"/>
                    <a:pt x="90" y="118"/>
                  </a:cubicBezTo>
                  <a:cubicBezTo>
                    <a:pt x="90" y="115"/>
                    <a:pt x="93" y="111"/>
                    <a:pt x="102" y="111"/>
                  </a:cubicBezTo>
                  <a:cubicBezTo>
                    <a:pt x="103" y="111"/>
                    <a:pt x="104" y="111"/>
                    <a:pt x="105" y="112"/>
                  </a:cubicBezTo>
                  <a:cubicBezTo>
                    <a:pt x="105" y="112"/>
                    <a:pt x="105" y="112"/>
                    <a:pt x="106" y="112"/>
                  </a:cubicBezTo>
                  <a:cubicBezTo>
                    <a:pt x="106" y="112"/>
                    <a:pt x="107" y="111"/>
                    <a:pt x="107" y="111"/>
                  </a:cubicBezTo>
                  <a:cubicBezTo>
                    <a:pt x="107" y="111"/>
                    <a:pt x="107" y="111"/>
                    <a:pt x="106" y="108"/>
                  </a:cubicBezTo>
                  <a:cubicBezTo>
                    <a:pt x="104" y="104"/>
                    <a:pt x="106" y="102"/>
                    <a:pt x="108" y="102"/>
                  </a:cubicBezTo>
                  <a:cubicBezTo>
                    <a:pt x="108" y="101"/>
                    <a:pt x="108" y="101"/>
                    <a:pt x="108" y="101"/>
                  </a:cubicBezTo>
                  <a:cubicBezTo>
                    <a:pt x="110" y="99"/>
                    <a:pt x="111" y="98"/>
                    <a:pt x="110" y="97"/>
                  </a:cubicBezTo>
                  <a:cubicBezTo>
                    <a:pt x="110" y="97"/>
                    <a:pt x="110" y="97"/>
                    <a:pt x="110" y="97"/>
                  </a:cubicBezTo>
                  <a:cubicBezTo>
                    <a:pt x="110" y="97"/>
                    <a:pt x="110" y="97"/>
                    <a:pt x="110" y="97"/>
                  </a:cubicBezTo>
                  <a:cubicBezTo>
                    <a:pt x="108" y="97"/>
                    <a:pt x="103" y="99"/>
                    <a:pt x="100" y="101"/>
                  </a:cubicBezTo>
                  <a:cubicBezTo>
                    <a:pt x="96" y="103"/>
                    <a:pt x="94" y="104"/>
                    <a:pt x="93" y="104"/>
                  </a:cubicBezTo>
                  <a:cubicBezTo>
                    <a:pt x="93" y="104"/>
                    <a:pt x="93" y="104"/>
                    <a:pt x="93" y="104"/>
                  </a:cubicBezTo>
                  <a:cubicBezTo>
                    <a:pt x="92" y="104"/>
                    <a:pt x="92" y="104"/>
                    <a:pt x="92" y="104"/>
                  </a:cubicBezTo>
                  <a:cubicBezTo>
                    <a:pt x="91" y="104"/>
                    <a:pt x="91" y="103"/>
                    <a:pt x="91" y="103"/>
                  </a:cubicBezTo>
                  <a:cubicBezTo>
                    <a:pt x="90" y="102"/>
                    <a:pt x="91" y="100"/>
                    <a:pt x="93" y="99"/>
                  </a:cubicBezTo>
                  <a:cubicBezTo>
                    <a:pt x="93" y="98"/>
                    <a:pt x="93" y="98"/>
                    <a:pt x="93" y="98"/>
                  </a:cubicBezTo>
                  <a:cubicBezTo>
                    <a:pt x="93" y="98"/>
                    <a:pt x="92" y="97"/>
                    <a:pt x="89" y="97"/>
                  </a:cubicBezTo>
                  <a:cubicBezTo>
                    <a:pt x="89" y="97"/>
                    <a:pt x="88" y="97"/>
                    <a:pt x="87" y="97"/>
                  </a:cubicBezTo>
                  <a:cubicBezTo>
                    <a:pt x="86" y="97"/>
                    <a:pt x="86" y="97"/>
                    <a:pt x="86" y="97"/>
                  </a:cubicBezTo>
                  <a:cubicBezTo>
                    <a:pt x="84" y="97"/>
                    <a:pt x="83" y="97"/>
                    <a:pt x="83" y="97"/>
                  </a:cubicBezTo>
                  <a:cubicBezTo>
                    <a:pt x="82" y="96"/>
                    <a:pt x="82" y="95"/>
                    <a:pt x="82" y="95"/>
                  </a:cubicBezTo>
                  <a:cubicBezTo>
                    <a:pt x="82" y="94"/>
                    <a:pt x="82" y="94"/>
                    <a:pt x="82" y="94"/>
                  </a:cubicBezTo>
                  <a:cubicBezTo>
                    <a:pt x="82" y="92"/>
                    <a:pt x="86" y="91"/>
                    <a:pt x="89" y="91"/>
                  </a:cubicBezTo>
                  <a:cubicBezTo>
                    <a:pt x="90" y="91"/>
                    <a:pt x="90" y="91"/>
                    <a:pt x="91" y="90"/>
                  </a:cubicBezTo>
                  <a:cubicBezTo>
                    <a:pt x="92" y="90"/>
                    <a:pt x="94" y="88"/>
                    <a:pt x="94" y="86"/>
                  </a:cubicBezTo>
                  <a:cubicBezTo>
                    <a:pt x="94" y="83"/>
                    <a:pt x="95" y="82"/>
                    <a:pt x="99" y="80"/>
                  </a:cubicBezTo>
                  <a:cubicBezTo>
                    <a:pt x="102" y="79"/>
                    <a:pt x="103" y="75"/>
                    <a:pt x="103" y="72"/>
                  </a:cubicBezTo>
                  <a:cubicBezTo>
                    <a:pt x="103" y="72"/>
                    <a:pt x="104" y="71"/>
                    <a:pt x="104" y="71"/>
                  </a:cubicBezTo>
                  <a:cubicBezTo>
                    <a:pt x="104" y="68"/>
                    <a:pt x="107" y="68"/>
                    <a:pt x="109" y="68"/>
                  </a:cubicBezTo>
                  <a:cubicBezTo>
                    <a:pt x="109" y="68"/>
                    <a:pt x="109" y="67"/>
                    <a:pt x="109" y="66"/>
                  </a:cubicBezTo>
                  <a:cubicBezTo>
                    <a:pt x="109" y="66"/>
                    <a:pt x="109" y="65"/>
                    <a:pt x="109" y="65"/>
                  </a:cubicBezTo>
                  <a:cubicBezTo>
                    <a:pt x="109" y="64"/>
                    <a:pt x="108" y="63"/>
                    <a:pt x="108" y="63"/>
                  </a:cubicBezTo>
                  <a:cubicBezTo>
                    <a:pt x="106" y="62"/>
                    <a:pt x="106" y="61"/>
                    <a:pt x="106" y="59"/>
                  </a:cubicBezTo>
                  <a:cubicBezTo>
                    <a:pt x="106" y="57"/>
                    <a:pt x="109" y="54"/>
                    <a:pt x="110" y="54"/>
                  </a:cubicBezTo>
                  <a:cubicBezTo>
                    <a:pt x="111" y="53"/>
                    <a:pt x="111" y="53"/>
                    <a:pt x="111" y="53"/>
                  </a:cubicBezTo>
                  <a:cubicBezTo>
                    <a:pt x="111" y="53"/>
                    <a:pt x="110" y="53"/>
                    <a:pt x="109" y="52"/>
                  </a:cubicBezTo>
                  <a:cubicBezTo>
                    <a:pt x="106" y="49"/>
                    <a:pt x="110" y="44"/>
                    <a:pt x="113" y="40"/>
                  </a:cubicBezTo>
                  <a:cubicBezTo>
                    <a:pt x="113" y="39"/>
                    <a:pt x="114" y="39"/>
                    <a:pt x="114" y="38"/>
                  </a:cubicBezTo>
                  <a:cubicBezTo>
                    <a:pt x="115" y="36"/>
                    <a:pt x="117" y="35"/>
                    <a:pt x="118" y="35"/>
                  </a:cubicBezTo>
                  <a:cubicBezTo>
                    <a:pt x="120" y="35"/>
                    <a:pt x="122" y="36"/>
                    <a:pt x="124" y="39"/>
                  </a:cubicBezTo>
                  <a:cubicBezTo>
                    <a:pt x="125" y="39"/>
                    <a:pt x="125" y="39"/>
                    <a:pt x="125" y="39"/>
                  </a:cubicBezTo>
                  <a:cubicBezTo>
                    <a:pt x="126" y="38"/>
                    <a:pt x="125" y="34"/>
                    <a:pt x="124" y="31"/>
                  </a:cubicBezTo>
                  <a:cubicBezTo>
                    <a:pt x="123" y="28"/>
                    <a:pt x="126" y="25"/>
                    <a:pt x="127" y="23"/>
                  </a:cubicBezTo>
                  <a:cubicBezTo>
                    <a:pt x="128" y="23"/>
                    <a:pt x="128" y="22"/>
                    <a:pt x="128" y="22"/>
                  </a:cubicBezTo>
                  <a:cubicBezTo>
                    <a:pt x="128" y="22"/>
                    <a:pt x="128" y="22"/>
                    <a:pt x="129" y="22"/>
                  </a:cubicBezTo>
                  <a:cubicBezTo>
                    <a:pt x="129" y="21"/>
                    <a:pt x="130" y="20"/>
                    <a:pt x="131" y="20"/>
                  </a:cubicBezTo>
                  <a:cubicBezTo>
                    <a:pt x="132" y="20"/>
                    <a:pt x="133" y="20"/>
                    <a:pt x="136" y="22"/>
                  </a:cubicBezTo>
                  <a:cubicBezTo>
                    <a:pt x="137" y="22"/>
                    <a:pt x="137" y="22"/>
                    <a:pt x="138" y="22"/>
                  </a:cubicBezTo>
                  <a:cubicBezTo>
                    <a:pt x="138" y="22"/>
                    <a:pt x="138" y="22"/>
                    <a:pt x="138" y="22"/>
                  </a:cubicBezTo>
                  <a:cubicBezTo>
                    <a:pt x="139" y="21"/>
                    <a:pt x="138" y="19"/>
                    <a:pt x="138" y="18"/>
                  </a:cubicBezTo>
                  <a:cubicBezTo>
                    <a:pt x="137" y="17"/>
                    <a:pt x="134" y="15"/>
                    <a:pt x="138" y="11"/>
                  </a:cubicBezTo>
                  <a:cubicBezTo>
                    <a:pt x="138" y="10"/>
                    <a:pt x="138" y="9"/>
                    <a:pt x="138" y="9"/>
                  </a:cubicBezTo>
                  <a:cubicBezTo>
                    <a:pt x="138" y="7"/>
                    <a:pt x="139" y="6"/>
                    <a:pt x="141" y="3"/>
                  </a:cubicBezTo>
                  <a:cubicBezTo>
                    <a:pt x="143" y="1"/>
                    <a:pt x="145" y="0"/>
                    <a:pt x="147" y="0"/>
                  </a:cubicBezTo>
                  <a:cubicBezTo>
                    <a:pt x="149" y="0"/>
                    <a:pt x="152" y="1"/>
                    <a:pt x="154" y="5"/>
                  </a:cubicBezTo>
                  <a:cubicBezTo>
                    <a:pt x="156" y="7"/>
                    <a:pt x="158" y="7"/>
                    <a:pt x="160" y="7"/>
                  </a:cubicBezTo>
                  <a:cubicBezTo>
                    <a:pt x="161" y="7"/>
                    <a:pt x="163" y="7"/>
                    <a:pt x="164" y="6"/>
                  </a:cubicBezTo>
                  <a:cubicBezTo>
                    <a:pt x="166" y="5"/>
                    <a:pt x="171" y="4"/>
                    <a:pt x="175" y="4"/>
                  </a:cubicBezTo>
                  <a:cubicBezTo>
                    <a:pt x="176" y="4"/>
                    <a:pt x="176" y="4"/>
                    <a:pt x="177" y="4"/>
                  </a:cubicBezTo>
                  <a:cubicBezTo>
                    <a:pt x="178" y="4"/>
                    <a:pt x="178" y="4"/>
                    <a:pt x="179" y="4"/>
                  </a:cubicBezTo>
                  <a:cubicBezTo>
                    <a:pt x="185" y="4"/>
                    <a:pt x="194" y="3"/>
                    <a:pt x="198" y="2"/>
                  </a:cubicBezTo>
                  <a:cubicBezTo>
                    <a:pt x="199" y="2"/>
                    <a:pt x="199" y="2"/>
                    <a:pt x="200" y="2"/>
                  </a:cubicBezTo>
                  <a:cubicBezTo>
                    <a:pt x="201" y="2"/>
                    <a:pt x="202" y="3"/>
                    <a:pt x="202" y="3"/>
                  </a:cubicBezTo>
                  <a:cubicBezTo>
                    <a:pt x="203" y="5"/>
                    <a:pt x="202" y="8"/>
                    <a:pt x="201" y="9"/>
                  </a:cubicBezTo>
                  <a:cubicBezTo>
                    <a:pt x="200" y="10"/>
                    <a:pt x="201" y="12"/>
                    <a:pt x="202" y="13"/>
                  </a:cubicBezTo>
                  <a:cubicBezTo>
                    <a:pt x="202" y="13"/>
                    <a:pt x="202" y="13"/>
                    <a:pt x="202" y="13"/>
                  </a:cubicBezTo>
                  <a:cubicBezTo>
                    <a:pt x="202" y="14"/>
                    <a:pt x="203" y="15"/>
                    <a:pt x="203" y="16"/>
                  </a:cubicBezTo>
                  <a:cubicBezTo>
                    <a:pt x="202" y="18"/>
                    <a:pt x="201" y="19"/>
                    <a:pt x="198" y="20"/>
                  </a:cubicBezTo>
                  <a:cubicBezTo>
                    <a:pt x="192" y="22"/>
                    <a:pt x="168" y="35"/>
                    <a:pt x="166" y="37"/>
                  </a:cubicBezTo>
                  <a:cubicBezTo>
                    <a:pt x="165" y="37"/>
                    <a:pt x="165" y="37"/>
                    <a:pt x="165" y="37"/>
                  </a:cubicBezTo>
                  <a:cubicBezTo>
                    <a:pt x="164" y="38"/>
                    <a:pt x="163" y="38"/>
                    <a:pt x="158" y="39"/>
                  </a:cubicBezTo>
                  <a:cubicBezTo>
                    <a:pt x="157" y="39"/>
                    <a:pt x="157" y="39"/>
                    <a:pt x="157" y="40"/>
                  </a:cubicBezTo>
                  <a:cubicBezTo>
                    <a:pt x="158" y="41"/>
                    <a:pt x="162" y="42"/>
                    <a:pt x="166" y="43"/>
                  </a:cubicBezTo>
                  <a:cubicBezTo>
                    <a:pt x="167" y="44"/>
                    <a:pt x="168" y="44"/>
                    <a:pt x="169" y="45"/>
                  </a:cubicBezTo>
                  <a:cubicBezTo>
                    <a:pt x="169" y="47"/>
                    <a:pt x="167" y="48"/>
                    <a:pt x="162" y="51"/>
                  </a:cubicBezTo>
                  <a:cubicBezTo>
                    <a:pt x="160" y="52"/>
                    <a:pt x="157" y="53"/>
                    <a:pt x="154" y="55"/>
                  </a:cubicBezTo>
                  <a:cubicBezTo>
                    <a:pt x="151" y="57"/>
                    <a:pt x="150" y="57"/>
                    <a:pt x="150" y="58"/>
                  </a:cubicBezTo>
                  <a:cubicBezTo>
                    <a:pt x="150" y="58"/>
                    <a:pt x="151" y="58"/>
                    <a:pt x="151" y="58"/>
                  </a:cubicBezTo>
                  <a:cubicBezTo>
                    <a:pt x="154" y="58"/>
                    <a:pt x="159" y="57"/>
                    <a:pt x="163" y="55"/>
                  </a:cubicBezTo>
                  <a:cubicBezTo>
                    <a:pt x="166" y="54"/>
                    <a:pt x="170" y="53"/>
                    <a:pt x="176" y="53"/>
                  </a:cubicBezTo>
                  <a:cubicBezTo>
                    <a:pt x="181" y="53"/>
                    <a:pt x="186" y="53"/>
                    <a:pt x="191" y="54"/>
                  </a:cubicBezTo>
                  <a:cubicBezTo>
                    <a:pt x="195" y="54"/>
                    <a:pt x="199" y="54"/>
                    <a:pt x="203" y="55"/>
                  </a:cubicBezTo>
                  <a:cubicBezTo>
                    <a:pt x="216" y="55"/>
                    <a:pt x="217" y="59"/>
                    <a:pt x="219" y="63"/>
                  </a:cubicBezTo>
                  <a:cubicBezTo>
                    <a:pt x="219" y="64"/>
                    <a:pt x="219" y="64"/>
                    <a:pt x="220" y="65"/>
                  </a:cubicBezTo>
                  <a:cubicBezTo>
                    <a:pt x="223" y="71"/>
                    <a:pt x="216" y="77"/>
                    <a:pt x="209" y="82"/>
                  </a:cubicBezTo>
                  <a:cubicBezTo>
                    <a:pt x="206" y="84"/>
                    <a:pt x="205" y="86"/>
                    <a:pt x="204" y="89"/>
                  </a:cubicBezTo>
                  <a:cubicBezTo>
                    <a:pt x="203" y="91"/>
                    <a:pt x="202" y="94"/>
                    <a:pt x="197" y="97"/>
                  </a:cubicBezTo>
                  <a:cubicBezTo>
                    <a:pt x="193" y="100"/>
                    <a:pt x="190" y="104"/>
                    <a:pt x="188" y="109"/>
                  </a:cubicBezTo>
                  <a:cubicBezTo>
                    <a:pt x="188" y="109"/>
                    <a:pt x="188" y="109"/>
                    <a:pt x="188" y="110"/>
                  </a:cubicBezTo>
                  <a:cubicBezTo>
                    <a:pt x="187" y="111"/>
                    <a:pt x="186" y="113"/>
                    <a:pt x="183" y="113"/>
                  </a:cubicBezTo>
                  <a:cubicBezTo>
                    <a:pt x="182" y="113"/>
                    <a:pt x="181" y="113"/>
                    <a:pt x="179" y="112"/>
                  </a:cubicBezTo>
                  <a:cubicBezTo>
                    <a:pt x="179" y="112"/>
                    <a:pt x="178" y="111"/>
                    <a:pt x="177" y="111"/>
                  </a:cubicBezTo>
                  <a:cubicBezTo>
                    <a:pt x="176" y="111"/>
                    <a:pt x="176" y="112"/>
                    <a:pt x="174" y="114"/>
                  </a:cubicBezTo>
                  <a:cubicBezTo>
                    <a:pt x="174" y="115"/>
                    <a:pt x="173" y="116"/>
                    <a:pt x="172" y="117"/>
                  </a:cubicBezTo>
                  <a:cubicBezTo>
                    <a:pt x="171" y="117"/>
                    <a:pt x="171" y="117"/>
                    <a:pt x="171" y="117"/>
                  </a:cubicBezTo>
                  <a:cubicBezTo>
                    <a:pt x="171" y="118"/>
                    <a:pt x="173" y="119"/>
                    <a:pt x="174" y="120"/>
                  </a:cubicBezTo>
                  <a:cubicBezTo>
                    <a:pt x="176" y="121"/>
                    <a:pt x="177" y="122"/>
                    <a:pt x="177" y="123"/>
                  </a:cubicBezTo>
                  <a:cubicBezTo>
                    <a:pt x="177" y="126"/>
                    <a:pt x="173" y="128"/>
                    <a:pt x="169" y="128"/>
                  </a:cubicBezTo>
                  <a:cubicBezTo>
                    <a:pt x="166" y="129"/>
                    <a:pt x="166" y="129"/>
                    <a:pt x="162" y="131"/>
                  </a:cubicBezTo>
                  <a:cubicBezTo>
                    <a:pt x="159" y="133"/>
                    <a:pt x="158" y="133"/>
                    <a:pt x="155" y="133"/>
                  </a:cubicBezTo>
                  <a:cubicBezTo>
                    <a:pt x="154" y="133"/>
                    <a:pt x="152" y="133"/>
                    <a:pt x="151" y="133"/>
                  </a:cubicBezTo>
                  <a:cubicBezTo>
                    <a:pt x="149" y="134"/>
                    <a:pt x="148" y="134"/>
                    <a:pt x="148" y="134"/>
                  </a:cubicBezTo>
                  <a:cubicBezTo>
                    <a:pt x="148" y="135"/>
                    <a:pt x="150" y="136"/>
                    <a:pt x="153" y="138"/>
                  </a:cubicBezTo>
                  <a:cubicBezTo>
                    <a:pt x="154" y="138"/>
                    <a:pt x="156" y="138"/>
                    <a:pt x="159" y="138"/>
                  </a:cubicBezTo>
                  <a:cubicBezTo>
                    <a:pt x="162" y="138"/>
                    <a:pt x="166" y="138"/>
                    <a:pt x="168" y="137"/>
                  </a:cubicBezTo>
                  <a:cubicBezTo>
                    <a:pt x="170" y="136"/>
                    <a:pt x="172" y="136"/>
                    <a:pt x="175" y="136"/>
                  </a:cubicBezTo>
                  <a:cubicBezTo>
                    <a:pt x="176" y="136"/>
                    <a:pt x="179" y="136"/>
                    <a:pt x="180" y="137"/>
                  </a:cubicBezTo>
                  <a:cubicBezTo>
                    <a:pt x="180" y="137"/>
                    <a:pt x="180" y="138"/>
                    <a:pt x="180" y="138"/>
                  </a:cubicBezTo>
                  <a:cubicBezTo>
                    <a:pt x="181" y="138"/>
                    <a:pt x="181" y="138"/>
                    <a:pt x="181" y="138"/>
                  </a:cubicBezTo>
                  <a:cubicBezTo>
                    <a:pt x="181" y="138"/>
                    <a:pt x="181" y="138"/>
                    <a:pt x="181" y="138"/>
                  </a:cubicBezTo>
                  <a:cubicBezTo>
                    <a:pt x="181" y="138"/>
                    <a:pt x="182" y="138"/>
                    <a:pt x="182" y="138"/>
                  </a:cubicBezTo>
                  <a:cubicBezTo>
                    <a:pt x="184" y="138"/>
                    <a:pt x="184" y="138"/>
                    <a:pt x="184" y="138"/>
                  </a:cubicBezTo>
                  <a:cubicBezTo>
                    <a:pt x="190" y="138"/>
                    <a:pt x="192" y="145"/>
                    <a:pt x="192" y="145"/>
                  </a:cubicBezTo>
                  <a:cubicBezTo>
                    <a:pt x="192" y="145"/>
                    <a:pt x="192" y="145"/>
                    <a:pt x="192" y="145"/>
                  </a:cubicBezTo>
                  <a:cubicBezTo>
                    <a:pt x="192" y="159"/>
                    <a:pt x="192" y="159"/>
                    <a:pt x="192" y="159"/>
                  </a:cubicBezTo>
                  <a:cubicBezTo>
                    <a:pt x="192" y="159"/>
                    <a:pt x="193" y="161"/>
                    <a:pt x="193" y="161"/>
                  </a:cubicBezTo>
                  <a:cubicBezTo>
                    <a:pt x="193" y="161"/>
                    <a:pt x="193" y="161"/>
                    <a:pt x="193" y="161"/>
                  </a:cubicBezTo>
                  <a:cubicBezTo>
                    <a:pt x="195" y="161"/>
                    <a:pt x="195" y="162"/>
                    <a:pt x="196" y="162"/>
                  </a:cubicBezTo>
                  <a:cubicBezTo>
                    <a:pt x="196" y="162"/>
                    <a:pt x="196" y="162"/>
                    <a:pt x="196" y="162"/>
                  </a:cubicBezTo>
                  <a:cubicBezTo>
                    <a:pt x="196" y="162"/>
                    <a:pt x="196" y="162"/>
                    <a:pt x="196" y="162"/>
                  </a:cubicBezTo>
                  <a:cubicBezTo>
                    <a:pt x="196" y="163"/>
                    <a:pt x="198" y="199"/>
                    <a:pt x="198" y="205"/>
                  </a:cubicBezTo>
                  <a:cubicBezTo>
                    <a:pt x="199" y="209"/>
                    <a:pt x="200" y="209"/>
                    <a:pt x="201" y="209"/>
                  </a:cubicBezTo>
                  <a:cubicBezTo>
                    <a:pt x="201" y="209"/>
                    <a:pt x="202" y="209"/>
                    <a:pt x="203" y="209"/>
                  </a:cubicBezTo>
                  <a:cubicBezTo>
                    <a:pt x="203" y="209"/>
                    <a:pt x="203" y="209"/>
                    <a:pt x="204" y="209"/>
                  </a:cubicBezTo>
                  <a:cubicBezTo>
                    <a:pt x="206" y="209"/>
                    <a:pt x="207" y="210"/>
                    <a:pt x="209" y="213"/>
                  </a:cubicBezTo>
                  <a:cubicBezTo>
                    <a:pt x="209" y="213"/>
                    <a:pt x="210" y="214"/>
                    <a:pt x="211" y="216"/>
                  </a:cubicBezTo>
                  <a:cubicBezTo>
                    <a:pt x="216" y="220"/>
                    <a:pt x="217" y="226"/>
                    <a:pt x="217" y="227"/>
                  </a:cubicBezTo>
                  <a:cubicBezTo>
                    <a:pt x="217" y="227"/>
                    <a:pt x="217" y="227"/>
                    <a:pt x="217" y="227"/>
                  </a:cubicBezTo>
                  <a:cubicBezTo>
                    <a:pt x="217" y="227"/>
                    <a:pt x="217" y="227"/>
                    <a:pt x="217" y="227"/>
                  </a:cubicBezTo>
                  <a:cubicBezTo>
                    <a:pt x="217" y="231"/>
                    <a:pt x="219" y="233"/>
                    <a:pt x="221" y="235"/>
                  </a:cubicBezTo>
                  <a:cubicBezTo>
                    <a:pt x="222" y="236"/>
                    <a:pt x="224" y="238"/>
                    <a:pt x="222" y="240"/>
                  </a:cubicBezTo>
                  <a:cubicBezTo>
                    <a:pt x="220" y="244"/>
                    <a:pt x="222" y="256"/>
                    <a:pt x="223" y="257"/>
                  </a:cubicBezTo>
                  <a:cubicBezTo>
                    <a:pt x="224" y="258"/>
                    <a:pt x="225" y="263"/>
                    <a:pt x="224" y="265"/>
                  </a:cubicBezTo>
                  <a:cubicBezTo>
                    <a:pt x="224" y="266"/>
                    <a:pt x="223" y="267"/>
                    <a:pt x="222" y="268"/>
                  </a:cubicBezTo>
                  <a:cubicBezTo>
                    <a:pt x="222" y="268"/>
                    <a:pt x="221" y="268"/>
                    <a:pt x="221" y="268"/>
                  </a:cubicBezTo>
                  <a:cubicBezTo>
                    <a:pt x="219" y="268"/>
                    <a:pt x="218" y="267"/>
                    <a:pt x="217" y="266"/>
                  </a:cubicBezTo>
                  <a:cubicBezTo>
                    <a:pt x="216" y="265"/>
                    <a:pt x="215" y="264"/>
                    <a:pt x="213" y="263"/>
                  </a:cubicBezTo>
                  <a:cubicBezTo>
                    <a:pt x="212" y="262"/>
                    <a:pt x="211" y="261"/>
                    <a:pt x="210" y="261"/>
                  </a:cubicBezTo>
                  <a:cubicBezTo>
                    <a:pt x="209" y="261"/>
                    <a:pt x="208" y="262"/>
                    <a:pt x="208" y="262"/>
                  </a:cubicBezTo>
                  <a:cubicBezTo>
                    <a:pt x="207" y="263"/>
                    <a:pt x="209" y="267"/>
                    <a:pt x="220" y="274"/>
                  </a:cubicBezTo>
                  <a:cubicBezTo>
                    <a:pt x="223" y="277"/>
                    <a:pt x="225" y="280"/>
                    <a:pt x="225" y="282"/>
                  </a:cubicBezTo>
                  <a:cubicBezTo>
                    <a:pt x="224" y="286"/>
                    <a:pt x="220" y="287"/>
                    <a:pt x="218" y="288"/>
                  </a:cubicBezTo>
                  <a:cubicBezTo>
                    <a:pt x="218" y="288"/>
                    <a:pt x="218" y="288"/>
                    <a:pt x="218" y="288"/>
                  </a:cubicBezTo>
                  <a:cubicBezTo>
                    <a:pt x="216" y="289"/>
                    <a:pt x="215" y="290"/>
                    <a:pt x="214" y="298"/>
                  </a:cubicBezTo>
                  <a:cubicBezTo>
                    <a:pt x="213" y="302"/>
                    <a:pt x="214" y="303"/>
                    <a:pt x="216" y="304"/>
                  </a:cubicBezTo>
                  <a:cubicBezTo>
                    <a:pt x="217" y="304"/>
                    <a:pt x="218" y="305"/>
                    <a:pt x="219" y="306"/>
                  </a:cubicBezTo>
                  <a:cubicBezTo>
                    <a:pt x="219" y="306"/>
                    <a:pt x="220" y="306"/>
                    <a:pt x="220" y="306"/>
                  </a:cubicBezTo>
                  <a:cubicBezTo>
                    <a:pt x="222" y="306"/>
                    <a:pt x="223" y="302"/>
                    <a:pt x="225" y="299"/>
                  </a:cubicBezTo>
                  <a:cubicBezTo>
                    <a:pt x="226" y="296"/>
                    <a:pt x="228" y="295"/>
                    <a:pt x="229" y="295"/>
                  </a:cubicBezTo>
                  <a:cubicBezTo>
                    <a:pt x="233" y="295"/>
                    <a:pt x="236" y="298"/>
                    <a:pt x="237" y="298"/>
                  </a:cubicBezTo>
                  <a:cubicBezTo>
                    <a:pt x="240" y="300"/>
                    <a:pt x="245" y="301"/>
                    <a:pt x="249" y="303"/>
                  </a:cubicBezTo>
                  <a:cubicBezTo>
                    <a:pt x="252" y="304"/>
                    <a:pt x="254" y="304"/>
                    <a:pt x="256" y="305"/>
                  </a:cubicBezTo>
                  <a:cubicBezTo>
                    <a:pt x="260" y="307"/>
                    <a:pt x="260" y="316"/>
                    <a:pt x="260" y="321"/>
                  </a:cubicBezTo>
                  <a:cubicBezTo>
                    <a:pt x="260" y="322"/>
                    <a:pt x="260" y="323"/>
                    <a:pt x="260" y="323"/>
                  </a:cubicBezTo>
                  <a:cubicBezTo>
                    <a:pt x="261" y="326"/>
                    <a:pt x="259" y="329"/>
                    <a:pt x="255" y="331"/>
                  </a:cubicBezTo>
                  <a:cubicBezTo>
                    <a:pt x="253" y="333"/>
                    <a:pt x="251" y="337"/>
                    <a:pt x="250" y="340"/>
                  </a:cubicBezTo>
                  <a:cubicBezTo>
                    <a:pt x="249" y="345"/>
                    <a:pt x="244" y="345"/>
                    <a:pt x="243" y="345"/>
                  </a:cubicBezTo>
                  <a:cubicBezTo>
                    <a:pt x="242" y="345"/>
                    <a:pt x="242" y="345"/>
                    <a:pt x="242" y="345"/>
                  </a:cubicBezTo>
                  <a:cubicBezTo>
                    <a:pt x="242" y="345"/>
                    <a:pt x="242" y="345"/>
                    <a:pt x="242" y="345"/>
                  </a:cubicBezTo>
                  <a:cubicBezTo>
                    <a:pt x="240" y="345"/>
                    <a:pt x="239" y="344"/>
                    <a:pt x="238" y="341"/>
                  </a:cubicBezTo>
                  <a:cubicBezTo>
                    <a:pt x="238" y="341"/>
                    <a:pt x="238" y="341"/>
                    <a:pt x="238" y="341"/>
                  </a:cubicBezTo>
                  <a:cubicBezTo>
                    <a:pt x="237" y="341"/>
                    <a:pt x="235" y="346"/>
                    <a:pt x="234" y="348"/>
                  </a:cubicBezTo>
                  <a:cubicBezTo>
                    <a:pt x="233" y="350"/>
                    <a:pt x="232" y="352"/>
                    <a:pt x="231" y="353"/>
                  </a:cubicBezTo>
                  <a:cubicBezTo>
                    <a:pt x="230" y="356"/>
                    <a:pt x="225" y="358"/>
                    <a:pt x="219" y="359"/>
                  </a:cubicBezTo>
                  <a:cubicBezTo>
                    <a:pt x="219" y="359"/>
                    <a:pt x="219" y="359"/>
                    <a:pt x="219" y="359"/>
                  </a:cubicBezTo>
                  <a:cubicBezTo>
                    <a:pt x="218" y="359"/>
                    <a:pt x="218" y="359"/>
                    <a:pt x="218" y="360"/>
                  </a:cubicBezTo>
                  <a:cubicBezTo>
                    <a:pt x="216" y="360"/>
                    <a:pt x="216" y="360"/>
                    <a:pt x="216" y="360"/>
                  </a:cubicBezTo>
                  <a:cubicBezTo>
                    <a:pt x="216" y="361"/>
                    <a:pt x="216" y="361"/>
                    <a:pt x="216" y="361"/>
                  </a:cubicBezTo>
                  <a:cubicBezTo>
                    <a:pt x="216" y="362"/>
                    <a:pt x="217" y="362"/>
                    <a:pt x="219" y="362"/>
                  </a:cubicBezTo>
                  <a:cubicBezTo>
                    <a:pt x="222" y="362"/>
                    <a:pt x="224" y="363"/>
                    <a:pt x="224" y="366"/>
                  </a:cubicBezTo>
                  <a:cubicBezTo>
                    <a:pt x="224" y="366"/>
                    <a:pt x="224" y="367"/>
                    <a:pt x="223" y="367"/>
                  </a:cubicBezTo>
                  <a:cubicBezTo>
                    <a:pt x="222" y="369"/>
                    <a:pt x="216" y="371"/>
                    <a:pt x="213" y="371"/>
                  </a:cubicBezTo>
                  <a:cubicBezTo>
                    <a:pt x="212" y="371"/>
                    <a:pt x="212" y="371"/>
                    <a:pt x="212" y="371"/>
                  </a:cubicBezTo>
                  <a:cubicBezTo>
                    <a:pt x="212" y="371"/>
                    <a:pt x="212" y="371"/>
                    <a:pt x="211" y="371"/>
                  </a:cubicBezTo>
                  <a:cubicBezTo>
                    <a:pt x="211" y="371"/>
                    <a:pt x="211" y="371"/>
                    <a:pt x="210" y="371"/>
                  </a:cubicBezTo>
                  <a:cubicBezTo>
                    <a:pt x="210" y="371"/>
                    <a:pt x="210" y="373"/>
                    <a:pt x="210" y="375"/>
                  </a:cubicBezTo>
                  <a:cubicBezTo>
                    <a:pt x="210" y="376"/>
                    <a:pt x="210" y="377"/>
                    <a:pt x="210" y="378"/>
                  </a:cubicBezTo>
                  <a:cubicBezTo>
                    <a:pt x="210" y="379"/>
                    <a:pt x="210" y="381"/>
                    <a:pt x="215" y="381"/>
                  </a:cubicBezTo>
                  <a:cubicBezTo>
                    <a:pt x="219" y="381"/>
                    <a:pt x="223" y="380"/>
                    <a:pt x="224" y="380"/>
                  </a:cubicBezTo>
                  <a:cubicBezTo>
                    <a:pt x="225" y="379"/>
                    <a:pt x="225" y="379"/>
                    <a:pt x="226" y="378"/>
                  </a:cubicBezTo>
                  <a:cubicBezTo>
                    <a:pt x="227" y="377"/>
                    <a:pt x="228" y="376"/>
                    <a:pt x="230" y="376"/>
                  </a:cubicBezTo>
                  <a:cubicBezTo>
                    <a:pt x="231" y="376"/>
                    <a:pt x="232" y="376"/>
                    <a:pt x="233" y="377"/>
                  </a:cubicBezTo>
                  <a:cubicBezTo>
                    <a:pt x="235" y="377"/>
                    <a:pt x="237" y="378"/>
                    <a:pt x="237" y="380"/>
                  </a:cubicBezTo>
                  <a:cubicBezTo>
                    <a:pt x="238" y="382"/>
                    <a:pt x="236" y="385"/>
                    <a:pt x="236" y="385"/>
                  </a:cubicBezTo>
                  <a:cubicBezTo>
                    <a:pt x="236" y="385"/>
                    <a:pt x="236" y="385"/>
                    <a:pt x="236" y="385"/>
                  </a:cubicBezTo>
                  <a:cubicBezTo>
                    <a:pt x="236" y="385"/>
                    <a:pt x="236" y="385"/>
                    <a:pt x="236" y="385"/>
                  </a:cubicBezTo>
                  <a:cubicBezTo>
                    <a:pt x="236" y="385"/>
                    <a:pt x="223" y="394"/>
                    <a:pt x="217" y="399"/>
                  </a:cubicBezTo>
                  <a:cubicBezTo>
                    <a:pt x="215" y="401"/>
                    <a:pt x="213" y="402"/>
                    <a:pt x="211" y="402"/>
                  </a:cubicBezTo>
                  <a:cubicBezTo>
                    <a:pt x="210" y="402"/>
                    <a:pt x="209" y="402"/>
                    <a:pt x="208" y="401"/>
                  </a:cubicBezTo>
                  <a:cubicBezTo>
                    <a:pt x="207" y="401"/>
                    <a:pt x="205" y="401"/>
                    <a:pt x="204" y="401"/>
                  </a:cubicBezTo>
                  <a:cubicBezTo>
                    <a:pt x="204" y="401"/>
                    <a:pt x="203" y="401"/>
                    <a:pt x="203" y="401"/>
                  </a:cubicBezTo>
                  <a:cubicBezTo>
                    <a:pt x="199" y="401"/>
                    <a:pt x="196" y="403"/>
                    <a:pt x="194" y="406"/>
                  </a:cubicBezTo>
                  <a:cubicBezTo>
                    <a:pt x="193" y="406"/>
                    <a:pt x="193" y="406"/>
                    <a:pt x="193" y="406"/>
                  </a:cubicBezTo>
                  <a:cubicBezTo>
                    <a:pt x="192" y="407"/>
                    <a:pt x="190" y="408"/>
                    <a:pt x="188" y="408"/>
                  </a:cubicBezTo>
                  <a:cubicBezTo>
                    <a:pt x="185" y="408"/>
                    <a:pt x="180" y="406"/>
                    <a:pt x="177" y="405"/>
                  </a:cubicBezTo>
                  <a:cubicBezTo>
                    <a:pt x="176" y="405"/>
                    <a:pt x="175" y="405"/>
                    <a:pt x="174" y="405"/>
                  </a:cubicBezTo>
                  <a:cubicBezTo>
                    <a:pt x="173" y="404"/>
                    <a:pt x="172" y="404"/>
                    <a:pt x="171" y="404"/>
                  </a:cubicBezTo>
                  <a:cubicBezTo>
                    <a:pt x="169" y="404"/>
                    <a:pt x="167" y="405"/>
                    <a:pt x="164" y="406"/>
                  </a:cubicBezTo>
                  <a:cubicBezTo>
                    <a:pt x="164" y="407"/>
                    <a:pt x="163" y="407"/>
                    <a:pt x="162" y="407"/>
                  </a:cubicBezTo>
                  <a:cubicBezTo>
                    <a:pt x="161" y="408"/>
                    <a:pt x="160" y="408"/>
                    <a:pt x="159" y="408"/>
                  </a:cubicBezTo>
                  <a:cubicBezTo>
                    <a:pt x="155" y="408"/>
                    <a:pt x="152" y="406"/>
                    <a:pt x="149" y="404"/>
                  </a:cubicBezTo>
                  <a:cubicBezTo>
                    <a:pt x="148" y="403"/>
                    <a:pt x="148" y="402"/>
                    <a:pt x="147" y="402"/>
                  </a:cubicBezTo>
                  <a:cubicBezTo>
                    <a:pt x="147" y="402"/>
                    <a:pt x="146" y="403"/>
                    <a:pt x="145" y="404"/>
                  </a:cubicBezTo>
                  <a:cubicBezTo>
                    <a:pt x="145" y="404"/>
                    <a:pt x="145" y="404"/>
                    <a:pt x="145" y="404"/>
                  </a:cubicBezTo>
                  <a:cubicBezTo>
                    <a:pt x="144" y="405"/>
                    <a:pt x="141" y="405"/>
                    <a:pt x="133" y="406"/>
                  </a:cubicBezTo>
                  <a:cubicBezTo>
                    <a:pt x="131" y="406"/>
                    <a:pt x="129" y="406"/>
                    <a:pt x="129" y="406"/>
                  </a:cubicBezTo>
                  <a:cubicBezTo>
                    <a:pt x="126" y="406"/>
                    <a:pt x="125" y="406"/>
                    <a:pt x="125" y="409"/>
                  </a:cubicBezTo>
                  <a:cubicBezTo>
                    <a:pt x="124" y="412"/>
                    <a:pt x="122" y="412"/>
                    <a:pt x="121" y="412"/>
                  </a:cubicBezTo>
                  <a:cubicBezTo>
                    <a:pt x="120" y="412"/>
                    <a:pt x="119" y="412"/>
                    <a:pt x="118" y="411"/>
                  </a:cubicBezTo>
                  <a:cubicBezTo>
                    <a:pt x="117" y="410"/>
                    <a:pt x="116" y="410"/>
                    <a:pt x="114" y="410"/>
                  </a:cubicBezTo>
                  <a:cubicBezTo>
                    <a:pt x="114" y="410"/>
                    <a:pt x="113" y="410"/>
                    <a:pt x="113" y="410"/>
                  </a:cubicBezTo>
                  <a:cubicBezTo>
                    <a:pt x="112" y="410"/>
                    <a:pt x="112" y="410"/>
                    <a:pt x="111" y="411"/>
                  </a:cubicBezTo>
                  <a:cubicBezTo>
                    <a:pt x="111" y="411"/>
                    <a:pt x="109" y="411"/>
                    <a:pt x="108" y="411"/>
                  </a:cubicBezTo>
                  <a:cubicBezTo>
                    <a:pt x="107" y="411"/>
                    <a:pt x="106" y="411"/>
                    <a:pt x="105" y="410"/>
                  </a:cubicBezTo>
                  <a:cubicBezTo>
                    <a:pt x="105" y="410"/>
                    <a:pt x="105" y="410"/>
                    <a:pt x="104" y="410"/>
                  </a:cubicBezTo>
                  <a:cubicBezTo>
                    <a:pt x="104" y="410"/>
                    <a:pt x="104" y="410"/>
                    <a:pt x="103" y="410"/>
                  </a:cubicBezTo>
                  <a:cubicBezTo>
                    <a:pt x="103" y="410"/>
                    <a:pt x="102" y="410"/>
                    <a:pt x="102" y="410"/>
                  </a:cubicBezTo>
                  <a:cubicBezTo>
                    <a:pt x="101" y="410"/>
                    <a:pt x="100" y="410"/>
                    <a:pt x="99" y="410"/>
                  </a:cubicBezTo>
                  <a:cubicBezTo>
                    <a:pt x="97" y="409"/>
                    <a:pt x="97" y="409"/>
                    <a:pt x="96" y="409"/>
                  </a:cubicBezTo>
                  <a:cubicBezTo>
                    <a:pt x="95" y="409"/>
                    <a:pt x="94" y="409"/>
                    <a:pt x="93" y="410"/>
                  </a:cubicBezTo>
                  <a:cubicBezTo>
                    <a:pt x="92" y="411"/>
                    <a:pt x="84" y="413"/>
                    <a:pt x="79" y="413"/>
                  </a:cubicBezTo>
                  <a:cubicBezTo>
                    <a:pt x="75" y="413"/>
                    <a:pt x="73" y="416"/>
                    <a:pt x="71" y="420"/>
                  </a:cubicBezTo>
                  <a:cubicBezTo>
                    <a:pt x="70" y="422"/>
                    <a:pt x="69" y="423"/>
                    <a:pt x="68" y="425"/>
                  </a:cubicBezTo>
                  <a:cubicBezTo>
                    <a:pt x="66" y="427"/>
                    <a:pt x="63" y="428"/>
                    <a:pt x="61" y="428"/>
                  </a:cubicBezTo>
                  <a:cubicBezTo>
                    <a:pt x="58" y="428"/>
                    <a:pt x="56" y="427"/>
                    <a:pt x="56" y="425"/>
                  </a:cubicBezTo>
                  <a:cubicBezTo>
                    <a:pt x="56" y="425"/>
                    <a:pt x="56" y="425"/>
                    <a:pt x="56" y="425"/>
                  </a:cubicBezTo>
                  <a:cubicBezTo>
                    <a:pt x="56" y="425"/>
                    <a:pt x="55" y="425"/>
                    <a:pt x="55" y="425"/>
                  </a:cubicBezTo>
                  <a:cubicBezTo>
                    <a:pt x="54" y="425"/>
                    <a:pt x="51" y="425"/>
                    <a:pt x="47" y="423"/>
                  </a:cubicBezTo>
                  <a:cubicBezTo>
                    <a:pt x="45" y="423"/>
                    <a:pt x="43" y="422"/>
                    <a:pt x="41" y="422"/>
                  </a:cubicBezTo>
                  <a:cubicBezTo>
                    <a:pt x="36" y="422"/>
                    <a:pt x="31" y="424"/>
                    <a:pt x="26" y="428"/>
                  </a:cubicBezTo>
                  <a:cubicBezTo>
                    <a:pt x="20" y="432"/>
                    <a:pt x="10" y="435"/>
                    <a:pt x="5" y="435"/>
                  </a:cubicBezTo>
                  <a:close/>
                </a:path>
              </a:pathLst>
            </a:custGeom>
            <a:solidFill>
              <a:schemeClr val="accent1">
                <a:lumMod val="20000"/>
                <a:lumOff val="80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36"/>
            <p:cNvSpPr>
              <a:spLocks/>
            </p:cNvSpPr>
            <p:nvPr/>
          </p:nvSpPr>
          <p:spPr bwMode="auto">
            <a:xfrm>
              <a:off x="6689834" y="2849590"/>
              <a:ext cx="44733" cy="46863"/>
            </a:xfrm>
            <a:custGeom>
              <a:avLst/>
              <a:gdLst>
                <a:gd name="T0" fmla="*/ 14 w 18"/>
                <a:gd name="T1" fmla="*/ 18 h 18"/>
                <a:gd name="T2" fmla="*/ 8 w 18"/>
                <a:gd name="T3" fmla="*/ 16 h 18"/>
                <a:gd name="T4" fmla="*/ 6 w 18"/>
                <a:gd name="T5" fmla="*/ 14 h 18"/>
                <a:gd name="T6" fmla="*/ 5 w 18"/>
                <a:gd name="T7" fmla="*/ 14 h 18"/>
                <a:gd name="T8" fmla="*/ 1 w 18"/>
                <a:gd name="T9" fmla="*/ 11 h 18"/>
                <a:gd name="T10" fmla="*/ 2 w 18"/>
                <a:gd name="T11" fmla="*/ 6 h 18"/>
                <a:gd name="T12" fmla="*/ 6 w 18"/>
                <a:gd name="T13" fmla="*/ 3 h 18"/>
                <a:gd name="T14" fmla="*/ 7 w 18"/>
                <a:gd name="T15" fmla="*/ 3 h 18"/>
                <a:gd name="T16" fmla="*/ 10 w 18"/>
                <a:gd name="T17" fmla="*/ 1 h 18"/>
                <a:gd name="T18" fmla="*/ 12 w 18"/>
                <a:gd name="T19" fmla="*/ 0 h 18"/>
                <a:gd name="T20" fmla="*/ 13 w 18"/>
                <a:gd name="T21" fmla="*/ 0 h 18"/>
                <a:gd name="T22" fmla="*/ 14 w 18"/>
                <a:gd name="T23" fmla="*/ 0 h 18"/>
                <a:gd name="T24" fmla="*/ 14 w 18"/>
                <a:gd name="T25" fmla="*/ 2 h 18"/>
                <a:gd name="T26" fmla="*/ 12 w 18"/>
                <a:gd name="T27" fmla="*/ 4 h 18"/>
                <a:gd name="T28" fmla="*/ 12 w 18"/>
                <a:gd name="T29" fmla="*/ 9 h 18"/>
                <a:gd name="T30" fmla="*/ 12 w 18"/>
                <a:gd name="T31" fmla="*/ 9 h 18"/>
                <a:gd name="T32" fmla="*/ 17 w 18"/>
                <a:gd name="T33" fmla="*/ 15 h 18"/>
                <a:gd name="T34" fmla="*/ 15 w 18"/>
                <a:gd name="T35" fmla="*/ 18 h 18"/>
                <a:gd name="T36" fmla="*/ 14 w 18"/>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8">
                  <a:moveTo>
                    <a:pt x="14" y="18"/>
                  </a:moveTo>
                  <a:cubicBezTo>
                    <a:pt x="12" y="18"/>
                    <a:pt x="10" y="17"/>
                    <a:pt x="8" y="16"/>
                  </a:cubicBezTo>
                  <a:cubicBezTo>
                    <a:pt x="7" y="15"/>
                    <a:pt x="6" y="15"/>
                    <a:pt x="6" y="14"/>
                  </a:cubicBezTo>
                  <a:cubicBezTo>
                    <a:pt x="5" y="14"/>
                    <a:pt x="5" y="14"/>
                    <a:pt x="5" y="14"/>
                  </a:cubicBezTo>
                  <a:cubicBezTo>
                    <a:pt x="4" y="14"/>
                    <a:pt x="2" y="13"/>
                    <a:pt x="1" y="11"/>
                  </a:cubicBezTo>
                  <a:cubicBezTo>
                    <a:pt x="0" y="9"/>
                    <a:pt x="0" y="7"/>
                    <a:pt x="2" y="6"/>
                  </a:cubicBezTo>
                  <a:cubicBezTo>
                    <a:pt x="3" y="4"/>
                    <a:pt x="5" y="4"/>
                    <a:pt x="6" y="3"/>
                  </a:cubicBezTo>
                  <a:cubicBezTo>
                    <a:pt x="7" y="3"/>
                    <a:pt x="7" y="3"/>
                    <a:pt x="7" y="3"/>
                  </a:cubicBezTo>
                  <a:cubicBezTo>
                    <a:pt x="8" y="3"/>
                    <a:pt x="9" y="2"/>
                    <a:pt x="10" y="1"/>
                  </a:cubicBezTo>
                  <a:cubicBezTo>
                    <a:pt x="11" y="1"/>
                    <a:pt x="11" y="0"/>
                    <a:pt x="12" y="0"/>
                  </a:cubicBezTo>
                  <a:cubicBezTo>
                    <a:pt x="12" y="0"/>
                    <a:pt x="13" y="0"/>
                    <a:pt x="13" y="0"/>
                  </a:cubicBezTo>
                  <a:cubicBezTo>
                    <a:pt x="14" y="0"/>
                    <a:pt x="14" y="0"/>
                    <a:pt x="14" y="0"/>
                  </a:cubicBezTo>
                  <a:cubicBezTo>
                    <a:pt x="14" y="2"/>
                    <a:pt x="14" y="2"/>
                    <a:pt x="14" y="2"/>
                  </a:cubicBezTo>
                  <a:cubicBezTo>
                    <a:pt x="13" y="3"/>
                    <a:pt x="13" y="3"/>
                    <a:pt x="12" y="4"/>
                  </a:cubicBezTo>
                  <a:cubicBezTo>
                    <a:pt x="11" y="7"/>
                    <a:pt x="10" y="8"/>
                    <a:pt x="12" y="9"/>
                  </a:cubicBezTo>
                  <a:cubicBezTo>
                    <a:pt x="12" y="9"/>
                    <a:pt x="12" y="9"/>
                    <a:pt x="12" y="9"/>
                  </a:cubicBezTo>
                  <a:cubicBezTo>
                    <a:pt x="15" y="11"/>
                    <a:pt x="18" y="13"/>
                    <a:pt x="17" y="15"/>
                  </a:cubicBezTo>
                  <a:cubicBezTo>
                    <a:pt x="17" y="16"/>
                    <a:pt x="17" y="17"/>
                    <a:pt x="15" y="18"/>
                  </a:cubicBezTo>
                  <a:cubicBezTo>
                    <a:pt x="15" y="18"/>
                    <a:pt x="14" y="18"/>
                    <a:pt x="14" y="18"/>
                  </a:cubicBezTo>
                  <a:close/>
                </a:path>
              </a:pathLst>
            </a:custGeom>
            <a:solidFill>
              <a:schemeClr val="bg1"/>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37"/>
            <p:cNvSpPr>
              <a:spLocks/>
            </p:cNvSpPr>
            <p:nvPr/>
          </p:nvSpPr>
          <p:spPr bwMode="auto">
            <a:xfrm>
              <a:off x="8730495" y="5872240"/>
              <a:ext cx="8521" cy="10651"/>
            </a:xfrm>
            <a:custGeom>
              <a:avLst/>
              <a:gdLst>
                <a:gd name="T0" fmla="*/ 0 w 3"/>
                <a:gd name="T1" fmla="*/ 2 h 4"/>
                <a:gd name="T2" fmla="*/ 1 w 3"/>
                <a:gd name="T3" fmla="*/ 0 h 4"/>
                <a:gd name="T4" fmla="*/ 3 w 3"/>
                <a:gd name="T5" fmla="*/ 1 h 4"/>
                <a:gd name="T6" fmla="*/ 3 w 3"/>
                <a:gd name="T7" fmla="*/ 2 h 4"/>
                <a:gd name="T8" fmla="*/ 3 w 3"/>
                <a:gd name="T9" fmla="*/ 2 h 4"/>
                <a:gd name="T10" fmla="*/ 2 w 3"/>
                <a:gd name="T11" fmla="*/ 4 h 4"/>
                <a:gd name="T12" fmla="*/ 0 w 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2"/>
                  </a:moveTo>
                  <a:cubicBezTo>
                    <a:pt x="1" y="0"/>
                    <a:pt x="1" y="0"/>
                    <a:pt x="1" y="0"/>
                  </a:cubicBezTo>
                  <a:cubicBezTo>
                    <a:pt x="3" y="1"/>
                    <a:pt x="3" y="1"/>
                    <a:pt x="3" y="1"/>
                  </a:cubicBezTo>
                  <a:cubicBezTo>
                    <a:pt x="3" y="1"/>
                    <a:pt x="3" y="1"/>
                    <a:pt x="3" y="2"/>
                  </a:cubicBezTo>
                  <a:cubicBezTo>
                    <a:pt x="3" y="2"/>
                    <a:pt x="3" y="2"/>
                    <a:pt x="3" y="2"/>
                  </a:cubicBezTo>
                  <a:cubicBezTo>
                    <a:pt x="2" y="4"/>
                    <a:pt x="2" y="4"/>
                    <a:pt x="2" y="4"/>
                  </a:cubicBezTo>
                  <a:lnTo>
                    <a:pt x="0" y="2"/>
                  </a:ln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8"/>
            <p:cNvSpPr>
              <a:spLocks/>
            </p:cNvSpPr>
            <p:nvPr/>
          </p:nvSpPr>
          <p:spPr bwMode="auto">
            <a:xfrm>
              <a:off x="8730495" y="5827507"/>
              <a:ext cx="76685" cy="72424"/>
            </a:xfrm>
            <a:custGeom>
              <a:avLst/>
              <a:gdLst>
                <a:gd name="T0" fmla="*/ 5 w 29"/>
                <a:gd name="T1" fmla="*/ 28 h 28"/>
                <a:gd name="T2" fmla="*/ 4 w 29"/>
                <a:gd name="T3" fmla="*/ 27 h 28"/>
                <a:gd name="T4" fmla="*/ 1 w 29"/>
                <a:gd name="T5" fmla="*/ 20 h 28"/>
                <a:gd name="T6" fmla="*/ 1 w 29"/>
                <a:gd name="T7" fmla="*/ 19 h 28"/>
                <a:gd name="T8" fmla="*/ 1 w 29"/>
                <a:gd name="T9" fmla="*/ 19 h 28"/>
                <a:gd name="T10" fmla="*/ 3 w 29"/>
                <a:gd name="T11" fmla="*/ 16 h 28"/>
                <a:gd name="T12" fmla="*/ 9 w 29"/>
                <a:gd name="T13" fmla="*/ 6 h 28"/>
                <a:gd name="T14" fmla="*/ 14 w 29"/>
                <a:gd name="T15" fmla="*/ 1 h 28"/>
                <a:gd name="T16" fmla="*/ 17 w 29"/>
                <a:gd name="T17" fmla="*/ 1 h 28"/>
                <a:gd name="T18" fmla="*/ 23 w 29"/>
                <a:gd name="T19" fmla="*/ 0 h 28"/>
                <a:gd name="T20" fmla="*/ 23 w 29"/>
                <a:gd name="T21" fmla="*/ 0 h 28"/>
                <a:gd name="T22" fmla="*/ 28 w 29"/>
                <a:gd name="T23" fmla="*/ 2 h 28"/>
                <a:gd name="T24" fmla="*/ 28 w 29"/>
                <a:gd name="T25" fmla="*/ 6 h 28"/>
                <a:gd name="T26" fmla="*/ 22 w 29"/>
                <a:gd name="T27" fmla="*/ 9 h 28"/>
                <a:gd name="T28" fmla="*/ 20 w 29"/>
                <a:gd name="T29" fmla="*/ 9 h 28"/>
                <a:gd name="T30" fmla="*/ 18 w 29"/>
                <a:gd name="T31" fmla="*/ 13 h 28"/>
                <a:gd name="T32" fmla="*/ 17 w 29"/>
                <a:gd name="T33" fmla="*/ 16 h 28"/>
                <a:gd name="T34" fmla="*/ 14 w 29"/>
                <a:gd name="T35" fmla="*/ 20 h 28"/>
                <a:gd name="T36" fmla="*/ 11 w 29"/>
                <a:gd name="T37" fmla="*/ 21 h 28"/>
                <a:gd name="T38" fmla="*/ 10 w 29"/>
                <a:gd name="T39" fmla="*/ 23 h 28"/>
                <a:gd name="T40" fmla="*/ 5 w 29"/>
                <a:gd name="T4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8">
                  <a:moveTo>
                    <a:pt x="5" y="28"/>
                  </a:moveTo>
                  <a:cubicBezTo>
                    <a:pt x="5" y="28"/>
                    <a:pt x="4" y="28"/>
                    <a:pt x="4" y="27"/>
                  </a:cubicBezTo>
                  <a:cubicBezTo>
                    <a:pt x="1" y="26"/>
                    <a:pt x="0" y="23"/>
                    <a:pt x="1" y="20"/>
                  </a:cubicBezTo>
                  <a:cubicBezTo>
                    <a:pt x="1" y="19"/>
                    <a:pt x="1" y="19"/>
                    <a:pt x="1" y="19"/>
                  </a:cubicBezTo>
                  <a:cubicBezTo>
                    <a:pt x="1" y="19"/>
                    <a:pt x="1" y="19"/>
                    <a:pt x="1" y="19"/>
                  </a:cubicBezTo>
                  <a:cubicBezTo>
                    <a:pt x="2" y="18"/>
                    <a:pt x="2" y="17"/>
                    <a:pt x="3" y="16"/>
                  </a:cubicBezTo>
                  <a:cubicBezTo>
                    <a:pt x="6" y="13"/>
                    <a:pt x="8" y="10"/>
                    <a:pt x="9" y="6"/>
                  </a:cubicBezTo>
                  <a:cubicBezTo>
                    <a:pt x="10" y="3"/>
                    <a:pt x="11" y="2"/>
                    <a:pt x="14" y="1"/>
                  </a:cubicBezTo>
                  <a:cubicBezTo>
                    <a:pt x="15" y="1"/>
                    <a:pt x="16" y="1"/>
                    <a:pt x="17" y="1"/>
                  </a:cubicBezTo>
                  <a:cubicBezTo>
                    <a:pt x="19" y="1"/>
                    <a:pt x="21" y="0"/>
                    <a:pt x="23" y="0"/>
                  </a:cubicBezTo>
                  <a:cubicBezTo>
                    <a:pt x="23" y="0"/>
                    <a:pt x="23" y="0"/>
                    <a:pt x="23" y="0"/>
                  </a:cubicBezTo>
                  <a:cubicBezTo>
                    <a:pt x="25" y="0"/>
                    <a:pt x="27" y="1"/>
                    <a:pt x="28" y="2"/>
                  </a:cubicBezTo>
                  <a:cubicBezTo>
                    <a:pt x="28" y="3"/>
                    <a:pt x="29" y="4"/>
                    <a:pt x="28" y="6"/>
                  </a:cubicBezTo>
                  <a:cubicBezTo>
                    <a:pt x="26" y="8"/>
                    <a:pt x="24" y="9"/>
                    <a:pt x="22" y="9"/>
                  </a:cubicBezTo>
                  <a:cubicBezTo>
                    <a:pt x="21" y="9"/>
                    <a:pt x="20" y="9"/>
                    <a:pt x="20" y="9"/>
                  </a:cubicBezTo>
                  <a:cubicBezTo>
                    <a:pt x="19" y="10"/>
                    <a:pt x="19" y="11"/>
                    <a:pt x="18" y="13"/>
                  </a:cubicBezTo>
                  <a:cubicBezTo>
                    <a:pt x="18" y="14"/>
                    <a:pt x="18" y="15"/>
                    <a:pt x="17" y="16"/>
                  </a:cubicBezTo>
                  <a:cubicBezTo>
                    <a:pt x="17" y="18"/>
                    <a:pt x="15" y="19"/>
                    <a:pt x="14" y="20"/>
                  </a:cubicBezTo>
                  <a:cubicBezTo>
                    <a:pt x="13" y="20"/>
                    <a:pt x="12" y="21"/>
                    <a:pt x="11" y="21"/>
                  </a:cubicBezTo>
                  <a:cubicBezTo>
                    <a:pt x="11" y="22"/>
                    <a:pt x="10" y="23"/>
                    <a:pt x="10" y="23"/>
                  </a:cubicBezTo>
                  <a:cubicBezTo>
                    <a:pt x="9" y="25"/>
                    <a:pt x="8" y="28"/>
                    <a:pt x="5" y="28"/>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39"/>
            <p:cNvSpPr>
              <a:spLocks/>
            </p:cNvSpPr>
            <p:nvPr/>
          </p:nvSpPr>
          <p:spPr bwMode="auto">
            <a:xfrm>
              <a:off x="7039175" y="4466356"/>
              <a:ext cx="950036" cy="1154529"/>
            </a:xfrm>
            <a:custGeom>
              <a:avLst/>
              <a:gdLst>
                <a:gd name="T0" fmla="*/ 261 w 367"/>
                <a:gd name="T1" fmla="*/ 429 h 447"/>
                <a:gd name="T2" fmla="*/ 266 w 367"/>
                <a:gd name="T3" fmla="*/ 412 h 447"/>
                <a:gd name="T4" fmla="*/ 267 w 367"/>
                <a:gd name="T5" fmla="*/ 364 h 447"/>
                <a:gd name="T6" fmla="*/ 255 w 367"/>
                <a:gd name="T7" fmla="*/ 355 h 447"/>
                <a:gd name="T8" fmla="*/ 245 w 367"/>
                <a:gd name="T9" fmla="*/ 342 h 447"/>
                <a:gd name="T10" fmla="*/ 236 w 367"/>
                <a:gd name="T11" fmla="*/ 324 h 447"/>
                <a:gd name="T12" fmla="*/ 223 w 367"/>
                <a:gd name="T13" fmla="*/ 321 h 447"/>
                <a:gd name="T14" fmla="*/ 197 w 367"/>
                <a:gd name="T15" fmla="*/ 291 h 447"/>
                <a:gd name="T16" fmla="*/ 173 w 367"/>
                <a:gd name="T17" fmla="*/ 274 h 447"/>
                <a:gd name="T18" fmla="*/ 154 w 367"/>
                <a:gd name="T19" fmla="*/ 248 h 447"/>
                <a:gd name="T20" fmla="*/ 151 w 367"/>
                <a:gd name="T21" fmla="*/ 244 h 447"/>
                <a:gd name="T22" fmla="*/ 131 w 367"/>
                <a:gd name="T23" fmla="*/ 228 h 447"/>
                <a:gd name="T24" fmla="*/ 123 w 367"/>
                <a:gd name="T25" fmla="*/ 211 h 447"/>
                <a:gd name="T26" fmla="*/ 116 w 367"/>
                <a:gd name="T27" fmla="*/ 204 h 447"/>
                <a:gd name="T28" fmla="*/ 115 w 367"/>
                <a:gd name="T29" fmla="*/ 178 h 447"/>
                <a:gd name="T30" fmla="*/ 102 w 367"/>
                <a:gd name="T31" fmla="*/ 155 h 447"/>
                <a:gd name="T32" fmla="*/ 70 w 367"/>
                <a:gd name="T33" fmla="*/ 136 h 447"/>
                <a:gd name="T34" fmla="*/ 32 w 367"/>
                <a:gd name="T35" fmla="*/ 164 h 447"/>
                <a:gd name="T36" fmla="*/ 29 w 367"/>
                <a:gd name="T37" fmla="*/ 159 h 447"/>
                <a:gd name="T38" fmla="*/ 19 w 367"/>
                <a:gd name="T39" fmla="*/ 153 h 447"/>
                <a:gd name="T40" fmla="*/ 23 w 367"/>
                <a:gd name="T41" fmla="*/ 142 h 447"/>
                <a:gd name="T42" fmla="*/ 14 w 367"/>
                <a:gd name="T43" fmla="*/ 107 h 447"/>
                <a:gd name="T44" fmla="*/ 4 w 367"/>
                <a:gd name="T45" fmla="*/ 105 h 447"/>
                <a:gd name="T46" fmla="*/ 22 w 367"/>
                <a:gd name="T47" fmla="*/ 79 h 447"/>
                <a:gd name="T48" fmla="*/ 25 w 367"/>
                <a:gd name="T49" fmla="*/ 63 h 447"/>
                <a:gd name="T50" fmla="*/ 37 w 367"/>
                <a:gd name="T51" fmla="*/ 66 h 447"/>
                <a:gd name="T52" fmla="*/ 49 w 367"/>
                <a:gd name="T53" fmla="*/ 54 h 447"/>
                <a:gd name="T54" fmla="*/ 66 w 367"/>
                <a:gd name="T55" fmla="*/ 39 h 447"/>
                <a:gd name="T56" fmla="*/ 84 w 367"/>
                <a:gd name="T57" fmla="*/ 48 h 447"/>
                <a:gd name="T58" fmla="*/ 102 w 367"/>
                <a:gd name="T59" fmla="*/ 41 h 447"/>
                <a:gd name="T60" fmla="*/ 119 w 367"/>
                <a:gd name="T61" fmla="*/ 39 h 447"/>
                <a:gd name="T62" fmla="*/ 131 w 367"/>
                <a:gd name="T63" fmla="*/ 24 h 447"/>
                <a:gd name="T64" fmla="*/ 137 w 367"/>
                <a:gd name="T65" fmla="*/ 25 h 447"/>
                <a:gd name="T66" fmla="*/ 142 w 367"/>
                <a:gd name="T67" fmla="*/ 13 h 447"/>
                <a:gd name="T68" fmla="*/ 149 w 367"/>
                <a:gd name="T69" fmla="*/ 8 h 447"/>
                <a:gd name="T70" fmla="*/ 161 w 367"/>
                <a:gd name="T71" fmla="*/ 14 h 447"/>
                <a:gd name="T72" fmla="*/ 179 w 367"/>
                <a:gd name="T73" fmla="*/ 6 h 447"/>
                <a:gd name="T74" fmla="*/ 191 w 367"/>
                <a:gd name="T75" fmla="*/ 0 h 447"/>
                <a:gd name="T76" fmla="*/ 213 w 367"/>
                <a:gd name="T77" fmla="*/ 19 h 447"/>
                <a:gd name="T78" fmla="*/ 223 w 367"/>
                <a:gd name="T79" fmla="*/ 28 h 447"/>
                <a:gd name="T80" fmla="*/ 234 w 367"/>
                <a:gd name="T81" fmla="*/ 30 h 447"/>
                <a:gd name="T82" fmla="*/ 236 w 367"/>
                <a:gd name="T83" fmla="*/ 36 h 447"/>
                <a:gd name="T84" fmla="*/ 242 w 367"/>
                <a:gd name="T85" fmla="*/ 57 h 447"/>
                <a:gd name="T86" fmla="*/ 234 w 367"/>
                <a:gd name="T87" fmla="*/ 91 h 447"/>
                <a:gd name="T88" fmla="*/ 231 w 367"/>
                <a:gd name="T89" fmla="*/ 82 h 447"/>
                <a:gd name="T90" fmla="*/ 225 w 367"/>
                <a:gd name="T91" fmla="*/ 71 h 447"/>
                <a:gd name="T92" fmla="*/ 198 w 367"/>
                <a:gd name="T93" fmla="*/ 88 h 447"/>
                <a:gd name="T94" fmla="*/ 195 w 367"/>
                <a:gd name="T95" fmla="*/ 112 h 447"/>
                <a:gd name="T96" fmla="*/ 188 w 367"/>
                <a:gd name="T97" fmla="*/ 114 h 447"/>
                <a:gd name="T98" fmla="*/ 229 w 367"/>
                <a:gd name="T99" fmla="*/ 189 h 447"/>
                <a:gd name="T100" fmla="*/ 283 w 367"/>
                <a:gd name="T101" fmla="*/ 255 h 447"/>
                <a:gd name="T102" fmla="*/ 286 w 367"/>
                <a:gd name="T103" fmla="*/ 273 h 447"/>
                <a:gd name="T104" fmla="*/ 330 w 367"/>
                <a:gd name="T105" fmla="*/ 301 h 447"/>
                <a:gd name="T106" fmla="*/ 366 w 367"/>
                <a:gd name="T107" fmla="*/ 346 h 447"/>
                <a:gd name="T108" fmla="*/ 354 w 367"/>
                <a:gd name="T109" fmla="*/ 361 h 447"/>
                <a:gd name="T110" fmla="*/ 346 w 367"/>
                <a:gd name="T111" fmla="*/ 344 h 447"/>
                <a:gd name="T112" fmla="*/ 321 w 367"/>
                <a:gd name="T113" fmla="*/ 334 h 447"/>
                <a:gd name="T114" fmla="*/ 306 w 367"/>
                <a:gd name="T115" fmla="*/ 349 h 447"/>
                <a:gd name="T116" fmla="*/ 311 w 367"/>
                <a:gd name="T117" fmla="*/ 393 h 447"/>
                <a:gd name="T118" fmla="*/ 290 w 367"/>
                <a:gd name="T119" fmla="*/ 429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7" h="447">
                  <a:moveTo>
                    <a:pt x="260" y="447"/>
                  </a:moveTo>
                  <a:cubicBezTo>
                    <a:pt x="257" y="447"/>
                    <a:pt x="256" y="446"/>
                    <a:pt x="255" y="445"/>
                  </a:cubicBezTo>
                  <a:cubicBezTo>
                    <a:pt x="254" y="444"/>
                    <a:pt x="254" y="442"/>
                    <a:pt x="255" y="440"/>
                  </a:cubicBezTo>
                  <a:cubicBezTo>
                    <a:pt x="257" y="434"/>
                    <a:pt x="259" y="431"/>
                    <a:pt x="261" y="429"/>
                  </a:cubicBezTo>
                  <a:cubicBezTo>
                    <a:pt x="262" y="428"/>
                    <a:pt x="262" y="427"/>
                    <a:pt x="262" y="426"/>
                  </a:cubicBezTo>
                  <a:cubicBezTo>
                    <a:pt x="263" y="425"/>
                    <a:pt x="262" y="423"/>
                    <a:pt x="262" y="422"/>
                  </a:cubicBezTo>
                  <a:cubicBezTo>
                    <a:pt x="262" y="418"/>
                    <a:pt x="262" y="413"/>
                    <a:pt x="265" y="412"/>
                  </a:cubicBezTo>
                  <a:cubicBezTo>
                    <a:pt x="266" y="412"/>
                    <a:pt x="266" y="412"/>
                    <a:pt x="266" y="412"/>
                  </a:cubicBezTo>
                  <a:cubicBezTo>
                    <a:pt x="270" y="410"/>
                    <a:pt x="277" y="407"/>
                    <a:pt x="273" y="390"/>
                  </a:cubicBezTo>
                  <a:cubicBezTo>
                    <a:pt x="272" y="381"/>
                    <a:pt x="270" y="379"/>
                    <a:pt x="270" y="378"/>
                  </a:cubicBezTo>
                  <a:cubicBezTo>
                    <a:pt x="269" y="376"/>
                    <a:pt x="269" y="376"/>
                    <a:pt x="269" y="372"/>
                  </a:cubicBezTo>
                  <a:cubicBezTo>
                    <a:pt x="269" y="367"/>
                    <a:pt x="268" y="365"/>
                    <a:pt x="267" y="364"/>
                  </a:cubicBezTo>
                  <a:cubicBezTo>
                    <a:pt x="267" y="362"/>
                    <a:pt x="266" y="361"/>
                    <a:pt x="266" y="359"/>
                  </a:cubicBezTo>
                  <a:cubicBezTo>
                    <a:pt x="264" y="352"/>
                    <a:pt x="263" y="351"/>
                    <a:pt x="263" y="351"/>
                  </a:cubicBezTo>
                  <a:cubicBezTo>
                    <a:pt x="263" y="351"/>
                    <a:pt x="262" y="351"/>
                    <a:pt x="262" y="352"/>
                  </a:cubicBezTo>
                  <a:cubicBezTo>
                    <a:pt x="260" y="353"/>
                    <a:pt x="258" y="355"/>
                    <a:pt x="255" y="355"/>
                  </a:cubicBezTo>
                  <a:cubicBezTo>
                    <a:pt x="254" y="355"/>
                    <a:pt x="253" y="355"/>
                    <a:pt x="252" y="352"/>
                  </a:cubicBezTo>
                  <a:cubicBezTo>
                    <a:pt x="251" y="347"/>
                    <a:pt x="249" y="346"/>
                    <a:pt x="247" y="344"/>
                  </a:cubicBezTo>
                  <a:cubicBezTo>
                    <a:pt x="247" y="344"/>
                    <a:pt x="246" y="344"/>
                    <a:pt x="246" y="343"/>
                  </a:cubicBezTo>
                  <a:cubicBezTo>
                    <a:pt x="245" y="343"/>
                    <a:pt x="245" y="343"/>
                    <a:pt x="245" y="342"/>
                  </a:cubicBezTo>
                  <a:cubicBezTo>
                    <a:pt x="243" y="341"/>
                    <a:pt x="240" y="339"/>
                    <a:pt x="241" y="336"/>
                  </a:cubicBezTo>
                  <a:cubicBezTo>
                    <a:pt x="242" y="335"/>
                    <a:pt x="242" y="329"/>
                    <a:pt x="240" y="325"/>
                  </a:cubicBezTo>
                  <a:cubicBezTo>
                    <a:pt x="239" y="324"/>
                    <a:pt x="238" y="324"/>
                    <a:pt x="237" y="324"/>
                  </a:cubicBezTo>
                  <a:cubicBezTo>
                    <a:pt x="236" y="324"/>
                    <a:pt x="236" y="324"/>
                    <a:pt x="236" y="324"/>
                  </a:cubicBezTo>
                  <a:cubicBezTo>
                    <a:pt x="234" y="324"/>
                    <a:pt x="231" y="324"/>
                    <a:pt x="229" y="325"/>
                  </a:cubicBezTo>
                  <a:cubicBezTo>
                    <a:pt x="228" y="325"/>
                    <a:pt x="226" y="326"/>
                    <a:pt x="225" y="326"/>
                  </a:cubicBezTo>
                  <a:cubicBezTo>
                    <a:pt x="224" y="326"/>
                    <a:pt x="223" y="325"/>
                    <a:pt x="223" y="325"/>
                  </a:cubicBezTo>
                  <a:cubicBezTo>
                    <a:pt x="222" y="324"/>
                    <a:pt x="222" y="323"/>
                    <a:pt x="223" y="321"/>
                  </a:cubicBezTo>
                  <a:cubicBezTo>
                    <a:pt x="224" y="314"/>
                    <a:pt x="224" y="314"/>
                    <a:pt x="221" y="313"/>
                  </a:cubicBezTo>
                  <a:cubicBezTo>
                    <a:pt x="217" y="311"/>
                    <a:pt x="210" y="304"/>
                    <a:pt x="208" y="300"/>
                  </a:cubicBezTo>
                  <a:cubicBezTo>
                    <a:pt x="207" y="297"/>
                    <a:pt x="202" y="291"/>
                    <a:pt x="198" y="291"/>
                  </a:cubicBezTo>
                  <a:cubicBezTo>
                    <a:pt x="198" y="291"/>
                    <a:pt x="197" y="291"/>
                    <a:pt x="197" y="291"/>
                  </a:cubicBezTo>
                  <a:cubicBezTo>
                    <a:pt x="196" y="291"/>
                    <a:pt x="196" y="291"/>
                    <a:pt x="196" y="291"/>
                  </a:cubicBezTo>
                  <a:cubicBezTo>
                    <a:pt x="194" y="292"/>
                    <a:pt x="191" y="293"/>
                    <a:pt x="189" y="293"/>
                  </a:cubicBezTo>
                  <a:cubicBezTo>
                    <a:pt x="186" y="293"/>
                    <a:pt x="183" y="291"/>
                    <a:pt x="182" y="287"/>
                  </a:cubicBezTo>
                  <a:cubicBezTo>
                    <a:pt x="180" y="279"/>
                    <a:pt x="178" y="276"/>
                    <a:pt x="173" y="274"/>
                  </a:cubicBezTo>
                  <a:cubicBezTo>
                    <a:pt x="167" y="271"/>
                    <a:pt x="163" y="267"/>
                    <a:pt x="162" y="261"/>
                  </a:cubicBezTo>
                  <a:cubicBezTo>
                    <a:pt x="161" y="256"/>
                    <a:pt x="160" y="253"/>
                    <a:pt x="156" y="250"/>
                  </a:cubicBezTo>
                  <a:cubicBezTo>
                    <a:pt x="156" y="250"/>
                    <a:pt x="156" y="250"/>
                    <a:pt x="156" y="250"/>
                  </a:cubicBezTo>
                  <a:cubicBezTo>
                    <a:pt x="154" y="248"/>
                    <a:pt x="154" y="248"/>
                    <a:pt x="154" y="248"/>
                  </a:cubicBezTo>
                  <a:cubicBezTo>
                    <a:pt x="154" y="247"/>
                    <a:pt x="154" y="247"/>
                    <a:pt x="154" y="247"/>
                  </a:cubicBezTo>
                  <a:cubicBezTo>
                    <a:pt x="154" y="247"/>
                    <a:pt x="154" y="247"/>
                    <a:pt x="154" y="247"/>
                  </a:cubicBezTo>
                  <a:cubicBezTo>
                    <a:pt x="153" y="247"/>
                    <a:pt x="153" y="247"/>
                    <a:pt x="153" y="246"/>
                  </a:cubicBezTo>
                  <a:cubicBezTo>
                    <a:pt x="152" y="246"/>
                    <a:pt x="152" y="245"/>
                    <a:pt x="151" y="244"/>
                  </a:cubicBezTo>
                  <a:cubicBezTo>
                    <a:pt x="149" y="241"/>
                    <a:pt x="147" y="238"/>
                    <a:pt x="144" y="237"/>
                  </a:cubicBezTo>
                  <a:cubicBezTo>
                    <a:pt x="143" y="236"/>
                    <a:pt x="141" y="236"/>
                    <a:pt x="139" y="235"/>
                  </a:cubicBezTo>
                  <a:cubicBezTo>
                    <a:pt x="136" y="235"/>
                    <a:pt x="132" y="234"/>
                    <a:pt x="131" y="232"/>
                  </a:cubicBezTo>
                  <a:cubicBezTo>
                    <a:pt x="130" y="230"/>
                    <a:pt x="130" y="229"/>
                    <a:pt x="131" y="228"/>
                  </a:cubicBezTo>
                  <a:cubicBezTo>
                    <a:pt x="133" y="222"/>
                    <a:pt x="132" y="222"/>
                    <a:pt x="129" y="219"/>
                  </a:cubicBezTo>
                  <a:cubicBezTo>
                    <a:pt x="128" y="218"/>
                    <a:pt x="128" y="218"/>
                    <a:pt x="128" y="218"/>
                  </a:cubicBezTo>
                  <a:cubicBezTo>
                    <a:pt x="125" y="216"/>
                    <a:pt x="123" y="214"/>
                    <a:pt x="123" y="212"/>
                  </a:cubicBezTo>
                  <a:cubicBezTo>
                    <a:pt x="123" y="211"/>
                    <a:pt x="123" y="211"/>
                    <a:pt x="123" y="211"/>
                  </a:cubicBezTo>
                  <a:cubicBezTo>
                    <a:pt x="123" y="208"/>
                    <a:pt x="123" y="207"/>
                    <a:pt x="123" y="207"/>
                  </a:cubicBezTo>
                  <a:cubicBezTo>
                    <a:pt x="123" y="207"/>
                    <a:pt x="123" y="207"/>
                    <a:pt x="122" y="207"/>
                  </a:cubicBezTo>
                  <a:cubicBezTo>
                    <a:pt x="122" y="207"/>
                    <a:pt x="121" y="207"/>
                    <a:pt x="121" y="207"/>
                  </a:cubicBezTo>
                  <a:cubicBezTo>
                    <a:pt x="119" y="207"/>
                    <a:pt x="117" y="206"/>
                    <a:pt x="116" y="204"/>
                  </a:cubicBezTo>
                  <a:cubicBezTo>
                    <a:pt x="114" y="202"/>
                    <a:pt x="114" y="200"/>
                    <a:pt x="116" y="198"/>
                  </a:cubicBezTo>
                  <a:cubicBezTo>
                    <a:pt x="116" y="196"/>
                    <a:pt x="116" y="196"/>
                    <a:pt x="116" y="196"/>
                  </a:cubicBezTo>
                  <a:cubicBezTo>
                    <a:pt x="118" y="193"/>
                    <a:pt x="118" y="193"/>
                    <a:pt x="117" y="190"/>
                  </a:cubicBezTo>
                  <a:cubicBezTo>
                    <a:pt x="115" y="186"/>
                    <a:pt x="115" y="184"/>
                    <a:pt x="115" y="178"/>
                  </a:cubicBezTo>
                  <a:cubicBezTo>
                    <a:pt x="115" y="176"/>
                    <a:pt x="114" y="176"/>
                    <a:pt x="114" y="175"/>
                  </a:cubicBezTo>
                  <a:cubicBezTo>
                    <a:pt x="113" y="174"/>
                    <a:pt x="112" y="173"/>
                    <a:pt x="113" y="171"/>
                  </a:cubicBezTo>
                  <a:cubicBezTo>
                    <a:pt x="114" y="168"/>
                    <a:pt x="112" y="159"/>
                    <a:pt x="108" y="157"/>
                  </a:cubicBezTo>
                  <a:cubicBezTo>
                    <a:pt x="107" y="156"/>
                    <a:pt x="105" y="155"/>
                    <a:pt x="102" y="155"/>
                  </a:cubicBezTo>
                  <a:cubicBezTo>
                    <a:pt x="99" y="154"/>
                    <a:pt x="95" y="153"/>
                    <a:pt x="94" y="150"/>
                  </a:cubicBezTo>
                  <a:cubicBezTo>
                    <a:pt x="94" y="147"/>
                    <a:pt x="86" y="139"/>
                    <a:pt x="79" y="138"/>
                  </a:cubicBezTo>
                  <a:cubicBezTo>
                    <a:pt x="79" y="138"/>
                    <a:pt x="79" y="138"/>
                    <a:pt x="79" y="138"/>
                  </a:cubicBezTo>
                  <a:cubicBezTo>
                    <a:pt x="76" y="137"/>
                    <a:pt x="73" y="136"/>
                    <a:pt x="70" y="136"/>
                  </a:cubicBezTo>
                  <a:cubicBezTo>
                    <a:pt x="65" y="136"/>
                    <a:pt x="61" y="138"/>
                    <a:pt x="58" y="142"/>
                  </a:cubicBezTo>
                  <a:cubicBezTo>
                    <a:pt x="56" y="143"/>
                    <a:pt x="55" y="144"/>
                    <a:pt x="54" y="146"/>
                  </a:cubicBezTo>
                  <a:cubicBezTo>
                    <a:pt x="47" y="153"/>
                    <a:pt x="39" y="162"/>
                    <a:pt x="33" y="163"/>
                  </a:cubicBezTo>
                  <a:cubicBezTo>
                    <a:pt x="33" y="163"/>
                    <a:pt x="32" y="163"/>
                    <a:pt x="32" y="164"/>
                  </a:cubicBezTo>
                  <a:cubicBezTo>
                    <a:pt x="30" y="164"/>
                    <a:pt x="30" y="164"/>
                    <a:pt x="30" y="164"/>
                  </a:cubicBezTo>
                  <a:cubicBezTo>
                    <a:pt x="30" y="163"/>
                    <a:pt x="30" y="163"/>
                    <a:pt x="30" y="163"/>
                  </a:cubicBezTo>
                  <a:cubicBezTo>
                    <a:pt x="30" y="162"/>
                    <a:pt x="30" y="162"/>
                    <a:pt x="29" y="161"/>
                  </a:cubicBezTo>
                  <a:cubicBezTo>
                    <a:pt x="29" y="160"/>
                    <a:pt x="29" y="160"/>
                    <a:pt x="29" y="159"/>
                  </a:cubicBezTo>
                  <a:cubicBezTo>
                    <a:pt x="28" y="158"/>
                    <a:pt x="28" y="157"/>
                    <a:pt x="27" y="156"/>
                  </a:cubicBezTo>
                  <a:cubicBezTo>
                    <a:pt x="26" y="155"/>
                    <a:pt x="26" y="155"/>
                    <a:pt x="26" y="155"/>
                  </a:cubicBezTo>
                  <a:cubicBezTo>
                    <a:pt x="25" y="155"/>
                    <a:pt x="24" y="154"/>
                    <a:pt x="23" y="153"/>
                  </a:cubicBezTo>
                  <a:cubicBezTo>
                    <a:pt x="19" y="153"/>
                    <a:pt x="19" y="153"/>
                    <a:pt x="19" y="153"/>
                  </a:cubicBezTo>
                  <a:cubicBezTo>
                    <a:pt x="23" y="151"/>
                    <a:pt x="23" y="151"/>
                    <a:pt x="23" y="151"/>
                  </a:cubicBezTo>
                  <a:cubicBezTo>
                    <a:pt x="26" y="149"/>
                    <a:pt x="28" y="148"/>
                    <a:pt x="28" y="146"/>
                  </a:cubicBezTo>
                  <a:cubicBezTo>
                    <a:pt x="28" y="143"/>
                    <a:pt x="27" y="143"/>
                    <a:pt x="23" y="142"/>
                  </a:cubicBezTo>
                  <a:cubicBezTo>
                    <a:pt x="23" y="142"/>
                    <a:pt x="23" y="142"/>
                    <a:pt x="23" y="142"/>
                  </a:cubicBezTo>
                  <a:cubicBezTo>
                    <a:pt x="19" y="141"/>
                    <a:pt x="15" y="140"/>
                    <a:pt x="12" y="134"/>
                  </a:cubicBezTo>
                  <a:cubicBezTo>
                    <a:pt x="10" y="130"/>
                    <a:pt x="12" y="126"/>
                    <a:pt x="13" y="122"/>
                  </a:cubicBezTo>
                  <a:cubicBezTo>
                    <a:pt x="13" y="121"/>
                    <a:pt x="13" y="120"/>
                    <a:pt x="14" y="120"/>
                  </a:cubicBezTo>
                  <a:cubicBezTo>
                    <a:pt x="15" y="115"/>
                    <a:pt x="16" y="111"/>
                    <a:pt x="14" y="107"/>
                  </a:cubicBezTo>
                  <a:cubicBezTo>
                    <a:pt x="13" y="105"/>
                    <a:pt x="12" y="105"/>
                    <a:pt x="10" y="105"/>
                  </a:cubicBezTo>
                  <a:cubicBezTo>
                    <a:pt x="10" y="105"/>
                    <a:pt x="9" y="105"/>
                    <a:pt x="8" y="105"/>
                  </a:cubicBezTo>
                  <a:cubicBezTo>
                    <a:pt x="8" y="105"/>
                    <a:pt x="7" y="105"/>
                    <a:pt x="6" y="105"/>
                  </a:cubicBezTo>
                  <a:cubicBezTo>
                    <a:pt x="5" y="105"/>
                    <a:pt x="4" y="105"/>
                    <a:pt x="4" y="105"/>
                  </a:cubicBezTo>
                  <a:cubicBezTo>
                    <a:pt x="2" y="104"/>
                    <a:pt x="1" y="103"/>
                    <a:pt x="0" y="102"/>
                  </a:cubicBezTo>
                  <a:cubicBezTo>
                    <a:pt x="0" y="99"/>
                    <a:pt x="1" y="96"/>
                    <a:pt x="2" y="94"/>
                  </a:cubicBezTo>
                  <a:cubicBezTo>
                    <a:pt x="5" y="90"/>
                    <a:pt x="9" y="88"/>
                    <a:pt x="14" y="87"/>
                  </a:cubicBezTo>
                  <a:cubicBezTo>
                    <a:pt x="18" y="85"/>
                    <a:pt x="21" y="82"/>
                    <a:pt x="22" y="79"/>
                  </a:cubicBezTo>
                  <a:cubicBezTo>
                    <a:pt x="22" y="76"/>
                    <a:pt x="22" y="73"/>
                    <a:pt x="22" y="70"/>
                  </a:cubicBezTo>
                  <a:cubicBezTo>
                    <a:pt x="22" y="70"/>
                    <a:pt x="22" y="70"/>
                    <a:pt x="22" y="70"/>
                  </a:cubicBezTo>
                  <a:cubicBezTo>
                    <a:pt x="22" y="68"/>
                    <a:pt x="21" y="64"/>
                    <a:pt x="24" y="63"/>
                  </a:cubicBezTo>
                  <a:cubicBezTo>
                    <a:pt x="24" y="63"/>
                    <a:pt x="24" y="63"/>
                    <a:pt x="25" y="63"/>
                  </a:cubicBezTo>
                  <a:cubicBezTo>
                    <a:pt x="26" y="63"/>
                    <a:pt x="27" y="64"/>
                    <a:pt x="28" y="64"/>
                  </a:cubicBezTo>
                  <a:cubicBezTo>
                    <a:pt x="29" y="65"/>
                    <a:pt x="30" y="65"/>
                    <a:pt x="30" y="65"/>
                  </a:cubicBezTo>
                  <a:cubicBezTo>
                    <a:pt x="32" y="66"/>
                    <a:pt x="33" y="66"/>
                    <a:pt x="35" y="66"/>
                  </a:cubicBezTo>
                  <a:cubicBezTo>
                    <a:pt x="36" y="66"/>
                    <a:pt x="37" y="66"/>
                    <a:pt x="37" y="66"/>
                  </a:cubicBezTo>
                  <a:cubicBezTo>
                    <a:pt x="38" y="65"/>
                    <a:pt x="39" y="64"/>
                    <a:pt x="40" y="62"/>
                  </a:cubicBezTo>
                  <a:cubicBezTo>
                    <a:pt x="41" y="62"/>
                    <a:pt x="41" y="62"/>
                    <a:pt x="41" y="61"/>
                  </a:cubicBezTo>
                  <a:cubicBezTo>
                    <a:pt x="43" y="59"/>
                    <a:pt x="44" y="57"/>
                    <a:pt x="47" y="56"/>
                  </a:cubicBezTo>
                  <a:cubicBezTo>
                    <a:pt x="48" y="55"/>
                    <a:pt x="48" y="55"/>
                    <a:pt x="49" y="54"/>
                  </a:cubicBezTo>
                  <a:cubicBezTo>
                    <a:pt x="52" y="53"/>
                    <a:pt x="54" y="51"/>
                    <a:pt x="56" y="49"/>
                  </a:cubicBezTo>
                  <a:cubicBezTo>
                    <a:pt x="58" y="46"/>
                    <a:pt x="59" y="46"/>
                    <a:pt x="61" y="45"/>
                  </a:cubicBezTo>
                  <a:cubicBezTo>
                    <a:pt x="63" y="44"/>
                    <a:pt x="64" y="42"/>
                    <a:pt x="65" y="41"/>
                  </a:cubicBezTo>
                  <a:cubicBezTo>
                    <a:pt x="65" y="40"/>
                    <a:pt x="65" y="40"/>
                    <a:pt x="66" y="39"/>
                  </a:cubicBezTo>
                  <a:cubicBezTo>
                    <a:pt x="67" y="37"/>
                    <a:pt x="69" y="35"/>
                    <a:pt x="71" y="35"/>
                  </a:cubicBezTo>
                  <a:cubicBezTo>
                    <a:pt x="72" y="35"/>
                    <a:pt x="73" y="36"/>
                    <a:pt x="74" y="38"/>
                  </a:cubicBezTo>
                  <a:cubicBezTo>
                    <a:pt x="76" y="42"/>
                    <a:pt x="78" y="45"/>
                    <a:pt x="81" y="47"/>
                  </a:cubicBezTo>
                  <a:cubicBezTo>
                    <a:pt x="82" y="48"/>
                    <a:pt x="83" y="48"/>
                    <a:pt x="84" y="48"/>
                  </a:cubicBezTo>
                  <a:cubicBezTo>
                    <a:pt x="85" y="48"/>
                    <a:pt x="87" y="48"/>
                    <a:pt x="88" y="47"/>
                  </a:cubicBezTo>
                  <a:cubicBezTo>
                    <a:pt x="90" y="47"/>
                    <a:pt x="91" y="47"/>
                    <a:pt x="93" y="47"/>
                  </a:cubicBezTo>
                  <a:cubicBezTo>
                    <a:pt x="93" y="47"/>
                    <a:pt x="94" y="47"/>
                    <a:pt x="94" y="47"/>
                  </a:cubicBezTo>
                  <a:cubicBezTo>
                    <a:pt x="98" y="47"/>
                    <a:pt x="100" y="45"/>
                    <a:pt x="102" y="41"/>
                  </a:cubicBezTo>
                  <a:cubicBezTo>
                    <a:pt x="104" y="37"/>
                    <a:pt x="106" y="34"/>
                    <a:pt x="110" y="34"/>
                  </a:cubicBezTo>
                  <a:cubicBezTo>
                    <a:pt x="111" y="34"/>
                    <a:pt x="112" y="34"/>
                    <a:pt x="112" y="34"/>
                  </a:cubicBezTo>
                  <a:cubicBezTo>
                    <a:pt x="114" y="35"/>
                    <a:pt x="115" y="36"/>
                    <a:pt x="117" y="37"/>
                  </a:cubicBezTo>
                  <a:cubicBezTo>
                    <a:pt x="117" y="38"/>
                    <a:pt x="118" y="38"/>
                    <a:pt x="119" y="39"/>
                  </a:cubicBezTo>
                  <a:cubicBezTo>
                    <a:pt x="119" y="39"/>
                    <a:pt x="120" y="39"/>
                    <a:pt x="121" y="39"/>
                  </a:cubicBezTo>
                  <a:cubicBezTo>
                    <a:pt x="123" y="39"/>
                    <a:pt x="126" y="37"/>
                    <a:pt x="126" y="34"/>
                  </a:cubicBezTo>
                  <a:cubicBezTo>
                    <a:pt x="126" y="34"/>
                    <a:pt x="127" y="33"/>
                    <a:pt x="127" y="32"/>
                  </a:cubicBezTo>
                  <a:cubicBezTo>
                    <a:pt x="127" y="29"/>
                    <a:pt x="128" y="25"/>
                    <a:pt x="131" y="24"/>
                  </a:cubicBezTo>
                  <a:cubicBezTo>
                    <a:pt x="132" y="24"/>
                    <a:pt x="132" y="24"/>
                    <a:pt x="132" y="24"/>
                  </a:cubicBezTo>
                  <a:cubicBezTo>
                    <a:pt x="133" y="24"/>
                    <a:pt x="134" y="24"/>
                    <a:pt x="135" y="24"/>
                  </a:cubicBezTo>
                  <a:cubicBezTo>
                    <a:pt x="136" y="25"/>
                    <a:pt x="136" y="25"/>
                    <a:pt x="137" y="25"/>
                  </a:cubicBezTo>
                  <a:cubicBezTo>
                    <a:pt x="137" y="25"/>
                    <a:pt x="137" y="25"/>
                    <a:pt x="137" y="25"/>
                  </a:cubicBezTo>
                  <a:cubicBezTo>
                    <a:pt x="138" y="25"/>
                    <a:pt x="139" y="23"/>
                    <a:pt x="139" y="21"/>
                  </a:cubicBezTo>
                  <a:cubicBezTo>
                    <a:pt x="139" y="21"/>
                    <a:pt x="139" y="21"/>
                    <a:pt x="140" y="20"/>
                  </a:cubicBezTo>
                  <a:cubicBezTo>
                    <a:pt x="140" y="18"/>
                    <a:pt x="141" y="16"/>
                    <a:pt x="142" y="14"/>
                  </a:cubicBezTo>
                  <a:cubicBezTo>
                    <a:pt x="142" y="13"/>
                    <a:pt x="142" y="13"/>
                    <a:pt x="142" y="13"/>
                  </a:cubicBezTo>
                  <a:cubicBezTo>
                    <a:pt x="143" y="13"/>
                    <a:pt x="143" y="13"/>
                    <a:pt x="143" y="12"/>
                  </a:cubicBezTo>
                  <a:cubicBezTo>
                    <a:pt x="143" y="12"/>
                    <a:pt x="143" y="12"/>
                    <a:pt x="143" y="12"/>
                  </a:cubicBezTo>
                  <a:cubicBezTo>
                    <a:pt x="144" y="10"/>
                    <a:pt x="145" y="7"/>
                    <a:pt x="148" y="7"/>
                  </a:cubicBezTo>
                  <a:cubicBezTo>
                    <a:pt x="148" y="7"/>
                    <a:pt x="149" y="8"/>
                    <a:pt x="149" y="8"/>
                  </a:cubicBezTo>
                  <a:cubicBezTo>
                    <a:pt x="151" y="8"/>
                    <a:pt x="152" y="9"/>
                    <a:pt x="153" y="10"/>
                  </a:cubicBezTo>
                  <a:cubicBezTo>
                    <a:pt x="153" y="11"/>
                    <a:pt x="154" y="11"/>
                    <a:pt x="155" y="11"/>
                  </a:cubicBezTo>
                  <a:cubicBezTo>
                    <a:pt x="157" y="13"/>
                    <a:pt x="159" y="14"/>
                    <a:pt x="160" y="14"/>
                  </a:cubicBezTo>
                  <a:cubicBezTo>
                    <a:pt x="161" y="14"/>
                    <a:pt x="161" y="14"/>
                    <a:pt x="161" y="14"/>
                  </a:cubicBezTo>
                  <a:cubicBezTo>
                    <a:pt x="163" y="14"/>
                    <a:pt x="166" y="13"/>
                    <a:pt x="167" y="13"/>
                  </a:cubicBezTo>
                  <a:cubicBezTo>
                    <a:pt x="169" y="12"/>
                    <a:pt x="170" y="11"/>
                    <a:pt x="172" y="10"/>
                  </a:cubicBezTo>
                  <a:cubicBezTo>
                    <a:pt x="173" y="8"/>
                    <a:pt x="175" y="7"/>
                    <a:pt x="177" y="6"/>
                  </a:cubicBezTo>
                  <a:cubicBezTo>
                    <a:pt x="178" y="6"/>
                    <a:pt x="179" y="6"/>
                    <a:pt x="179" y="6"/>
                  </a:cubicBezTo>
                  <a:cubicBezTo>
                    <a:pt x="181" y="6"/>
                    <a:pt x="182" y="5"/>
                    <a:pt x="183" y="4"/>
                  </a:cubicBezTo>
                  <a:cubicBezTo>
                    <a:pt x="184" y="4"/>
                    <a:pt x="184" y="3"/>
                    <a:pt x="184" y="3"/>
                  </a:cubicBezTo>
                  <a:cubicBezTo>
                    <a:pt x="185" y="2"/>
                    <a:pt x="186" y="1"/>
                    <a:pt x="187" y="1"/>
                  </a:cubicBezTo>
                  <a:cubicBezTo>
                    <a:pt x="188" y="0"/>
                    <a:pt x="190" y="0"/>
                    <a:pt x="191" y="0"/>
                  </a:cubicBezTo>
                  <a:cubicBezTo>
                    <a:pt x="195" y="0"/>
                    <a:pt x="199" y="2"/>
                    <a:pt x="201" y="4"/>
                  </a:cubicBezTo>
                  <a:cubicBezTo>
                    <a:pt x="203" y="6"/>
                    <a:pt x="204" y="8"/>
                    <a:pt x="205" y="10"/>
                  </a:cubicBezTo>
                  <a:cubicBezTo>
                    <a:pt x="206" y="11"/>
                    <a:pt x="207" y="13"/>
                    <a:pt x="208" y="14"/>
                  </a:cubicBezTo>
                  <a:cubicBezTo>
                    <a:pt x="210" y="16"/>
                    <a:pt x="211" y="17"/>
                    <a:pt x="213" y="19"/>
                  </a:cubicBezTo>
                  <a:cubicBezTo>
                    <a:pt x="214" y="20"/>
                    <a:pt x="215" y="21"/>
                    <a:pt x="216" y="22"/>
                  </a:cubicBezTo>
                  <a:cubicBezTo>
                    <a:pt x="217" y="22"/>
                    <a:pt x="217" y="23"/>
                    <a:pt x="218" y="24"/>
                  </a:cubicBezTo>
                  <a:cubicBezTo>
                    <a:pt x="219" y="25"/>
                    <a:pt x="221" y="27"/>
                    <a:pt x="222" y="27"/>
                  </a:cubicBezTo>
                  <a:cubicBezTo>
                    <a:pt x="222" y="28"/>
                    <a:pt x="223" y="28"/>
                    <a:pt x="223" y="28"/>
                  </a:cubicBezTo>
                  <a:cubicBezTo>
                    <a:pt x="224" y="28"/>
                    <a:pt x="224" y="28"/>
                    <a:pt x="225" y="28"/>
                  </a:cubicBezTo>
                  <a:cubicBezTo>
                    <a:pt x="225" y="28"/>
                    <a:pt x="226" y="28"/>
                    <a:pt x="226" y="28"/>
                  </a:cubicBezTo>
                  <a:cubicBezTo>
                    <a:pt x="227" y="28"/>
                    <a:pt x="228" y="28"/>
                    <a:pt x="229" y="28"/>
                  </a:cubicBezTo>
                  <a:cubicBezTo>
                    <a:pt x="230" y="28"/>
                    <a:pt x="232" y="29"/>
                    <a:pt x="234" y="30"/>
                  </a:cubicBezTo>
                  <a:cubicBezTo>
                    <a:pt x="235" y="31"/>
                    <a:pt x="236" y="31"/>
                    <a:pt x="237" y="32"/>
                  </a:cubicBezTo>
                  <a:cubicBezTo>
                    <a:pt x="240" y="34"/>
                    <a:pt x="240" y="34"/>
                    <a:pt x="240" y="34"/>
                  </a:cubicBezTo>
                  <a:cubicBezTo>
                    <a:pt x="238" y="35"/>
                    <a:pt x="238" y="35"/>
                    <a:pt x="238" y="35"/>
                  </a:cubicBezTo>
                  <a:cubicBezTo>
                    <a:pt x="237" y="35"/>
                    <a:pt x="237" y="35"/>
                    <a:pt x="236" y="36"/>
                  </a:cubicBezTo>
                  <a:cubicBezTo>
                    <a:pt x="235" y="37"/>
                    <a:pt x="236" y="39"/>
                    <a:pt x="238" y="41"/>
                  </a:cubicBezTo>
                  <a:cubicBezTo>
                    <a:pt x="239" y="42"/>
                    <a:pt x="239" y="42"/>
                    <a:pt x="239" y="42"/>
                  </a:cubicBezTo>
                  <a:cubicBezTo>
                    <a:pt x="241" y="44"/>
                    <a:pt x="243" y="46"/>
                    <a:pt x="243" y="50"/>
                  </a:cubicBezTo>
                  <a:cubicBezTo>
                    <a:pt x="243" y="52"/>
                    <a:pt x="243" y="55"/>
                    <a:pt x="242" y="57"/>
                  </a:cubicBezTo>
                  <a:cubicBezTo>
                    <a:pt x="241" y="60"/>
                    <a:pt x="240" y="64"/>
                    <a:pt x="242" y="68"/>
                  </a:cubicBezTo>
                  <a:cubicBezTo>
                    <a:pt x="243" y="69"/>
                    <a:pt x="244" y="70"/>
                    <a:pt x="245" y="72"/>
                  </a:cubicBezTo>
                  <a:cubicBezTo>
                    <a:pt x="248" y="75"/>
                    <a:pt x="251" y="79"/>
                    <a:pt x="246" y="85"/>
                  </a:cubicBezTo>
                  <a:cubicBezTo>
                    <a:pt x="242" y="87"/>
                    <a:pt x="238" y="89"/>
                    <a:pt x="234" y="91"/>
                  </a:cubicBezTo>
                  <a:cubicBezTo>
                    <a:pt x="233" y="92"/>
                    <a:pt x="233" y="92"/>
                    <a:pt x="233" y="92"/>
                  </a:cubicBezTo>
                  <a:cubicBezTo>
                    <a:pt x="232" y="90"/>
                    <a:pt x="232" y="90"/>
                    <a:pt x="232" y="90"/>
                  </a:cubicBezTo>
                  <a:cubicBezTo>
                    <a:pt x="232" y="90"/>
                    <a:pt x="232" y="90"/>
                    <a:pt x="232" y="90"/>
                  </a:cubicBezTo>
                  <a:cubicBezTo>
                    <a:pt x="231" y="87"/>
                    <a:pt x="230" y="84"/>
                    <a:pt x="231" y="82"/>
                  </a:cubicBezTo>
                  <a:cubicBezTo>
                    <a:pt x="232" y="81"/>
                    <a:pt x="232" y="81"/>
                    <a:pt x="232" y="81"/>
                  </a:cubicBezTo>
                  <a:cubicBezTo>
                    <a:pt x="233" y="79"/>
                    <a:pt x="235" y="73"/>
                    <a:pt x="233" y="71"/>
                  </a:cubicBezTo>
                  <a:cubicBezTo>
                    <a:pt x="232" y="70"/>
                    <a:pt x="231" y="70"/>
                    <a:pt x="229" y="70"/>
                  </a:cubicBezTo>
                  <a:cubicBezTo>
                    <a:pt x="228" y="70"/>
                    <a:pt x="226" y="70"/>
                    <a:pt x="225" y="71"/>
                  </a:cubicBezTo>
                  <a:cubicBezTo>
                    <a:pt x="223" y="71"/>
                    <a:pt x="222" y="72"/>
                    <a:pt x="221" y="73"/>
                  </a:cubicBezTo>
                  <a:cubicBezTo>
                    <a:pt x="215" y="76"/>
                    <a:pt x="210" y="79"/>
                    <a:pt x="208" y="79"/>
                  </a:cubicBezTo>
                  <a:cubicBezTo>
                    <a:pt x="206" y="79"/>
                    <a:pt x="205" y="79"/>
                    <a:pt x="203" y="82"/>
                  </a:cubicBezTo>
                  <a:cubicBezTo>
                    <a:pt x="202" y="83"/>
                    <a:pt x="200" y="86"/>
                    <a:pt x="198" y="88"/>
                  </a:cubicBezTo>
                  <a:cubicBezTo>
                    <a:pt x="196" y="89"/>
                    <a:pt x="195" y="90"/>
                    <a:pt x="195" y="91"/>
                  </a:cubicBezTo>
                  <a:cubicBezTo>
                    <a:pt x="194" y="92"/>
                    <a:pt x="191" y="97"/>
                    <a:pt x="192" y="101"/>
                  </a:cubicBezTo>
                  <a:cubicBezTo>
                    <a:pt x="193" y="102"/>
                    <a:pt x="193" y="102"/>
                    <a:pt x="193" y="102"/>
                  </a:cubicBezTo>
                  <a:cubicBezTo>
                    <a:pt x="194" y="106"/>
                    <a:pt x="196" y="109"/>
                    <a:pt x="195" y="112"/>
                  </a:cubicBezTo>
                  <a:cubicBezTo>
                    <a:pt x="194" y="113"/>
                    <a:pt x="194" y="114"/>
                    <a:pt x="192" y="114"/>
                  </a:cubicBezTo>
                  <a:cubicBezTo>
                    <a:pt x="192" y="114"/>
                    <a:pt x="191" y="114"/>
                    <a:pt x="190" y="114"/>
                  </a:cubicBezTo>
                  <a:cubicBezTo>
                    <a:pt x="189" y="114"/>
                    <a:pt x="188" y="114"/>
                    <a:pt x="188" y="114"/>
                  </a:cubicBezTo>
                  <a:cubicBezTo>
                    <a:pt x="188" y="114"/>
                    <a:pt x="188" y="114"/>
                    <a:pt x="188" y="114"/>
                  </a:cubicBezTo>
                  <a:cubicBezTo>
                    <a:pt x="188" y="114"/>
                    <a:pt x="188" y="114"/>
                    <a:pt x="188" y="114"/>
                  </a:cubicBezTo>
                  <a:cubicBezTo>
                    <a:pt x="188" y="121"/>
                    <a:pt x="189" y="140"/>
                    <a:pt x="193" y="145"/>
                  </a:cubicBezTo>
                  <a:cubicBezTo>
                    <a:pt x="194" y="148"/>
                    <a:pt x="198" y="152"/>
                    <a:pt x="204" y="157"/>
                  </a:cubicBezTo>
                  <a:cubicBezTo>
                    <a:pt x="214" y="168"/>
                    <a:pt x="227" y="181"/>
                    <a:pt x="229" y="189"/>
                  </a:cubicBezTo>
                  <a:cubicBezTo>
                    <a:pt x="229" y="190"/>
                    <a:pt x="229" y="192"/>
                    <a:pt x="229" y="193"/>
                  </a:cubicBezTo>
                  <a:cubicBezTo>
                    <a:pt x="231" y="204"/>
                    <a:pt x="233" y="219"/>
                    <a:pt x="247" y="232"/>
                  </a:cubicBezTo>
                  <a:cubicBezTo>
                    <a:pt x="252" y="236"/>
                    <a:pt x="255" y="239"/>
                    <a:pt x="258" y="243"/>
                  </a:cubicBezTo>
                  <a:cubicBezTo>
                    <a:pt x="264" y="250"/>
                    <a:pt x="269" y="255"/>
                    <a:pt x="283" y="255"/>
                  </a:cubicBezTo>
                  <a:cubicBezTo>
                    <a:pt x="285" y="255"/>
                    <a:pt x="287" y="255"/>
                    <a:pt x="289" y="255"/>
                  </a:cubicBezTo>
                  <a:cubicBezTo>
                    <a:pt x="290" y="255"/>
                    <a:pt x="296" y="256"/>
                    <a:pt x="297" y="259"/>
                  </a:cubicBezTo>
                  <a:cubicBezTo>
                    <a:pt x="298" y="261"/>
                    <a:pt x="296" y="264"/>
                    <a:pt x="291" y="267"/>
                  </a:cubicBezTo>
                  <a:cubicBezTo>
                    <a:pt x="287" y="269"/>
                    <a:pt x="286" y="271"/>
                    <a:pt x="286" y="273"/>
                  </a:cubicBezTo>
                  <a:cubicBezTo>
                    <a:pt x="286" y="276"/>
                    <a:pt x="291" y="279"/>
                    <a:pt x="295" y="281"/>
                  </a:cubicBezTo>
                  <a:cubicBezTo>
                    <a:pt x="297" y="282"/>
                    <a:pt x="299" y="283"/>
                    <a:pt x="300" y="284"/>
                  </a:cubicBezTo>
                  <a:cubicBezTo>
                    <a:pt x="303" y="287"/>
                    <a:pt x="311" y="291"/>
                    <a:pt x="317" y="292"/>
                  </a:cubicBezTo>
                  <a:cubicBezTo>
                    <a:pt x="324" y="293"/>
                    <a:pt x="327" y="297"/>
                    <a:pt x="330" y="301"/>
                  </a:cubicBezTo>
                  <a:cubicBezTo>
                    <a:pt x="333" y="305"/>
                    <a:pt x="346" y="315"/>
                    <a:pt x="350" y="317"/>
                  </a:cubicBezTo>
                  <a:cubicBezTo>
                    <a:pt x="354" y="319"/>
                    <a:pt x="362" y="327"/>
                    <a:pt x="362" y="332"/>
                  </a:cubicBezTo>
                  <a:cubicBezTo>
                    <a:pt x="362" y="333"/>
                    <a:pt x="363" y="335"/>
                    <a:pt x="364" y="336"/>
                  </a:cubicBezTo>
                  <a:cubicBezTo>
                    <a:pt x="365" y="339"/>
                    <a:pt x="367" y="342"/>
                    <a:pt x="366" y="346"/>
                  </a:cubicBezTo>
                  <a:cubicBezTo>
                    <a:pt x="365" y="349"/>
                    <a:pt x="363" y="351"/>
                    <a:pt x="362" y="352"/>
                  </a:cubicBezTo>
                  <a:cubicBezTo>
                    <a:pt x="361" y="353"/>
                    <a:pt x="361" y="354"/>
                    <a:pt x="361" y="355"/>
                  </a:cubicBezTo>
                  <a:cubicBezTo>
                    <a:pt x="360" y="359"/>
                    <a:pt x="358" y="361"/>
                    <a:pt x="355" y="361"/>
                  </a:cubicBezTo>
                  <a:cubicBezTo>
                    <a:pt x="355" y="361"/>
                    <a:pt x="354" y="361"/>
                    <a:pt x="354" y="361"/>
                  </a:cubicBezTo>
                  <a:cubicBezTo>
                    <a:pt x="353" y="361"/>
                    <a:pt x="353" y="361"/>
                    <a:pt x="352" y="361"/>
                  </a:cubicBezTo>
                  <a:cubicBezTo>
                    <a:pt x="350" y="360"/>
                    <a:pt x="347" y="359"/>
                    <a:pt x="347" y="355"/>
                  </a:cubicBezTo>
                  <a:cubicBezTo>
                    <a:pt x="347" y="355"/>
                    <a:pt x="347" y="355"/>
                    <a:pt x="347" y="355"/>
                  </a:cubicBezTo>
                  <a:cubicBezTo>
                    <a:pt x="348" y="352"/>
                    <a:pt x="348" y="347"/>
                    <a:pt x="346" y="344"/>
                  </a:cubicBezTo>
                  <a:cubicBezTo>
                    <a:pt x="345" y="343"/>
                    <a:pt x="344" y="342"/>
                    <a:pt x="342" y="342"/>
                  </a:cubicBezTo>
                  <a:cubicBezTo>
                    <a:pt x="341" y="342"/>
                    <a:pt x="339" y="342"/>
                    <a:pt x="338" y="342"/>
                  </a:cubicBezTo>
                  <a:cubicBezTo>
                    <a:pt x="334" y="342"/>
                    <a:pt x="333" y="342"/>
                    <a:pt x="329" y="338"/>
                  </a:cubicBezTo>
                  <a:cubicBezTo>
                    <a:pt x="326" y="336"/>
                    <a:pt x="324" y="334"/>
                    <a:pt x="321" y="334"/>
                  </a:cubicBezTo>
                  <a:cubicBezTo>
                    <a:pt x="320" y="334"/>
                    <a:pt x="319" y="334"/>
                    <a:pt x="317" y="335"/>
                  </a:cubicBezTo>
                  <a:cubicBezTo>
                    <a:pt x="312" y="338"/>
                    <a:pt x="310" y="341"/>
                    <a:pt x="309" y="345"/>
                  </a:cubicBezTo>
                  <a:cubicBezTo>
                    <a:pt x="308" y="345"/>
                    <a:pt x="308" y="346"/>
                    <a:pt x="307" y="347"/>
                  </a:cubicBezTo>
                  <a:cubicBezTo>
                    <a:pt x="307" y="347"/>
                    <a:pt x="306" y="348"/>
                    <a:pt x="306" y="349"/>
                  </a:cubicBezTo>
                  <a:cubicBezTo>
                    <a:pt x="303" y="353"/>
                    <a:pt x="298" y="360"/>
                    <a:pt x="301" y="362"/>
                  </a:cubicBezTo>
                  <a:cubicBezTo>
                    <a:pt x="305" y="366"/>
                    <a:pt x="312" y="374"/>
                    <a:pt x="312" y="381"/>
                  </a:cubicBezTo>
                  <a:cubicBezTo>
                    <a:pt x="312" y="383"/>
                    <a:pt x="311" y="385"/>
                    <a:pt x="311" y="387"/>
                  </a:cubicBezTo>
                  <a:cubicBezTo>
                    <a:pt x="311" y="389"/>
                    <a:pt x="310" y="391"/>
                    <a:pt x="311" y="393"/>
                  </a:cubicBezTo>
                  <a:cubicBezTo>
                    <a:pt x="311" y="394"/>
                    <a:pt x="311" y="395"/>
                    <a:pt x="311" y="395"/>
                  </a:cubicBezTo>
                  <a:cubicBezTo>
                    <a:pt x="312" y="399"/>
                    <a:pt x="312" y="400"/>
                    <a:pt x="308" y="402"/>
                  </a:cubicBezTo>
                  <a:cubicBezTo>
                    <a:pt x="304" y="403"/>
                    <a:pt x="296" y="410"/>
                    <a:pt x="294" y="417"/>
                  </a:cubicBezTo>
                  <a:cubicBezTo>
                    <a:pt x="293" y="426"/>
                    <a:pt x="292" y="428"/>
                    <a:pt x="290" y="429"/>
                  </a:cubicBezTo>
                  <a:cubicBezTo>
                    <a:pt x="290" y="429"/>
                    <a:pt x="290" y="429"/>
                    <a:pt x="290" y="429"/>
                  </a:cubicBezTo>
                  <a:cubicBezTo>
                    <a:pt x="282" y="435"/>
                    <a:pt x="277" y="440"/>
                    <a:pt x="276" y="442"/>
                  </a:cubicBezTo>
                  <a:cubicBezTo>
                    <a:pt x="275" y="444"/>
                    <a:pt x="266" y="447"/>
                    <a:pt x="260" y="447"/>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40"/>
            <p:cNvSpPr>
              <a:spLocks/>
            </p:cNvSpPr>
            <p:nvPr/>
          </p:nvSpPr>
          <p:spPr bwMode="auto">
            <a:xfrm>
              <a:off x="7066867" y="5201250"/>
              <a:ext cx="166150" cy="291827"/>
            </a:xfrm>
            <a:custGeom>
              <a:avLst/>
              <a:gdLst>
                <a:gd name="T0" fmla="*/ 16 w 64"/>
                <a:gd name="T1" fmla="*/ 113 h 113"/>
                <a:gd name="T2" fmla="*/ 2 w 64"/>
                <a:gd name="T3" fmla="*/ 106 h 113"/>
                <a:gd name="T4" fmla="*/ 6 w 64"/>
                <a:gd name="T5" fmla="*/ 82 h 113"/>
                <a:gd name="T6" fmla="*/ 9 w 64"/>
                <a:gd name="T7" fmla="*/ 77 h 113"/>
                <a:gd name="T8" fmla="*/ 9 w 64"/>
                <a:gd name="T9" fmla="*/ 76 h 113"/>
                <a:gd name="T10" fmla="*/ 9 w 64"/>
                <a:gd name="T11" fmla="*/ 77 h 113"/>
                <a:gd name="T12" fmla="*/ 12 w 64"/>
                <a:gd name="T13" fmla="*/ 71 h 113"/>
                <a:gd name="T14" fmla="*/ 12 w 64"/>
                <a:gd name="T15" fmla="*/ 71 h 113"/>
                <a:gd name="T16" fmla="*/ 13 w 64"/>
                <a:gd name="T17" fmla="*/ 66 h 113"/>
                <a:gd name="T18" fmla="*/ 12 w 64"/>
                <a:gd name="T19" fmla="*/ 63 h 113"/>
                <a:gd name="T20" fmla="*/ 11 w 64"/>
                <a:gd name="T21" fmla="*/ 61 h 113"/>
                <a:gd name="T22" fmla="*/ 14 w 64"/>
                <a:gd name="T23" fmla="*/ 54 h 113"/>
                <a:gd name="T24" fmla="*/ 16 w 64"/>
                <a:gd name="T25" fmla="*/ 49 h 113"/>
                <a:gd name="T26" fmla="*/ 15 w 64"/>
                <a:gd name="T27" fmla="*/ 45 h 113"/>
                <a:gd name="T28" fmla="*/ 15 w 64"/>
                <a:gd name="T29" fmla="*/ 44 h 113"/>
                <a:gd name="T30" fmla="*/ 15 w 64"/>
                <a:gd name="T31" fmla="*/ 39 h 113"/>
                <a:gd name="T32" fmla="*/ 16 w 64"/>
                <a:gd name="T33" fmla="*/ 37 h 113"/>
                <a:gd name="T34" fmla="*/ 15 w 64"/>
                <a:gd name="T35" fmla="*/ 32 h 113"/>
                <a:gd name="T36" fmla="*/ 14 w 64"/>
                <a:gd name="T37" fmla="*/ 32 h 113"/>
                <a:gd name="T38" fmla="*/ 12 w 64"/>
                <a:gd name="T39" fmla="*/ 26 h 113"/>
                <a:gd name="T40" fmla="*/ 12 w 64"/>
                <a:gd name="T41" fmla="*/ 25 h 113"/>
                <a:gd name="T42" fmla="*/ 12 w 64"/>
                <a:gd name="T43" fmla="*/ 23 h 113"/>
                <a:gd name="T44" fmla="*/ 12 w 64"/>
                <a:gd name="T45" fmla="*/ 21 h 113"/>
                <a:gd name="T46" fmla="*/ 12 w 64"/>
                <a:gd name="T47" fmla="*/ 19 h 113"/>
                <a:gd name="T48" fmla="*/ 12 w 64"/>
                <a:gd name="T49" fmla="*/ 16 h 113"/>
                <a:gd name="T50" fmla="*/ 12 w 64"/>
                <a:gd name="T51" fmla="*/ 12 h 113"/>
                <a:gd name="T52" fmla="*/ 13 w 64"/>
                <a:gd name="T53" fmla="*/ 10 h 113"/>
                <a:gd name="T54" fmla="*/ 14 w 64"/>
                <a:gd name="T55" fmla="*/ 11 h 113"/>
                <a:gd name="T56" fmla="*/ 15 w 64"/>
                <a:gd name="T57" fmla="*/ 12 h 113"/>
                <a:gd name="T58" fmla="*/ 23 w 64"/>
                <a:gd name="T59" fmla="*/ 16 h 113"/>
                <a:gd name="T60" fmla="*/ 23 w 64"/>
                <a:gd name="T61" fmla="*/ 16 h 113"/>
                <a:gd name="T62" fmla="*/ 31 w 64"/>
                <a:gd name="T63" fmla="*/ 13 h 113"/>
                <a:gd name="T64" fmla="*/ 32 w 64"/>
                <a:gd name="T65" fmla="*/ 12 h 113"/>
                <a:gd name="T66" fmla="*/ 41 w 64"/>
                <a:gd name="T67" fmla="*/ 6 h 113"/>
                <a:gd name="T68" fmla="*/ 52 w 64"/>
                <a:gd name="T69" fmla="*/ 0 h 113"/>
                <a:gd name="T70" fmla="*/ 53 w 64"/>
                <a:gd name="T71" fmla="*/ 0 h 113"/>
                <a:gd name="T72" fmla="*/ 59 w 64"/>
                <a:gd name="T73" fmla="*/ 3 h 113"/>
                <a:gd name="T74" fmla="*/ 61 w 64"/>
                <a:gd name="T75" fmla="*/ 16 h 113"/>
                <a:gd name="T76" fmla="*/ 61 w 64"/>
                <a:gd name="T77" fmla="*/ 23 h 113"/>
                <a:gd name="T78" fmla="*/ 62 w 64"/>
                <a:gd name="T79" fmla="*/ 27 h 113"/>
                <a:gd name="T80" fmla="*/ 64 w 64"/>
                <a:gd name="T81" fmla="*/ 36 h 113"/>
                <a:gd name="T82" fmla="*/ 60 w 64"/>
                <a:gd name="T83" fmla="*/ 43 h 113"/>
                <a:gd name="T84" fmla="*/ 57 w 64"/>
                <a:gd name="T85" fmla="*/ 47 h 113"/>
                <a:gd name="T86" fmla="*/ 57 w 64"/>
                <a:gd name="T87" fmla="*/ 58 h 113"/>
                <a:gd name="T88" fmla="*/ 58 w 64"/>
                <a:gd name="T89" fmla="*/ 60 h 113"/>
                <a:gd name="T90" fmla="*/ 55 w 64"/>
                <a:gd name="T91" fmla="*/ 72 h 113"/>
                <a:gd name="T92" fmla="*/ 54 w 64"/>
                <a:gd name="T93" fmla="*/ 74 h 113"/>
                <a:gd name="T94" fmla="*/ 50 w 64"/>
                <a:gd name="T95" fmla="*/ 81 h 113"/>
                <a:gd name="T96" fmla="*/ 50 w 64"/>
                <a:gd name="T97" fmla="*/ 87 h 113"/>
                <a:gd name="T98" fmla="*/ 48 w 64"/>
                <a:gd name="T99" fmla="*/ 96 h 113"/>
                <a:gd name="T100" fmla="*/ 43 w 64"/>
                <a:gd name="T101" fmla="*/ 103 h 113"/>
                <a:gd name="T102" fmla="*/ 40 w 64"/>
                <a:gd name="T103" fmla="*/ 102 h 113"/>
                <a:gd name="T104" fmla="*/ 37 w 64"/>
                <a:gd name="T105" fmla="*/ 99 h 113"/>
                <a:gd name="T106" fmla="*/ 34 w 64"/>
                <a:gd name="T107" fmla="*/ 96 h 113"/>
                <a:gd name="T108" fmla="*/ 31 w 64"/>
                <a:gd name="T109" fmla="*/ 102 h 113"/>
                <a:gd name="T110" fmla="*/ 30 w 64"/>
                <a:gd name="T111" fmla="*/ 104 h 113"/>
                <a:gd name="T112" fmla="*/ 22 w 64"/>
                <a:gd name="T113" fmla="*/ 112 h 113"/>
                <a:gd name="T114" fmla="*/ 16 w 64"/>
                <a:gd name="T11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113">
                  <a:moveTo>
                    <a:pt x="16" y="113"/>
                  </a:moveTo>
                  <a:cubicBezTo>
                    <a:pt x="11" y="113"/>
                    <a:pt x="4" y="111"/>
                    <a:pt x="2" y="106"/>
                  </a:cubicBezTo>
                  <a:cubicBezTo>
                    <a:pt x="0" y="99"/>
                    <a:pt x="3" y="89"/>
                    <a:pt x="6" y="82"/>
                  </a:cubicBezTo>
                  <a:cubicBezTo>
                    <a:pt x="7" y="80"/>
                    <a:pt x="8" y="79"/>
                    <a:pt x="9" y="77"/>
                  </a:cubicBezTo>
                  <a:cubicBezTo>
                    <a:pt x="9" y="76"/>
                    <a:pt x="9" y="76"/>
                    <a:pt x="9" y="76"/>
                  </a:cubicBezTo>
                  <a:cubicBezTo>
                    <a:pt x="9" y="77"/>
                    <a:pt x="9" y="77"/>
                    <a:pt x="9" y="77"/>
                  </a:cubicBezTo>
                  <a:cubicBezTo>
                    <a:pt x="10" y="75"/>
                    <a:pt x="11" y="73"/>
                    <a:pt x="12" y="71"/>
                  </a:cubicBezTo>
                  <a:cubicBezTo>
                    <a:pt x="12" y="71"/>
                    <a:pt x="12" y="71"/>
                    <a:pt x="12" y="71"/>
                  </a:cubicBezTo>
                  <a:cubicBezTo>
                    <a:pt x="12" y="70"/>
                    <a:pt x="13" y="68"/>
                    <a:pt x="13" y="66"/>
                  </a:cubicBezTo>
                  <a:cubicBezTo>
                    <a:pt x="13" y="65"/>
                    <a:pt x="12" y="64"/>
                    <a:pt x="12" y="63"/>
                  </a:cubicBezTo>
                  <a:cubicBezTo>
                    <a:pt x="12" y="62"/>
                    <a:pt x="12" y="62"/>
                    <a:pt x="11" y="61"/>
                  </a:cubicBezTo>
                  <a:cubicBezTo>
                    <a:pt x="11" y="58"/>
                    <a:pt x="12" y="56"/>
                    <a:pt x="14" y="54"/>
                  </a:cubicBezTo>
                  <a:cubicBezTo>
                    <a:pt x="15" y="53"/>
                    <a:pt x="16" y="51"/>
                    <a:pt x="16" y="49"/>
                  </a:cubicBezTo>
                  <a:cubicBezTo>
                    <a:pt x="16" y="48"/>
                    <a:pt x="15" y="46"/>
                    <a:pt x="15" y="45"/>
                  </a:cubicBezTo>
                  <a:cubicBezTo>
                    <a:pt x="15" y="45"/>
                    <a:pt x="15" y="44"/>
                    <a:pt x="15" y="44"/>
                  </a:cubicBezTo>
                  <a:cubicBezTo>
                    <a:pt x="14" y="42"/>
                    <a:pt x="15" y="40"/>
                    <a:pt x="15" y="39"/>
                  </a:cubicBezTo>
                  <a:cubicBezTo>
                    <a:pt x="16" y="39"/>
                    <a:pt x="16" y="38"/>
                    <a:pt x="16" y="37"/>
                  </a:cubicBezTo>
                  <a:cubicBezTo>
                    <a:pt x="16" y="36"/>
                    <a:pt x="16" y="33"/>
                    <a:pt x="15" y="32"/>
                  </a:cubicBezTo>
                  <a:cubicBezTo>
                    <a:pt x="14" y="32"/>
                    <a:pt x="14" y="32"/>
                    <a:pt x="14" y="32"/>
                  </a:cubicBezTo>
                  <a:cubicBezTo>
                    <a:pt x="13" y="30"/>
                    <a:pt x="11" y="29"/>
                    <a:pt x="12" y="26"/>
                  </a:cubicBezTo>
                  <a:cubicBezTo>
                    <a:pt x="12" y="25"/>
                    <a:pt x="12" y="25"/>
                    <a:pt x="12" y="25"/>
                  </a:cubicBezTo>
                  <a:cubicBezTo>
                    <a:pt x="12" y="24"/>
                    <a:pt x="12" y="24"/>
                    <a:pt x="12" y="23"/>
                  </a:cubicBezTo>
                  <a:cubicBezTo>
                    <a:pt x="12" y="22"/>
                    <a:pt x="12" y="21"/>
                    <a:pt x="12" y="21"/>
                  </a:cubicBezTo>
                  <a:cubicBezTo>
                    <a:pt x="12" y="20"/>
                    <a:pt x="12" y="20"/>
                    <a:pt x="12" y="19"/>
                  </a:cubicBezTo>
                  <a:cubicBezTo>
                    <a:pt x="12" y="18"/>
                    <a:pt x="12" y="17"/>
                    <a:pt x="12" y="16"/>
                  </a:cubicBezTo>
                  <a:cubicBezTo>
                    <a:pt x="12" y="14"/>
                    <a:pt x="12" y="13"/>
                    <a:pt x="12" y="12"/>
                  </a:cubicBezTo>
                  <a:cubicBezTo>
                    <a:pt x="13" y="10"/>
                    <a:pt x="13" y="10"/>
                    <a:pt x="13" y="10"/>
                  </a:cubicBezTo>
                  <a:cubicBezTo>
                    <a:pt x="14" y="11"/>
                    <a:pt x="14" y="11"/>
                    <a:pt x="14" y="11"/>
                  </a:cubicBezTo>
                  <a:cubicBezTo>
                    <a:pt x="15" y="11"/>
                    <a:pt x="15" y="11"/>
                    <a:pt x="15" y="12"/>
                  </a:cubicBezTo>
                  <a:cubicBezTo>
                    <a:pt x="18" y="14"/>
                    <a:pt x="20" y="16"/>
                    <a:pt x="23" y="16"/>
                  </a:cubicBezTo>
                  <a:cubicBezTo>
                    <a:pt x="23" y="16"/>
                    <a:pt x="23" y="16"/>
                    <a:pt x="23" y="16"/>
                  </a:cubicBezTo>
                  <a:cubicBezTo>
                    <a:pt x="26" y="16"/>
                    <a:pt x="28" y="14"/>
                    <a:pt x="31" y="13"/>
                  </a:cubicBezTo>
                  <a:cubicBezTo>
                    <a:pt x="31" y="13"/>
                    <a:pt x="32" y="13"/>
                    <a:pt x="32" y="12"/>
                  </a:cubicBezTo>
                  <a:cubicBezTo>
                    <a:pt x="36" y="11"/>
                    <a:pt x="39" y="9"/>
                    <a:pt x="41" y="6"/>
                  </a:cubicBezTo>
                  <a:cubicBezTo>
                    <a:pt x="44" y="4"/>
                    <a:pt x="47" y="1"/>
                    <a:pt x="52" y="0"/>
                  </a:cubicBezTo>
                  <a:cubicBezTo>
                    <a:pt x="52" y="0"/>
                    <a:pt x="53" y="0"/>
                    <a:pt x="53" y="0"/>
                  </a:cubicBezTo>
                  <a:cubicBezTo>
                    <a:pt x="56" y="0"/>
                    <a:pt x="58" y="1"/>
                    <a:pt x="59" y="3"/>
                  </a:cubicBezTo>
                  <a:cubicBezTo>
                    <a:pt x="62" y="6"/>
                    <a:pt x="62" y="11"/>
                    <a:pt x="61" y="16"/>
                  </a:cubicBezTo>
                  <a:cubicBezTo>
                    <a:pt x="61" y="19"/>
                    <a:pt x="61" y="21"/>
                    <a:pt x="61" y="23"/>
                  </a:cubicBezTo>
                  <a:cubicBezTo>
                    <a:pt x="62" y="24"/>
                    <a:pt x="62" y="26"/>
                    <a:pt x="62" y="27"/>
                  </a:cubicBezTo>
                  <a:cubicBezTo>
                    <a:pt x="63" y="30"/>
                    <a:pt x="64" y="33"/>
                    <a:pt x="64" y="36"/>
                  </a:cubicBezTo>
                  <a:cubicBezTo>
                    <a:pt x="63" y="39"/>
                    <a:pt x="62" y="41"/>
                    <a:pt x="60" y="43"/>
                  </a:cubicBezTo>
                  <a:cubicBezTo>
                    <a:pt x="59" y="45"/>
                    <a:pt x="58" y="46"/>
                    <a:pt x="57" y="47"/>
                  </a:cubicBezTo>
                  <a:cubicBezTo>
                    <a:pt x="56" y="51"/>
                    <a:pt x="57" y="54"/>
                    <a:pt x="57" y="58"/>
                  </a:cubicBezTo>
                  <a:cubicBezTo>
                    <a:pt x="58" y="59"/>
                    <a:pt x="58" y="59"/>
                    <a:pt x="58" y="60"/>
                  </a:cubicBezTo>
                  <a:cubicBezTo>
                    <a:pt x="59" y="65"/>
                    <a:pt x="58" y="69"/>
                    <a:pt x="55" y="72"/>
                  </a:cubicBezTo>
                  <a:cubicBezTo>
                    <a:pt x="55" y="73"/>
                    <a:pt x="54" y="74"/>
                    <a:pt x="54" y="74"/>
                  </a:cubicBezTo>
                  <a:cubicBezTo>
                    <a:pt x="52" y="76"/>
                    <a:pt x="51" y="78"/>
                    <a:pt x="50" y="81"/>
                  </a:cubicBezTo>
                  <a:cubicBezTo>
                    <a:pt x="50" y="83"/>
                    <a:pt x="50" y="85"/>
                    <a:pt x="50" y="87"/>
                  </a:cubicBezTo>
                  <a:cubicBezTo>
                    <a:pt x="50" y="90"/>
                    <a:pt x="49" y="93"/>
                    <a:pt x="48" y="96"/>
                  </a:cubicBezTo>
                  <a:cubicBezTo>
                    <a:pt x="48" y="99"/>
                    <a:pt x="46" y="103"/>
                    <a:pt x="43" y="103"/>
                  </a:cubicBezTo>
                  <a:cubicBezTo>
                    <a:pt x="42" y="103"/>
                    <a:pt x="41" y="103"/>
                    <a:pt x="40" y="102"/>
                  </a:cubicBezTo>
                  <a:cubicBezTo>
                    <a:pt x="39" y="102"/>
                    <a:pt x="38" y="100"/>
                    <a:pt x="37" y="99"/>
                  </a:cubicBezTo>
                  <a:cubicBezTo>
                    <a:pt x="36" y="98"/>
                    <a:pt x="35" y="96"/>
                    <a:pt x="34" y="96"/>
                  </a:cubicBezTo>
                  <a:cubicBezTo>
                    <a:pt x="33" y="96"/>
                    <a:pt x="31" y="100"/>
                    <a:pt x="31" y="102"/>
                  </a:cubicBezTo>
                  <a:cubicBezTo>
                    <a:pt x="30" y="103"/>
                    <a:pt x="30" y="103"/>
                    <a:pt x="30" y="104"/>
                  </a:cubicBezTo>
                  <a:cubicBezTo>
                    <a:pt x="29" y="106"/>
                    <a:pt x="26" y="111"/>
                    <a:pt x="22" y="112"/>
                  </a:cubicBezTo>
                  <a:cubicBezTo>
                    <a:pt x="20" y="113"/>
                    <a:pt x="19" y="113"/>
                    <a:pt x="16" y="113"/>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41"/>
            <p:cNvSpPr>
              <a:spLocks/>
            </p:cNvSpPr>
            <p:nvPr/>
          </p:nvSpPr>
          <p:spPr bwMode="auto">
            <a:xfrm>
              <a:off x="7416207" y="5576152"/>
              <a:ext cx="272656" cy="221533"/>
            </a:xfrm>
            <a:custGeom>
              <a:avLst/>
              <a:gdLst>
                <a:gd name="T0" fmla="*/ 80 w 105"/>
                <a:gd name="T1" fmla="*/ 84 h 86"/>
                <a:gd name="T2" fmla="*/ 76 w 105"/>
                <a:gd name="T3" fmla="*/ 80 h 86"/>
                <a:gd name="T4" fmla="*/ 68 w 105"/>
                <a:gd name="T5" fmla="*/ 76 h 86"/>
                <a:gd name="T6" fmla="*/ 63 w 105"/>
                <a:gd name="T7" fmla="*/ 71 h 86"/>
                <a:gd name="T8" fmla="*/ 50 w 105"/>
                <a:gd name="T9" fmla="*/ 63 h 86"/>
                <a:gd name="T10" fmla="*/ 36 w 105"/>
                <a:gd name="T11" fmla="*/ 56 h 86"/>
                <a:gd name="T12" fmla="*/ 35 w 105"/>
                <a:gd name="T13" fmla="*/ 56 h 86"/>
                <a:gd name="T14" fmla="*/ 29 w 105"/>
                <a:gd name="T15" fmla="*/ 49 h 86"/>
                <a:gd name="T16" fmla="*/ 19 w 105"/>
                <a:gd name="T17" fmla="*/ 43 h 86"/>
                <a:gd name="T18" fmla="*/ 13 w 105"/>
                <a:gd name="T19" fmla="*/ 40 h 86"/>
                <a:gd name="T20" fmla="*/ 10 w 105"/>
                <a:gd name="T21" fmla="*/ 37 h 86"/>
                <a:gd name="T22" fmla="*/ 1 w 105"/>
                <a:gd name="T23" fmla="*/ 33 h 86"/>
                <a:gd name="T24" fmla="*/ 1 w 105"/>
                <a:gd name="T25" fmla="*/ 28 h 86"/>
                <a:gd name="T26" fmla="*/ 2 w 105"/>
                <a:gd name="T27" fmla="*/ 21 h 86"/>
                <a:gd name="T28" fmla="*/ 6 w 105"/>
                <a:gd name="T29" fmla="*/ 10 h 86"/>
                <a:gd name="T30" fmla="*/ 10 w 105"/>
                <a:gd name="T31" fmla="*/ 2 h 86"/>
                <a:gd name="T32" fmla="*/ 12 w 105"/>
                <a:gd name="T33" fmla="*/ 2 h 86"/>
                <a:gd name="T34" fmla="*/ 16 w 105"/>
                <a:gd name="T35" fmla="*/ 8 h 86"/>
                <a:gd name="T36" fmla="*/ 19 w 105"/>
                <a:gd name="T37" fmla="*/ 7 h 86"/>
                <a:gd name="T38" fmla="*/ 29 w 105"/>
                <a:gd name="T39" fmla="*/ 6 h 86"/>
                <a:gd name="T40" fmla="*/ 43 w 105"/>
                <a:gd name="T41" fmla="*/ 11 h 86"/>
                <a:gd name="T42" fmla="*/ 46 w 105"/>
                <a:gd name="T43" fmla="*/ 10 h 86"/>
                <a:gd name="T44" fmla="*/ 51 w 105"/>
                <a:gd name="T45" fmla="*/ 10 h 86"/>
                <a:gd name="T46" fmla="*/ 59 w 105"/>
                <a:gd name="T47" fmla="*/ 13 h 86"/>
                <a:gd name="T48" fmla="*/ 66 w 105"/>
                <a:gd name="T49" fmla="*/ 12 h 86"/>
                <a:gd name="T50" fmla="*/ 72 w 105"/>
                <a:gd name="T51" fmla="*/ 12 h 86"/>
                <a:gd name="T52" fmla="*/ 76 w 105"/>
                <a:gd name="T53" fmla="*/ 10 h 86"/>
                <a:gd name="T54" fmla="*/ 81 w 105"/>
                <a:gd name="T55" fmla="*/ 9 h 86"/>
                <a:gd name="T56" fmla="*/ 89 w 105"/>
                <a:gd name="T57" fmla="*/ 10 h 86"/>
                <a:gd name="T58" fmla="*/ 97 w 105"/>
                <a:gd name="T59" fmla="*/ 6 h 86"/>
                <a:gd name="T60" fmla="*/ 101 w 105"/>
                <a:gd name="T61" fmla="*/ 3 h 86"/>
                <a:gd name="T62" fmla="*/ 104 w 105"/>
                <a:gd name="T63" fmla="*/ 12 h 86"/>
                <a:gd name="T64" fmla="*/ 99 w 105"/>
                <a:gd name="T65" fmla="*/ 22 h 86"/>
                <a:gd name="T66" fmla="*/ 91 w 105"/>
                <a:gd name="T67" fmla="*/ 31 h 86"/>
                <a:gd name="T68" fmla="*/ 90 w 105"/>
                <a:gd name="T69" fmla="*/ 51 h 86"/>
                <a:gd name="T70" fmla="*/ 91 w 105"/>
                <a:gd name="T71" fmla="*/ 58 h 86"/>
                <a:gd name="T72" fmla="*/ 88 w 105"/>
                <a:gd name="T73" fmla="*/ 72 h 86"/>
                <a:gd name="T74" fmla="*/ 87 w 105"/>
                <a:gd name="T75" fmla="*/ 79 h 86"/>
                <a:gd name="T76" fmla="*/ 83 w 105"/>
                <a:gd name="T7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 h="86">
                  <a:moveTo>
                    <a:pt x="83" y="86"/>
                  </a:moveTo>
                  <a:cubicBezTo>
                    <a:pt x="82" y="86"/>
                    <a:pt x="81" y="85"/>
                    <a:pt x="80" y="84"/>
                  </a:cubicBezTo>
                  <a:cubicBezTo>
                    <a:pt x="79" y="84"/>
                    <a:pt x="79" y="83"/>
                    <a:pt x="78" y="82"/>
                  </a:cubicBezTo>
                  <a:cubicBezTo>
                    <a:pt x="77" y="81"/>
                    <a:pt x="77" y="80"/>
                    <a:pt x="76" y="80"/>
                  </a:cubicBezTo>
                  <a:cubicBezTo>
                    <a:pt x="75" y="79"/>
                    <a:pt x="74" y="79"/>
                    <a:pt x="73" y="79"/>
                  </a:cubicBezTo>
                  <a:cubicBezTo>
                    <a:pt x="72" y="78"/>
                    <a:pt x="70" y="78"/>
                    <a:pt x="68" y="76"/>
                  </a:cubicBezTo>
                  <a:cubicBezTo>
                    <a:pt x="67" y="75"/>
                    <a:pt x="66" y="74"/>
                    <a:pt x="65" y="73"/>
                  </a:cubicBezTo>
                  <a:cubicBezTo>
                    <a:pt x="65" y="73"/>
                    <a:pt x="64" y="72"/>
                    <a:pt x="63" y="71"/>
                  </a:cubicBezTo>
                  <a:cubicBezTo>
                    <a:pt x="61" y="69"/>
                    <a:pt x="58" y="68"/>
                    <a:pt x="55" y="66"/>
                  </a:cubicBezTo>
                  <a:cubicBezTo>
                    <a:pt x="53" y="65"/>
                    <a:pt x="52" y="64"/>
                    <a:pt x="50" y="63"/>
                  </a:cubicBezTo>
                  <a:cubicBezTo>
                    <a:pt x="47" y="61"/>
                    <a:pt x="45" y="59"/>
                    <a:pt x="42" y="58"/>
                  </a:cubicBezTo>
                  <a:cubicBezTo>
                    <a:pt x="40" y="58"/>
                    <a:pt x="38" y="57"/>
                    <a:pt x="36" y="56"/>
                  </a:cubicBezTo>
                  <a:cubicBezTo>
                    <a:pt x="35" y="56"/>
                    <a:pt x="35" y="56"/>
                    <a:pt x="35" y="56"/>
                  </a:cubicBezTo>
                  <a:cubicBezTo>
                    <a:pt x="35" y="56"/>
                    <a:pt x="35" y="56"/>
                    <a:pt x="35" y="56"/>
                  </a:cubicBezTo>
                  <a:cubicBezTo>
                    <a:pt x="34" y="55"/>
                    <a:pt x="33" y="54"/>
                    <a:pt x="33" y="54"/>
                  </a:cubicBezTo>
                  <a:cubicBezTo>
                    <a:pt x="31" y="52"/>
                    <a:pt x="29" y="51"/>
                    <a:pt x="29" y="49"/>
                  </a:cubicBezTo>
                  <a:cubicBezTo>
                    <a:pt x="26" y="48"/>
                    <a:pt x="24" y="47"/>
                    <a:pt x="22" y="45"/>
                  </a:cubicBezTo>
                  <a:cubicBezTo>
                    <a:pt x="21" y="44"/>
                    <a:pt x="20" y="44"/>
                    <a:pt x="19" y="43"/>
                  </a:cubicBezTo>
                  <a:cubicBezTo>
                    <a:pt x="18" y="43"/>
                    <a:pt x="18" y="42"/>
                    <a:pt x="17" y="42"/>
                  </a:cubicBezTo>
                  <a:cubicBezTo>
                    <a:pt x="16" y="41"/>
                    <a:pt x="14" y="41"/>
                    <a:pt x="13" y="40"/>
                  </a:cubicBezTo>
                  <a:cubicBezTo>
                    <a:pt x="13" y="39"/>
                    <a:pt x="12" y="39"/>
                    <a:pt x="12" y="39"/>
                  </a:cubicBezTo>
                  <a:cubicBezTo>
                    <a:pt x="11" y="38"/>
                    <a:pt x="11" y="37"/>
                    <a:pt x="10" y="37"/>
                  </a:cubicBezTo>
                  <a:cubicBezTo>
                    <a:pt x="9" y="37"/>
                    <a:pt x="8" y="36"/>
                    <a:pt x="7" y="36"/>
                  </a:cubicBezTo>
                  <a:cubicBezTo>
                    <a:pt x="4" y="36"/>
                    <a:pt x="2" y="35"/>
                    <a:pt x="1" y="33"/>
                  </a:cubicBezTo>
                  <a:cubicBezTo>
                    <a:pt x="0" y="32"/>
                    <a:pt x="0" y="30"/>
                    <a:pt x="1" y="28"/>
                  </a:cubicBezTo>
                  <a:cubicBezTo>
                    <a:pt x="1" y="28"/>
                    <a:pt x="1" y="28"/>
                    <a:pt x="1" y="28"/>
                  </a:cubicBezTo>
                  <a:cubicBezTo>
                    <a:pt x="2" y="26"/>
                    <a:pt x="2" y="24"/>
                    <a:pt x="2" y="22"/>
                  </a:cubicBezTo>
                  <a:cubicBezTo>
                    <a:pt x="2" y="22"/>
                    <a:pt x="2" y="21"/>
                    <a:pt x="2" y="21"/>
                  </a:cubicBezTo>
                  <a:cubicBezTo>
                    <a:pt x="1" y="19"/>
                    <a:pt x="1" y="17"/>
                    <a:pt x="2" y="15"/>
                  </a:cubicBezTo>
                  <a:cubicBezTo>
                    <a:pt x="3" y="13"/>
                    <a:pt x="4" y="11"/>
                    <a:pt x="6" y="10"/>
                  </a:cubicBezTo>
                  <a:cubicBezTo>
                    <a:pt x="6" y="9"/>
                    <a:pt x="7" y="9"/>
                    <a:pt x="8" y="8"/>
                  </a:cubicBezTo>
                  <a:cubicBezTo>
                    <a:pt x="9" y="6"/>
                    <a:pt x="10" y="4"/>
                    <a:pt x="10" y="2"/>
                  </a:cubicBezTo>
                  <a:cubicBezTo>
                    <a:pt x="11" y="0"/>
                    <a:pt x="11" y="0"/>
                    <a:pt x="11" y="0"/>
                  </a:cubicBezTo>
                  <a:cubicBezTo>
                    <a:pt x="12" y="2"/>
                    <a:pt x="12" y="2"/>
                    <a:pt x="12" y="2"/>
                  </a:cubicBezTo>
                  <a:cubicBezTo>
                    <a:pt x="13" y="3"/>
                    <a:pt x="13" y="4"/>
                    <a:pt x="14" y="5"/>
                  </a:cubicBezTo>
                  <a:cubicBezTo>
                    <a:pt x="14" y="8"/>
                    <a:pt x="15" y="8"/>
                    <a:pt x="16" y="8"/>
                  </a:cubicBezTo>
                  <a:cubicBezTo>
                    <a:pt x="16" y="8"/>
                    <a:pt x="17" y="8"/>
                    <a:pt x="18" y="7"/>
                  </a:cubicBezTo>
                  <a:cubicBezTo>
                    <a:pt x="19" y="7"/>
                    <a:pt x="19" y="7"/>
                    <a:pt x="19" y="7"/>
                  </a:cubicBezTo>
                  <a:cubicBezTo>
                    <a:pt x="21" y="6"/>
                    <a:pt x="23" y="5"/>
                    <a:pt x="25" y="5"/>
                  </a:cubicBezTo>
                  <a:cubicBezTo>
                    <a:pt x="27" y="5"/>
                    <a:pt x="28" y="6"/>
                    <a:pt x="29" y="6"/>
                  </a:cubicBezTo>
                  <a:cubicBezTo>
                    <a:pt x="32" y="8"/>
                    <a:pt x="36" y="10"/>
                    <a:pt x="40" y="10"/>
                  </a:cubicBezTo>
                  <a:cubicBezTo>
                    <a:pt x="41" y="11"/>
                    <a:pt x="42" y="11"/>
                    <a:pt x="43" y="11"/>
                  </a:cubicBezTo>
                  <a:cubicBezTo>
                    <a:pt x="44" y="11"/>
                    <a:pt x="44" y="11"/>
                    <a:pt x="45" y="10"/>
                  </a:cubicBezTo>
                  <a:cubicBezTo>
                    <a:pt x="45" y="10"/>
                    <a:pt x="46" y="10"/>
                    <a:pt x="46" y="10"/>
                  </a:cubicBezTo>
                  <a:cubicBezTo>
                    <a:pt x="47" y="10"/>
                    <a:pt x="48" y="10"/>
                    <a:pt x="49" y="10"/>
                  </a:cubicBezTo>
                  <a:cubicBezTo>
                    <a:pt x="49" y="10"/>
                    <a:pt x="50" y="10"/>
                    <a:pt x="51" y="10"/>
                  </a:cubicBezTo>
                  <a:cubicBezTo>
                    <a:pt x="52" y="11"/>
                    <a:pt x="53" y="11"/>
                    <a:pt x="54" y="11"/>
                  </a:cubicBezTo>
                  <a:cubicBezTo>
                    <a:pt x="55" y="12"/>
                    <a:pt x="57" y="13"/>
                    <a:pt x="59" y="13"/>
                  </a:cubicBezTo>
                  <a:cubicBezTo>
                    <a:pt x="59" y="13"/>
                    <a:pt x="60" y="13"/>
                    <a:pt x="61" y="13"/>
                  </a:cubicBezTo>
                  <a:cubicBezTo>
                    <a:pt x="62" y="12"/>
                    <a:pt x="64" y="12"/>
                    <a:pt x="66" y="12"/>
                  </a:cubicBezTo>
                  <a:cubicBezTo>
                    <a:pt x="68" y="12"/>
                    <a:pt x="68" y="12"/>
                    <a:pt x="68" y="12"/>
                  </a:cubicBezTo>
                  <a:cubicBezTo>
                    <a:pt x="69" y="12"/>
                    <a:pt x="71" y="12"/>
                    <a:pt x="72" y="12"/>
                  </a:cubicBezTo>
                  <a:cubicBezTo>
                    <a:pt x="73" y="12"/>
                    <a:pt x="73" y="11"/>
                    <a:pt x="74" y="11"/>
                  </a:cubicBezTo>
                  <a:cubicBezTo>
                    <a:pt x="75" y="11"/>
                    <a:pt x="75" y="10"/>
                    <a:pt x="76" y="10"/>
                  </a:cubicBezTo>
                  <a:cubicBezTo>
                    <a:pt x="77" y="9"/>
                    <a:pt x="78" y="9"/>
                    <a:pt x="79" y="9"/>
                  </a:cubicBezTo>
                  <a:cubicBezTo>
                    <a:pt x="80" y="9"/>
                    <a:pt x="80" y="9"/>
                    <a:pt x="81" y="9"/>
                  </a:cubicBezTo>
                  <a:cubicBezTo>
                    <a:pt x="82" y="10"/>
                    <a:pt x="83" y="10"/>
                    <a:pt x="83" y="10"/>
                  </a:cubicBezTo>
                  <a:cubicBezTo>
                    <a:pt x="85" y="10"/>
                    <a:pt x="87" y="10"/>
                    <a:pt x="89" y="10"/>
                  </a:cubicBezTo>
                  <a:cubicBezTo>
                    <a:pt x="90" y="10"/>
                    <a:pt x="91" y="10"/>
                    <a:pt x="92" y="10"/>
                  </a:cubicBezTo>
                  <a:cubicBezTo>
                    <a:pt x="94" y="9"/>
                    <a:pt x="96" y="7"/>
                    <a:pt x="97" y="6"/>
                  </a:cubicBezTo>
                  <a:cubicBezTo>
                    <a:pt x="97" y="6"/>
                    <a:pt x="98" y="6"/>
                    <a:pt x="98" y="5"/>
                  </a:cubicBezTo>
                  <a:cubicBezTo>
                    <a:pt x="99" y="4"/>
                    <a:pt x="100" y="3"/>
                    <a:pt x="101" y="3"/>
                  </a:cubicBezTo>
                  <a:cubicBezTo>
                    <a:pt x="102" y="3"/>
                    <a:pt x="102" y="3"/>
                    <a:pt x="103" y="3"/>
                  </a:cubicBezTo>
                  <a:cubicBezTo>
                    <a:pt x="105" y="4"/>
                    <a:pt x="104" y="9"/>
                    <a:pt x="104" y="12"/>
                  </a:cubicBezTo>
                  <a:cubicBezTo>
                    <a:pt x="104" y="12"/>
                    <a:pt x="104" y="12"/>
                    <a:pt x="104" y="12"/>
                  </a:cubicBezTo>
                  <a:cubicBezTo>
                    <a:pt x="103" y="16"/>
                    <a:pt x="101" y="19"/>
                    <a:pt x="99" y="22"/>
                  </a:cubicBezTo>
                  <a:cubicBezTo>
                    <a:pt x="97" y="23"/>
                    <a:pt x="96" y="25"/>
                    <a:pt x="94" y="26"/>
                  </a:cubicBezTo>
                  <a:cubicBezTo>
                    <a:pt x="92" y="28"/>
                    <a:pt x="91" y="28"/>
                    <a:pt x="91" y="31"/>
                  </a:cubicBezTo>
                  <a:cubicBezTo>
                    <a:pt x="90" y="36"/>
                    <a:pt x="90" y="42"/>
                    <a:pt x="90" y="47"/>
                  </a:cubicBezTo>
                  <a:cubicBezTo>
                    <a:pt x="90" y="48"/>
                    <a:pt x="90" y="50"/>
                    <a:pt x="90" y="51"/>
                  </a:cubicBezTo>
                  <a:cubicBezTo>
                    <a:pt x="90" y="53"/>
                    <a:pt x="90" y="54"/>
                    <a:pt x="91" y="56"/>
                  </a:cubicBezTo>
                  <a:cubicBezTo>
                    <a:pt x="91" y="56"/>
                    <a:pt x="91" y="57"/>
                    <a:pt x="91" y="58"/>
                  </a:cubicBezTo>
                  <a:cubicBezTo>
                    <a:pt x="91" y="61"/>
                    <a:pt x="92" y="64"/>
                    <a:pt x="91" y="67"/>
                  </a:cubicBezTo>
                  <a:cubicBezTo>
                    <a:pt x="90" y="69"/>
                    <a:pt x="89" y="70"/>
                    <a:pt x="88" y="72"/>
                  </a:cubicBezTo>
                  <a:cubicBezTo>
                    <a:pt x="88" y="73"/>
                    <a:pt x="87" y="74"/>
                    <a:pt x="87" y="75"/>
                  </a:cubicBezTo>
                  <a:cubicBezTo>
                    <a:pt x="86" y="77"/>
                    <a:pt x="86" y="78"/>
                    <a:pt x="87" y="79"/>
                  </a:cubicBezTo>
                  <a:cubicBezTo>
                    <a:pt x="87" y="80"/>
                    <a:pt x="87" y="81"/>
                    <a:pt x="87" y="83"/>
                  </a:cubicBezTo>
                  <a:cubicBezTo>
                    <a:pt x="86" y="85"/>
                    <a:pt x="85" y="86"/>
                    <a:pt x="83" y="86"/>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42"/>
            <p:cNvSpPr>
              <a:spLocks/>
            </p:cNvSpPr>
            <p:nvPr/>
          </p:nvSpPr>
          <p:spPr bwMode="auto">
            <a:xfrm>
              <a:off x="7152072" y="4981847"/>
              <a:ext cx="108636" cy="193842"/>
            </a:xfrm>
            <a:custGeom>
              <a:avLst/>
              <a:gdLst>
                <a:gd name="T0" fmla="*/ 18 w 42"/>
                <a:gd name="T1" fmla="*/ 75 h 75"/>
                <a:gd name="T2" fmla="*/ 12 w 42"/>
                <a:gd name="T3" fmla="*/ 71 h 75"/>
                <a:gd name="T4" fmla="*/ 7 w 42"/>
                <a:gd name="T5" fmla="*/ 62 h 75"/>
                <a:gd name="T6" fmla="*/ 5 w 42"/>
                <a:gd name="T7" fmla="*/ 56 h 75"/>
                <a:gd name="T8" fmla="*/ 3 w 42"/>
                <a:gd name="T9" fmla="*/ 41 h 75"/>
                <a:gd name="T10" fmla="*/ 5 w 42"/>
                <a:gd name="T11" fmla="*/ 32 h 75"/>
                <a:gd name="T12" fmla="*/ 5 w 42"/>
                <a:gd name="T13" fmla="*/ 29 h 75"/>
                <a:gd name="T14" fmla="*/ 6 w 42"/>
                <a:gd name="T15" fmla="*/ 22 h 75"/>
                <a:gd name="T16" fmla="*/ 18 w 42"/>
                <a:gd name="T17" fmla="*/ 14 h 75"/>
                <a:gd name="T18" fmla="*/ 24 w 42"/>
                <a:gd name="T19" fmla="*/ 12 h 75"/>
                <a:gd name="T20" fmla="*/ 31 w 42"/>
                <a:gd name="T21" fmla="*/ 6 h 75"/>
                <a:gd name="T22" fmla="*/ 38 w 42"/>
                <a:gd name="T23" fmla="*/ 0 h 75"/>
                <a:gd name="T24" fmla="*/ 39 w 42"/>
                <a:gd name="T25" fmla="*/ 0 h 75"/>
                <a:gd name="T26" fmla="*/ 39 w 42"/>
                <a:gd name="T27" fmla="*/ 1 h 75"/>
                <a:gd name="T28" fmla="*/ 40 w 42"/>
                <a:gd name="T29" fmla="*/ 2 h 75"/>
                <a:gd name="T30" fmla="*/ 41 w 42"/>
                <a:gd name="T31" fmla="*/ 2 h 75"/>
                <a:gd name="T32" fmla="*/ 41 w 42"/>
                <a:gd name="T33" fmla="*/ 21 h 75"/>
                <a:gd name="T34" fmla="*/ 40 w 42"/>
                <a:gd name="T35" fmla="*/ 40 h 75"/>
                <a:gd name="T36" fmla="*/ 33 w 42"/>
                <a:gd name="T37" fmla="*/ 48 h 75"/>
                <a:gd name="T38" fmla="*/ 30 w 42"/>
                <a:gd name="T39" fmla="*/ 52 h 75"/>
                <a:gd name="T40" fmla="*/ 26 w 42"/>
                <a:gd name="T41" fmla="*/ 63 h 75"/>
                <a:gd name="T42" fmla="*/ 24 w 42"/>
                <a:gd name="T43" fmla="*/ 70 h 75"/>
                <a:gd name="T44" fmla="*/ 18 w 42"/>
                <a:gd name="T45"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75">
                  <a:moveTo>
                    <a:pt x="18" y="75"/>
                  </a:moveTo>
                  <a:cubicBezTo>
                    <a:pt x="16" y="75"/>
                    <a:pt x="13" y="74"/>
                    <a:pt x="12" y="71"/>
                  </a:cubicBezTo>
                  <a:cubicBezTo>
                    <a:pt x="9" y="69"/>
                    <a:pt x="8" y="65"/>
                    <a:pt x="7" y="62"/>
                  </a:cubicBezTo>
                  <a:cubicBezTo>
                    <a:pt x="7" y="60"/>
                    <a:pt x="6" y="58"/>
                    <a:pt x="5" y="56"/>
                  </a:cubicBezTo>
                  <a:cubicBezTo>
                    <a:pt x="2" y="51"/>
                    <a:pt x="0" y="47"/>
                    <a:pt x="3" y="41"/>
                  </a:cubicBezTo>
                  <a:cubicBezTo>
                    <a:pt x="4" y="38"/>
                    <a:pt x="5" y="35"/>
                    <a:pt x="5" y="32"/>
                  </a:cubicBezTo>
                  <a:cubicBezTo>
                    <a:pt x="5" y="31"/>
                    <a:pt x="5" y="30"/>
                    <a:pt x="5" y="29"/>
                  </a:cubicBezTo>
                  <a:cubicBezTo>
                    <a:pt x="5" y="26"/>
                    <a:pt x="5" y="24"/>
                    <a:pt x="6" y="22"/>
                  </a:cubicBezTo>
                  <a:cubicBezTo>
                    <a:pt x="8" y="17"/>
                    <a:pt x="13" y="15"/>
                    <a:pt x="18" y="14"/>
                  </a:cubicBezTo>
                  <a:cubicBezTo>
                    <a:pt x="21" y="13"/>
                    <a:pt x="23" y="13"/>
                    <a:pt x="24" y="12"/>
                  </a:cubicBezTo>
                  <a:cubicBezTo>
                    <a:pt x="27" y="10"/>
                    <a:pt x="29" y="8"/>
                    <a:pt x="31" y="6"/>
                  </a:cubicBezTo>
                  <a:cubicBezTo>
                    <a:pt x="33" y="4"/>
                    <a:pt x="35" y="2"/>
                    <a:pt x="38" y="0"/>
                  </a:cubicBezTo>
                  <a:cubicBezTo>
                    <a:pt x="39" y="0"/>
                    <a:pt x="39" y="0"/>
                    <a:pt x="39" y="0"/>
                  </a:cubicBezTo>
                  <a:cubicBezTo>
                    <a:pt x="39" y="1"/>
                    <a:pt x="39" y="1"/>
                    <a:pt x="39" y="1"/>
                  </a:cubicBezTo>
                  <a:cubicBezTo>
                    <a:pt x="39" y="1"/>
                    <a:pt x="39" y="2"/>
                    <a:pt x="40" y="2"/>
                  </a:cubicBezTo>
                  <a:cubicBezTo>
                    <a:pt x="41" y="2"/>
                    <a:pt x="41" y="2"/>
                    <a:pt x="41" y="2"/>
                  </a:cubicBezTo>
                  <a:cubicBezTo>
                    <a:pt x="40" y="9"/>
                    <a:pt x="41" y="14"/>
                    <a:pt x="41" y="21"/>
                  </a:cubicBezTo>
                  <a:cubicBezTo>
                    <a:pt x="42" y="27"/>
                    <a:pt x="42" y="34"/>
                    <a:pt x="40" y="40"/>
                  </a:cubicBezTo>
                  <a:cubicBezTo>
                    <a:pt x="38" y="43"/>
                    <a:pt x="36" y="46"/>
                    <a:pt x="33" y="48"/>
                  </a:cubicBezTo>
                  <a:cubicBezTo>
                    <a:pt x="32" y="50"/>
                    <a:pt x="31" y="51"/>
                    <a:pt x="30" y="52"/>
                  </a:cubicBezTo>
                  <a:cubicBezTo>
                    <a:pt x="27" y="56"/>
                    <a:pt x="26" y="59"/>
                    <a:pt x="26" y="63"/>
                  </a:cubicBezTo>
                  <a:cubicBezTo>
                    <a:pt x="25" y="66"/>
                    <a:pt x="25" y="68"/>
                    <a:pt x="24" y="70"/>
                  </a:cubicBezTo>
                  <a:cubicBezTo>
                    <a:pt x="23" y="73"/>
                    <a:pt x="21" y="75"/>
                    <a:pt x="18" y="75"/>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43"/>
            <p:cNvSpPr>
              <a:spLocks/>
            </p:cNvSpPr>
            <p:nvPr/>
          </p:nvSpPr>
          <p:spPr bwMode="auto">
            <a:xfrm>
              <a:off x="6191385" y="3925304"/>
              <a:ext cx="1101275" cy="1120447"/>
            </a:xfrm>
            <a:custGeom>
              <a:avLst/>
              <a:gdLst>
                <a:gd name="T0" fmla="*/ 158 w 425"/>
                <a:gd name="T1" fmla="*/ 431 h 434"/>
                <a:gd name="T2" fmla="*/ 139 w 425"/>
                <a:gd name="T3" fmla="*/ 426 h 434"/>
                <a:gd name="T4" fmla="*/ 111 w 425"/>
                <a:gd name="T5" fmla="*/ 411 h 434"/>
                <a:gd name="T6" fmla="*/ 88 w 425"/>
                <a:gd name="T7" fmla="*/ 412 h 434"/>
                <a:gd name="T8" fmla="*/ 39 w 425"/>
                <a:gd name="T9" fmla="*/ 375 h 434"/>
                <a:gd name="T10" fmla="*/ 48 w 425"/>
                <a:gd name="T11" fmla="*/ 366 h 434"/>
                <a:gd name="T12" fmla="*/ 80 w 425"/>
                <a:gd name="T13" fmla="*/ 311 h 434"/>
                <a:gd name="T14" fmla="*/ 72 w 425"/>
                <a:gd name="T15" fmla="*/ 305 h 434"/>
                <a:gd name="T16" fmla="*/ 81 w 425"/>
                <a:gd name="T17" fmla="*/ 273 h 434"/>
                <a:gd name="T18" fmla="*/ 98 w 425"/>
                <a:gd name="T19" fmla="*/ 294 h 434"/>
                <a:gd name="T20" fmla="*/ 77 w 425"/>
                <a:gd name="T21" fmla="*/ 222 h 434"/>
                <a:gd name="T22" fmla="*/ 73 w 425"/>
                <a:gd name="T23" fmla="*/ 198 h 434"/>
                <a:gd name="T24" fmla="*/ 82 w 425"/>
                <a:gd name="T25" fmla="*/ 190 h 434"/>
                <a:gd name="T26" fmla="*/ 63 w 425"/>
                <a:gd name="T27" fmla="*/ 183 h 434"/>
                <a:gd name="T28" fmla="*/ 38 w 425"/>
                <a:gd name="T29" fmla="*/ 164 h 434"/>
                <a:gd name="T30" fmla="*/ 19 w 425"/>
                <a:gd name="T31" fmla="*/ 157 h 434"/>
                <a:gd name="T32" fmla="*/ 8 w 425"/>
                <a:gd name="T33" fmla="*/ 148 h 434"/>
                <a:gd name="T34" fmla="*/ 10 w 425"/>
                <a:gd name="T35" fmla="*/ 138 h 434"/>
                <a:gd name="T36" fmla="*/ 0 w 425"/>
                <a:gd name="T37" fmla="*/ 130 h 434"/>
                <a:gd name="T38" fmla="*/ 45 w 425"/>
                <a:gd name="T39" fmla="*/ 111 h 434"/>
                <a:gd name="T40" fmla="*/ 67 w 425"/>
                <a:gd name="T41" fmla="*/ 112 h 434"/>
                <a:gd name="T42" fmla="*/ 88 w 425"/>
                <a:gd name="T43" fmla="*/ 120 h 434"/>
                <a:gd name="T44" fmla="*/ 109 w 425"/>
                <a:gd name="T45" fmla="*/ 117 h 434"/>
                <a:gd name="T46" fmla="*/ 113 w 425"/>
                <a:gd name="T47" fmla="*/ 85 h 434"/>
                <a:gd name="T48" fmla="*/ 121 w 425"/>
                <a:gd name="T49" fmla="*/ 67 h 434"/>
                <a:gd name="T50" fmla="*/ 137 w 425"/>
                <a:gd name="T51" fmla="*/ 79 h 434"/>
                <a:gd name="T52" fmla="*/ 196 w 425"/>
                <a:gd name="T53" fmla="*/ 56 h 434"/>
                <a:gd name="T54" fmla="*/ 228 w 425"/>
                <a:gd name="T55" fmla="*/ 20 h 434"/>
                <a:gd name="T56" fmla="*/ 262 w 425"/>
                <a:gd name="T57" fmla="*/ 1 h 434"/>
                <a:gd name="T58" fmla="*/ 274 w 425"/>
                <a:gd name="T59" fmla="*/ 18 h 434"/>
                <a:gd name="T60" fmla="*/ 286 w 425"/>
                <a:gd name="T61" fmla="*/ 24 h 434"/>
                <a:gd name="T62" fmla="*/ 297 w 425"/>
                <a:gd name="T63" fmla="*/ 36 h 434"/>
                <a:gd name="T64" fmla="*/ 304 w 425"/>
                <a:gd name="T65" fmla="*/ 55 h 434"/>
                <a:gd name="T66" fmla="*/ 316 w 425"/>
                <a:gd name="T67" fmla="*/ 53 h 434"/>
                <a:gd name="T68" fmla="*/ 326 w 425"/>
                <a:gd name="T69" fmla="*/ 55 h 434"/>
                <a:gd name="T70" fmla="*/ 352 w 425"/>
                <a:gd name="T71" fmla="*/ 80 h 434"/>
                <a:gd name="T72" fmla="*/ 364 w 425"/>
                <a:gd name="T73" fmla="*/ 81 h 434"/>
                <a:gd name="T74" fmla="*/ 395 w 425"/>
                <a:gd name="T75" fmla="*/ 102 h 434"/>
                <a:gd name="T76" fmla="*/ 408 w 425"/>
                <a:gd name="T77" fmla="*/ 108 h 434"/>
                <a:gd name="T78" fmla="*/ 413 w 425"/>
                <a:gd name="T79" fmla="*/ 127 h 434"/>
                <a:gd name="T80" fmla="*/ 398 w 425"/>
                <a:gd name="T81" fmla="*/ 147 h 434"/>
                <a:gd name="T82" fmla="*/ 388 w 425"/>
                <a:gd name="T83" fmla="*/ 169 h 434"/>
                <a:gd name="T84" fmla="*/ 385 w 425"/>
                <a:gd name="T85" fmla="*/ 186 h 434"/>
                <a:gd name="T86" fmla="*/ 362 w 425"/>
                <a:gd name="T87" fmla="*/ 191 h 434"/>
                <a:gd name="T88" fmla="*/ 342 w 425"/>
                <a:gd name="T89" fmla="*/ 218 h 434"/>
                <a:gd name="T90" fmla="*/ 317 w 425"/>
                <a:gd name="T91" fmla="*/ 247 h 434"/>
                <a:gd name="T92" fmla="*/ 332 w 425"/>
                <a:gd name="T93" fmla="*/ 253 h 434"/>
                <a:gd name="T94" fmla="*/ 351 w 425"/>
                <a:gd name="T95" fmla="*/ 257 h 434"/>
                <a:gd name="T96" fmla="*/ 354 w 425"/>
                <a:gd name="T97" fmla="*/ 276 h 434"/>
                <a:gd name="T98" fmla="*/ 331 w 425"/>
                <a:gd name="T99" fmla="*/ 304 h 434"/>
                <a:gd name="T100" fmla="*/ 343 w 425"/>
                <a:gd name="T101" fmla="*/ 315 h 434"/>
                <a:gd name="T102" fmla="*/ 357 w 425"/>
                <a:gd name="T103" fmla="*/ 355 h 434"/>
                <a:gd name="T104" fmla="*/ 348 w 425"/>
                <a:gd name="T105" fmla="*/ 377 h 434"/>
                <a:gd name="T106" fmla="*/ 322 w 425"/>
                <a:gd name="T107" fmla="*/ 394 h 434"/>
                <a:gd name="T108" fmla="*/ 299 w 425"/>
                <a:gd name="T109" fmla="*/ 404 h 434"/>
                <a:gd name="T110" fmla="*/ 275 w 425"/>
                <a:gd name="T111" fmla="*/ 385 h 434"/>
                <a:gd name="T112" fmla="*/ 258 w 425"/>
                <a:gd name="T113" fmla="*/ 387 h 434"/>
                <a:gd name="T114" fmla="*/ 208 w 425"/>
                <a:gd name="T115" fmla="*/ 402 h 434"/>
                <a:gd name="T116" fmla="*/ 197 w 425"/>
                <a:gd name="T117" fmla="*/ 432 h 434"/>
                <a:gd name="T118" fmla="*/ 176 w 425"/>
                <a:gd name="T119"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5" h="434">
                  <a:moveTo>
                    <a:pt x="176" y="434"/>
                  </a:moveTo>
                  <a:cubicBezTo>
                    <a:pt x="174" y="434"/>
                    <a:pt x="173" y="433"/>
                    <a:pt x="172" y="432"/>
                  </a:cubicBezTo>
                  <a:cubicBezTo>
                    <a:pt x="170" y="431"/>
                    <a:pt x="169" y="430"/>
                    <a:pt x="168" y="430"/>
                  </a:cubicBezTo>
                  <a:cubicBezTo>
                    <a:pt x="167" y="430"/>
                    <a:pt x="167" y="430"/>
                    <a:pt x="167" y="430"/>
                  </a:cubicBezTo>
                  <a:cubicBezTo>
                    <a:pt x="165" y="430"/>
                    <a:pt x="162" y="431"/>
                    <a:pt x="160" y="431"/>
                  </a:cubicBezTo>
                  <a:cubicBezTo>
                    <a:pt x="159" y="431"/>
                    <a:pt x="159" y="431"/>
                    <a:pt x="158" y="431"/>
                  </a:cubicBezTo>
                  <a:cubicBezTo>
                    <a:pt x="157" y="432"/>
                    <a:pt x="156" y="432"/>
                    <a:pt x="155" y="432"/>
                  </a:cubicBezTo>
                  <a:cubicBezTo>
                    <a:pt x="154" y="433"/>
                    <a:pt x="153" y="434"/>
                    <a:pt x="151" y="434"/>
                  </a:cubicBezTo>
                  <a:cubicBezTo>
                    <a:pt x="151" y="434"/>
                    <a:pt x="150" y="434"/>
                    <a:pt x="150" y="433"/>
                  </a:cubicBezTo>
                  <a:cubicBezTo>
                    <a:pt x="148" y="433"/>
                    <a:pt x="147" y="432"/>
                    <a:pt x="145" y="431"/>
                  </a:cubicBezTo>
                  <a:cubicBezTo>
                    <a:pt x="145" y="430"/>
                    <a:pt x="145" y="430"/>
                    <a:pt x="145" y="430"/>
                  </a:cubicBezTo>
                  <a:cubicBezTo>
                    <a:pt x="143" y="429"/>
                    <a:pt x="141" y="428"/>
                    <a:pt x="139" y="426"/>
                  </a:cubicBezTo>
                  <a:cubicBezTo>
                    <a:pt x="136" y="424"/>
                    <a:pt x="134" y="421"/>
                    <a:pt x="131" y="418"/>
                  </a:cubicBezTo>
                  <a:cubicBezTo>
                    <a:pt x="129" y="414"/>
                    <a:pt x="126" y="411"/>
                    <a:pt x="122" y="410"/>
                  </a:cubicBezTo>
                  <a:cubicBezTo>
                    <a:pt x="121" y="410"/>
                    <a:pt x="120" y="410"/>
                    <a:pt x="119" y="410"/>
                  </a:cubicBezTo>
                  <a:cubicBezTo>
                    <a:pt x="117" y="410"/>
                    <a:pt x="115" y="410"/>
                    <a:pt x="113" y="411"/>
                  </a:cubicBezTo>
                  <a:cubicBezTo>
                    <a:pt x="112" y="411"/>
                    <a:pt x="112" y="411"/>
                    <a:pt x="112" y="411"/>
                  </a:cubicBezTo>
                  <a:cubicBezTo>
                    <a:pt x="111" y="411"/>
                    <a:pt x="111" y="411"/>
                    <a:pt x="111" y="411"/>
                  </a:cubicBezTo>
                  <a:cubicBezTo>
                    <a:pt x="108" y="411"/>
                    <a:pt x="106" y="412"/>
                    <a:pt x="104" y="413"/>
                  </a:cubicBezTo>
                  <a:cubicBezTo>
                    <a:pt x="104" y="413"/>
                    <a:pt x="103" y="414"/>
                    <a:pt x="103" y="414"/>
                  </a:cubicBezTo>
                  <a:cubicBezTo>
                    <a:pt x="101" y="415"/>
                    <a:pt x="99" y="417"/>
                    <a:pt x="97" y="417"/>
                  </a:cubicBezTo>
                  <a:cubicBezTo>
                    <a:pt x="97" y="417"/>
                    <a:pt x="96" y="417"/>
                    <a:pt x="96" y="417"/>
                  </a:cubicBezTo>
                  <a:cubicBezTo>
                    <a:pt x="94" y="416"/>
                    <a:pt x="93" y="415"/>
                    <a:pt x="91" y="414"/>
                  </a:cubicBezTo>
                  <a:cubicBezTo>
                    <a:pt x="90" y="413"/>
                    <a:pt x="89" y="412"/>
                    <a:pt x="88" y="412"/>
                  </a:cubicBezTo>
                  <a:cubicBezTo>
                    <a:pt x="83" y="410"/>
                    <a:pt x="79" y="407"/>
                    <a:pt x="74" y="402"/>
                  </a:cubicBezTo>
                  <a:cubicBezTo>
                    <a:pt x="72" y="400"/>
                    <a:pt x="70" y="400"/>
                    <a:pt x="67" y="399"/>
                  </a:cubicBezTo>
                  <a:cubicBezTo>
                    <a:pt x="63" y="399"/>
                    <a:pt x="61" y="398"/>
                    <a:pt x="59" y="395"/>
                  </a:cubicBezTo>
                  <a:cubicBezTo>
                    <a:pt x="57" y="393"/>
                    <a:pt x="55" y="391"/>
                    <a:pt x="53" y="388"/>
                  </a:cubicBezTo>
                  <a:cubicBezTo>
                    <a:pt x="51" y="384"/>
                    <a:pt x="48" y="380"/>
                    <a:pt x="44" y="377"/>
                  </a:cubicBezTo>
                  <a:cubicBezTo>
                    <a:pt x="43" y="376"/>
                    <a:pt x="41" y="376"/>
                    <a:pt x="39" y="375"/>
                  </a:cubicBezTo>
                  <a:cubicBezTo>
                    <a:pt x="38" y="375"/>
                    <a:pt x="38" y="375"/>
                    <a:pt x="37" y="375"/>
                  </a:cubicBezTo>
                  <a:cubicBezTo>
                    <a:pt x="37" y="375"/>
                    <a:pt x="37" y="375"/>
                    <a:pt x="37" y="375"/>
                  </a:cubicBezTo>
                  <a:cubicBezTo>
                    <a:pt x="35" y="375"/>
                    <a:pt x="35" y="375"/>
                    <a:pt x="35" y="375"/>
                  </a:cubicBezTo>
                  <a:cubicBezTo>
                    <a:pt x="36" y="373"/>
                    <a:pt x="36" y="373"/>
                    <a:pt x="36" y="373"/>
                  </a:cubicBezTo>
                  <a:cubicBezTo>
                    <a:pt x="37" y="371"/>
                    <a:pt x="39" y="371"/>
                    <a:pt x="42" y="370"/>
                  </a:cubicBezTo>
                  <a:cubicBezTo>
                    <a:pt x="47" y="368"/>
                    <a:pt x="47" y="367"/>
                    <a:pt x="48" y="366"/>
                  </a:cubicBezTo>
                  <a:cubicBezTo>
                    <a:pt x="48" y="365"/>
                    <a:pt x="48" y="365"/>
                    <a:pt x="49" y="364"/>
                  </a:cubicBezTo>
                  <a:cubicBezTo>
                    <a:pt x="51" y="361"/>
                    <a:pt x="71" y="331"/>
                    <a:pt x="72" y="326"/>
                  </a:cubicBezTo>
                  <a:cubicBezTo>
                    <a:pt x="72" y="324"/>
                    <a:pt x="72" y="323"/>
                    <a:pt x="72" y="321"/>
                  </a:cubicBezTo>
                  <a:cubicBezTo>
                    <a:pt x="73" y="319"/>
                    <a:pt x="73" y="317"/>
                    <a:pt x="75" y="316"/>
                  </a:cubicBezTo>
                  <a:cubicBezTo>
                    <a:pt x="78" y="315"/>
                    <a:pt x="81" y="312"/>
                    <a:pt x="80" y="311"/>
                  </a:cubicBezTo>
                  <a:cubicBezTo>
                    <a:pt x="80" y="311"/>
                    <a:pt x="80" y="311"/>
                    <a:pt x="80" y="311"/>
                  </a:cubicBezTo>
                  <a:cubicBezTo>
                    <a:pt x="80" y="311"/>
                    <a:pt x="80" y="311"/>
                    <a:pt x="80" y="311"/>
                  </a:cubicBezTo>
                  <a:cubicBezTo>
                    <a:pt x="79" y="311"/>
                    <a:pt x="78" y="310"/>
                    <a:pt x="77" y="310"/>
                  </a:cubicBezTo>
                  <a:cubicBezTo>
                    <a:pt x="77" y="310"/>
                    <a:pt x="76" y="311"/>
                    <a:pt x="76" y="311"/>
                  </a:cubicBezTo>
                  <a:cubicBezTo>
                    <a:pt x="75" y="311"/>
                    <a:pt x="75" y="311"/>
                    <a:pt x="75" y="311"/>
                  </a:cubicBezTo>
                  <a:cubicBezTo>
                    <a:pt x="73" y="311"/>
                    <a:pt x="72" y="310"/>
                    <a:pt x="71" y="309"/>
                  </a:cubicBezTo>
                  <a:cubicBezTo>
                    <a:pt x="70" y="308"/>
                    <a:pt x="71" y="307"/>
                    <a:pt x="72" y="305"/>
                  </a:cubicBezTo>
                  <a:cubicBezTo>
                    <a:pt x="74" y="304"/>
                    <a:pt x="75" y="303"/>
                    <a:pt x="76" y="302"/>
                  </a:cubicBezTo>
                  <a:cubicBezTo>
                    <a:pt x="78" y="300"/>
                    <a:pt x="79" y="299"/>
                    <a:pt x="78" y="297"/>
                  </a:cubicBezTo>
                  <a:cubicBezTo>
                    <a:pt x="78" y="295"/>
                    <a:pt x="79" y="292"/>
                    <a:pt x="80" y="289"/>
                  </a:cubicBezTo>
                  <a:cubicBezTo>
                    <a:pt x="80" y="288"/>
                    <a:pt x="80" y="286"/>
                    <a:pt x="81" y="284"/>
                  </a:cubicBezTo>
                  <a:cubicBezTo>
                    <a:pt x="81" y="282"/>
                    <a:pt x="81" y="281"/>
                    <a:pt x="80" y="279"/>
                  </a:cubicBezTo>
                  <a:cubicBezTo>
                    <a:pt x="80" y="277"/>
                    <a:pt x="80" y="274"/>
                    <a:pt x="81" y="273"/>
                  </a:cubicBezTo>
                  <a:cubicBezTo>
                    <a:pt x="81" y="273"/>
                    <a:pt x="81" y="273"/>
                    <a:pt x="82" y="273"/>
                  </a:cubicBezTo>
                  <a:cubicBezTo>
                    <a:pt x="83" y="273"/>
                    <a:pt x="84" y="273"/>
                    <a:pt x="85" y="273"/>
                  </a:cubicBezTo>
                  <a:cubicBezTo>
                    <a:pt x="86" y="274"/>
                    <a:pt x="86" y="274"/>
                    <a:pt x="86" y="274"/>
                  </a:cubicBezTo>
                  <a:cubicBezTo>
                    <a:pt x="92" y="277"/>
                    <a:pt x="97" y="279"/>
                    <a:pt x="96" y="284"/>
                  </a:cubicBezTo>
                  <a:cubicBezTo>
                    <a:pt x="95" y="287"/>
                    <a:pt x="97" y="293"/>
                    <a:pt x="98" y="295"/>
                  </a:cubicBezTo>
                  <a:cubicBezTo>
                    <a:pt x="98" y="295"/>
                    <a:pt x="98" y="294"/>
                    <a:pt x="98" y="294"/>
                  </a:cubicBezTo>
                  <a:cubicBezTo>
                    <a:pt x="101" y="287"/>
                    <a:pt x="101" y="283"/>
                    <a:pt x="99" y="280"/>
                  </a:cubicBezTo>
                  <a:cubicBezTo>
                    <a:pt x="98" y="280"/>
                    <a:pt x="97" y="279"/>
                    <a:pt x="96" y="277"/>
                  </a:cubicBezTo>
                  <a:cubicBezTo>
                    <a:pt x="92" y="273"/>
                    <a:pt x="85" y="265"/>
                    <a:pt x="87" y="260"/>
                  </a:cubicBezTo>
                  <a:cubicBezTo>
                    <a:pt x="90" y="255"/>
                    <a:pt x="93" y="242"/>
                    <a:pt x="91" y="237"/>
                  </a:cubicBezTo>
                  <a:cubicBezTo>
                    <a:pt x="91" y="236"/>
                    <a:pt x="91" y="236"/>
                    <a:pt x="90" y="235"/>
                  </a:cubicBezTo>
                  <a:cubicBezTo>
                    <a:pt x="85" y="233"/>
                    <a:pt x="77" y="225"/>
                    <a:pt x="77" y="222"/>
                  </a:cubicBezTo>
                  <a:cubicBezTo>
                    <a:pt x="77" y="222"/>
                    <a:pt x="77" y="221"/>
                    <a:pt x="77" y="221"/>
                  </a:cubicBezTo>
                  <a:cubicBezTo>
                    <a:pt x="76" y="219"/>
                    <a:pt x="76" y="218"/>
                    <a:pt x="75" y="217"/>
                  </a:cubicBezTo>
                  <a:cubicBezTo>
                    <a:pt x="74" y="217"/>
                    <a:pt x="71" y="214"/>
                    <a:pt x="71" y="212"/>
                  </a:cubicBezTo>
                  <a:cubicBezTo>
                    <a:pt x="71" y="211"/>
                    <a:pt x="71" y="211"/>
                    <a:pt x="72" y="210"/>
                  </a:cubicBezTo>
                  <a:cubicBezTo>
                    <a:pt x="74" y="209"/>
                    <a:pt x="75" y="206"/>
                    <a:pt x="75" y="202"/>
                  </a:cubicBezTo>
                  <a:cubicBezTo>
                    <a:pt x="74" y="201"/>
                    <a:pt x="74" y="199"/>
                    <a:pt x="73" y="198"/>
                  </a:cubicBezTo>
                  <a:cubicBezTo>
                    <a:pt x="73" y="195"/>
                    <a:pt x="72" y="193"/>
                    <a:pt x="73" y="191"/>
                  </a:cubicBezTo>
                  <a:cubicBezTo>
                    <a:pt x="73" y="191"/>
                    <a:pt x="74" y="190"/>
                    <a:pt x="74" y="190"/>
                  </a:cubicBezTo>
                  <a:cubicBezTo>
                    <a:pt x="75" y="190"/>
                    <a:pt x="75" y="191"/>
                    <a:pt x="75" y="191"/>
                  </a:cubicBezTo>
                  <a:cubicBezTo>
                    <a:pt x="77" y="191"/>
                    <a:pt x="80" y="192"/>
                    <a:pt x="82" y="192"/>
                  </a:cubicBezTo>
                  <a:cubicBezTo>
                    <a:pt x="82" y="192"/>
                    <a:pt x="83" y="192"/>
                    <a:pt x="83" y="191"/>
                  </a:cubicBezTo>
                  <a:cubicBezTo>
                    <a:pt x="83" y="191"/>
                    <a:pt x="83" y="190"/>
                    <a:pt x="82" y="190"/>
                  </a:cubicBezTo>
                  <a:cubicBezTo>
                    <a:pt x="81" y="188"/>
                    <a:pt x="80" y="186"/>
                    <a:pt x="78" y="186"/>
                  </a:cubicBezTo>
                  <a:cubicBezTo>
                    <a:pt x="78" y="186"/>
                    <a:pt x="78" y="186"/>
                    <a:pt x="78" y="186"/>
                  </a:cubicBezTo>
                  <a:cubicBezTo>
                    <a:pt x="77" y="186"/>
                    <a:pt x="75" y="187"/>
                    <a:pt x="74" y="188"/>
                  </a:cubicBezTo>
                  <a:cubicBezTo>
                    <a:pt x="71" y="189"/>
                    <a:pt x="69" y="190"/>
                    <a:pt x="67" y="190"/>
                  </a:cubicBezTo>
                  <a:cubicBezTo>
                    <a:pt x="66" y="190"/>
                    <a:pt x="65" y="190"/>
                    <a:pt x="65" y="189"/>
                  </a:cubicBezTo>
                  <a:cubicBezTo>
                    <a:pt x="63" y="188"/>
                    <a:pt x="63" y="186"/>
                    <a:pt x="63" y="183"/>
                  </a:cubicBezTo>
                  <a:cubicBezTo>
                    <a:pt x="62" y="176"/>
                    <a:pt x="61" y="171"/>
                    <a:pt x="56" y="171"/>
                  </a:cubicBezTo>
                  <a:cubicBezTo>
                    <a:pt x="56" y="171"/>
                    <a:pt x="56" y="171"/>
                    <a:pt x="56" y="171"/>
                  </a:cubicBezTo>
                  <a:cubicBezTo>
                    <a:pt x="55" y="171"/>
                    <a:pt x="55" y="171"/>
                    <a:pt x="54" y="171"/>
                  </a:cubicBezTo>
                  <a:cubicBezTo>
                    <a:pt x="47" y="171"/>
                    <a:pt x="45" y="169"/>
                    <a:pt x="44" y="167"/>
                  </a:cubicBezTo>
                  <a:cubicBezTo>
                    <a:pt x="44" y="167"/>
                    <a:pt x="44" y="167"/>
                    <a:pt x="44" y="167"/>
                  </a:cubicBezTo>
                  <a:cubicBezTo>
                    <a:pt x="43" y="166"/>
                    <a:pt x="41" y="164"/>
                    <a:pt x="38" y="164"/>
                  </a:cubicBezTo>
                  <a:cubicBezTo>
                    <a:pt x="38" y="164"/>
                    <a:pt x="38" y="164"/>
                    <a:pt x="38" y="164"/>
                  </a:cubicBezTo>
                  <a:cubicBezTo>
                    <a:pt x="37" y="164"/>
                    <a:pt x="37" y="164"/>
                    <a:pt x="36" y="164"/>
                  </a:cubicBezTo>
                  <a:cubicBezTo>
                    <a:pt x="35" y="164"/>
                    <a:pt x="34" y="164"/>
                    <a:pt x="33" y="164"/>
                  </a:cubicBezTo>
                  <a:cubicBezTo>
                    <a:pt x="30" y="164"/>
                    <a:pt x="26" y="164"/>
                    <a:pt x="24" y="161"/>
                  </a:cubicBezTo>
                  <a:cubicBezTo>
                    <a:pt x="23" y="158"/>
                    <a:pt x="21" y="157"/>
                    <a:pt x="20" y="157"/>
                  </a:cubicBezTo>
                  <a:cubicBezTo>
                    <a:pt x="19" y="157"/>
                    <a:pt x="19" y="157"/>
                    <a:pt x="19" y="157"/>
                  </a:cubicBezTo>
                  <a:cubicBezTo>
                    <a:pt x="18" y="157"/>
                    <a:pt x="18" y="157"/>
                    <a:pt x="17" y="158"/>
                  </a:cubicBezTo>
                  <a:cubicBezTo>
                    <a:pt x="15" y="158"/>
                    <a:pt x="13" y="159"/>
                    <a:pt x="12" y="159"/>
                  </a:cubicBezTo>
                  <a:cubicBezTo>
                    <a:pt x="11" y="159"/>
                    <a:pt x="10" y="159"/>
                    <a:pt x="10" y="159"/>
                  </a:cubicBezTo>
                  <a:cubicBezTo>
                    <a:pt x="10" y="158"/>
                    <a:pt x="9" y="157"/>
                    <a:pt x="9" y="156"/>
                  </a:cubicBezTo>
                  <a:cubicBezTo>
                    <a:pt x="10" y="151"/>
                    <a:pt x="9" y="150"/>
                    <a:pt x="9" y="149"/>
                  </a:cubicBezTo>
                  <a:cubicBezTo>
                    <a:pt x="9" y="148"/>
                    <a:pt x="8" y="148"/>
                    <a:pt x="8" y="148"/>
                  </a:cubicBezTo>
                  <a:cubicBezTo>
                    <a:pt x="7" y="147"/>
                    <a:pt x="6" y="147"/>
                    <a:pt x="6" y="146"/>
                  </a:cubicBezTo>
                  <a:cubicBezTo>
                    <a:pt x="6" y="145"/>
                    <a:pt x="8" y="145"/>
                    <a:pt x="9" y="144"/>
                  </a:cubicBezTo>
                  <a:cubicBezTo>
                    <a:pt x="13" y="144"/>
                    <a:pt x="16" y="142"/>
                    <a:pt x="16" y="141"/>
                  </a:cubicBezTo>
                  <a:cubicBezTo>
                    <a:pt x="16" y="141"/>
                    <a:pt x="16" y="141"/>
                    <a:pt x="16" y="141"/>
                  </a:cubicBezTo>
                  <a:cubicBezTo>
                    <a:pt x="15" y="141"/>
                    <a:pt x="14" y="141"/>
                    <a:pt x="13" y="140"/>
                  </a:cubicBezTo>
                  <a:cubicBezTo>
                    <a:pt x="11" y="140"/>
                    <a:pt x="10" y="139"/>
                    <a:pt x="10" y="138"/>
                  </a:cubicBezTo>
                  <a:cubicBezTo>
                    <a:pt x="9" y="138"/>
                    <a:pt x="9" y="138"/>
                    <a:pt x="10" y="137"/>
                  </a:cubicBezTo>
                  <a:cubicBezTo>
                    <a:pt x="10" y="137"/>
                    <a:pt x="10" y="136"/>
                    <a:pt x="10" y="136"/>
                  </a:cubicBezTo>
                  <a:cubicBezTo>
                    <a:pt x="10" y="136"/>
                    <a:pt x="10" y="135"/>
                    <a:pt x="10" y="135"/>
                  </a:cubicBezTo>
                  <a:cubicBezTo>
                    <a:pt x="10" y="135"/>
                    <a:pt x="10" y="135"/>
                    <a:pt x="10" y="135"/>
                  </a:cubicBezTo>
                  <a:cubicBezTo>
                    <a:pt x="10" y="135"/>
                    <a:pt x="10" y="135"/>
                    <a:pt x="9" y="135"/>
                  </a:cubicBezTo>
                  <a:cubicBezTo>
                    <a:pt x="7" y="134"/>
                    <a:pt x="0" y="132"/>
                    <a:pt x="0" y="130"/>
                  </a:cubicBezTo>
                  <a:cubicBezTo>
                    <a:pt x="0" y="129"/>
                    <a:pt x="0" y="128"/>
                    <a:pt x="1" y="128"/>
                  </a:cubicBezTo>
                  <a:cubicBezTo>
                    <a:pt x="1" y="128"/>
                    <a:pt x="2" y="128"/>
                    <a:pt x="3" y="127"/>
                  </a:cubicBezTo>
                  <a:cubicBezTo>
                    <a:pt x="10" y="124"/>
                    <a:pt x="14" y="122"/>
                    <a:pt x="14" y="121"/>
                  </a:cubicBezTo>
                  <a:cubicBezTo>
                    <a:pt x="14" y="118"/>
                    <a:pt x="14" y="116"/>
                    <a:pt x="15" y="115"/>
                  </a:cubicBezTo>
                  <a:cubicBezTo>
                    <a:pt x="16" y="115"/>
                    <a:pt x="16" y="114"/>
                    <a:pt x="18" y="114"/>
                  </a:cubicBezTo>
                  <a:cubicBezTo>
                    <a:pt x="30" y="114"/>
                    <a:pt x="44" y="113"/>
                    <a:pt x="45" y="111"/>
                  </a:cubicBezTo>
                  <a:cubicBezTo>
                    <a:pt x="48" y="108"/>
                    <a:pt x="48" y="107"/>
                    <a:pt x="51" y="107"/>
                  </a:cubicBezTo>
                  <a:cubicBezTo>
                    <a:pt x="51" y="107"/>
                    <a:pt x="52" y="107"/>
                    <a:pt x="52" y="107"/>
                  </a:cubicBezTo>
                  <a:cubicBezTo>
                    <a:pt x="53" y="107"/>
                    <a:pt x="53" y="107"/>
                    <a:pt x="54" y="106"/>
                  </a:cubicBezTo>
                  <a:cubicBezTo>
                    <a:pt x="54" y="105"/>
                    <a:pt x="55" y="104"/>
                    <a:pt x="58" y="104"/>
                  </a:cubicBezTo>
                  <a:cubicBezTo>
                    <a:pt x="58" y="104"/>
                    <a:pt x="59" y="104"/>
                    <a:pt x="59" y="104"/>
                  </a:cubicBezTo>
                  <a:cubicBezTo>
                    <a:pt x="64" y="104"/>
                    <a:pt x="67" y="107"/>
                    <a:pt x="67" y="112"/>
                  </a:cubicBezTo>
                  <a:cubicBezTo>
                    <a:pt x="67" y="115"/>
                    <a:pt x="69" y="118"/>
                    <a:pt x="71" y="118"/>
                  </a:cubicBezTo>
                  <a:cubicBezTo>
                    <a:pt x="71" y="118"/>
                    <a:pt x="71" y="118"/>
                    <a:pt x="72" y="118"/>
                  </a:cubicBezTo>
                  <a:cubicBezTo>
                    <a:pt x="73" y="117"/>
                    <a:pt x="73" y="117"/>
                    <a:pt x="73" y="117"/>
                  </a:cubicBezTo>
                  <a:cubicBezTo>
                    <a:pt x="75" y="116"/>
                    <a:pt x="77" y="114"/>
                    <a:pt x="79" y="114"/>
                  </a:cubicBezTo>
                  <a:cubicBezTo>
                    <a:pt x="80" y="114"/>
                    <a:pt x="82" y="115"/>
                    <a:pt x="83" y="116"/>
                  </a:cubicBezTo>
                  <a:cubicBezTo>
                    <a:pt x="84" y="118"/>
                    <a:pt x="86" y="120"/>
                    <a:pt x="88" y="120"/>
                  </a:cubicBezTo>
                  <a:cubicBezTo>
                    <a:pt x="89" y="120"/>
                    <a:pt x="91" y="119"/>
                    <a:pt x="92" y="116"/>
                  </a:cubicBezTo>
                  <a:cubicBezTo>
                    <a:pt x="92" y="115"/>
                    <a:pt x="93" y="113"/>
                    <a:pt x="95" y="113"/>
                  </a:cubicBezTo>
                  <a:cubicBezTo>
                    <a:pt x="97" y="113"/>
                    <a:pt x="98" y="115"/>
                    <a:pt x="99" y="116"/>
                  </a:cubicBezTo>
                  <a:cubicBezTo>
                    <a:pt x="99" y="117"/>
                    <a:pt x="100" y="117"/>
                    <a:pt x="100" y="117"/>
                  </a:cubicBezTo>
                  <a:cubicBezTo>
                    <a:pt x="101" y="118"/>
                    <a:pt x="103" y="118"/>
                    <a:pt x="106" y="118"/>
                  </a:cubicBezTo>
                  <a:cubicBezTo>
                    <a:pt x="108" y="118"/>
                    <a:pt x="109" y="118"/>
                    <a:pt x="109" y="117"/>
                  </a:cubicBezTo>
                  <a:cubicBezTo>
                    <a:pt x="110" y="117"/>
                    <a:pt x="110" y="117"/>
                    <a:pt x="110" y="117"/>
                  </a:cubicBezTo>
                  <a:cubicBezTo>
                    <a:pt x="110" y="116"/>
                    <a:pt x="109" y="114"/>
                    <a:pt x="109" y="113"/>
                  </a:cubicBezTo>
                  <a:cubicBezTo>
                    <a:pt x="108" y="108"/>
                    <a:pt x="107" y="103"/>
                    <a:pt x="110" y="100"/>
                  </a:cubicBezTo>
                  <a:cubicBezTo>
                    <a:pt x="111" y="99"/>
                    <a:pt x="111" y="99"/>
                    <a:pt x="111" y="99"/>
                  </a:cubicBezTo>
                  <a:cubicBezTo>
                    <a:pt x="114" y="96"/>
                    <a:pt x="115" y="95"/>
                    <a:pt x="114" y="91"/>
                  </a:cubicBezTo>
                  <a:cubicBezTo>
                    <a:pt x="113" y="89"/>
                    <a:pt x="113" y="87"/>
                    <a:pt x="113" y="85"/>
                  </a:cubicBezTo>
                  <a:cubicBezTo>
                    <a:pt x="113" y="82"/>
                    <a:pt x="113" y="78"/>
                    <a:pt x="111" y="73"/>
                  </a:cubicBezTo>
                  <a:cubicBezTo>
                    <a:pt x="108" y="68"/>
                    <a:pt x="108" y="65"/>
                    <a:pt x="109" y="64"/>
                  </a:cubicBezTo>
                  <a:cubicBezTo>
                    <a:pt x="109" y="63"/>
                    <a:pt x="110" y="63"/>
                    <a:pt x="110" y="63"/>
                  </a:cubicBezTo>
                  <a:cubicBezTo>
                    <a:pt x="111" y="63"/>
                    <a:pt x="112" y="63"/>
                    <a:pt x="112" y="64"/>
                  </a:cubicBezTo>
                  <a:cubicBezTo>
                    <a:pt x="113" y="66"/>
                    <a:pt x="115" y="69"/>
                    <a:pt x="117" y="69"/>
                  </a:cubicBezTo>
                  <a:cubicBezTo>
                    <a:pt x="118" y="69"/>
                    <a:pt x="119" y="68"/>
                    <a:pt x="121" y="67"/>
                  </a:cubicBezTo>
                  <a:cubicBezTo>
                    <a:pt x="122" y="65"/>
                    <a:pt x="125" y="63"/>
                    <a:pt x="128" y="63"/>
                  </a:cubicBezTo>
                  <a:cubicBezTo>
                    <a:pt x="129" y="63"/>
                    <a:pt x="130" y="63"/>
                    <a:pt x="130" y="64"/>
                  </a:cubicBezTo>
                  <a:cubicBezTo>
                    <a:pt x="131" y="65"/>
                    <a:pt x="131" y="67"/>
                    <a:pt x="129" y="71"/>
                  </a:cubicBezTo>
                  <a:cubicBezTo>
                    <a:pt x="128" y="74"/>
                    <a:pt x="127" y="77"/>
                    <a:pt x="128" y="78"/>
                  </a:cubicBezTo>
                  <a:cubicBezTo>
                    <a:pt x="128" y="79"/>
                    <a:pt x="129" y="79"/>
                    <a:pt x="132" y="79"/>
                  </a:cubicBezTo>
                  <a:cubicBezTo>
                    <a:pt x="134" y="79"/>
                    <a:pt x="135" y="79"/>
                    <a:pt x="137" y="79"/>
                  </a:cubicBezTo>
                  <a:cubicBezTo>
                    <a:pt x="142" y="80"/>
                    <a:pt x="147" y="80"/>
                    <a:pt x="151" y="82"/>
                  </a:cubicBezTo>
                  <a:cubicBezTo>
                    <a:pt x="153" y="83"/>
                    <a:pt x="155" y="83"/>
                    <a:pt x="157" y="83"/>
                  </a:cubicBezTo>
                  <a:cubicBezTo>
                    <a:pt x="160" y="83"/>
                    <a:pt x="163" y="82"/>
                    <a:pt x="166" y="80"/>
                  </a:cubicBezTo>
                  <a:cubicBezTo>
                    <a:pt x="168" y="78"/>
                    <a:pt x="171" y="75"/>
                    <a:pt x="175" y="71"/>
                  </a:cubicBezTo>
                  <a:cubicBezTo>
                    <a:pt x="180" y="65"/>
                    <a:pt x="185" y="60"/>
                    <a:pt x="189" y="58"/>
                  </a:cubicBezTo>
                  <a:cubicBezTo>
                    <a:pt x="191" y="57"/>
                    <a:pt x="194" y="57"/>
                    <a:pt x="196" y="56"/>
                  </a:cubicBezTo>
                  <a:cubicBezTo>
                    <a:pt x="202" y="55"/>
                    <a:pt x="208" y="53"/>
                    <a:pt x="214" y="50"/>
                  </a:cubicBezTo>
                  <a:cubicBezTo>
                    <a:pt x="216" y="48"/>
                    <a:pt x="219" y="47"/>
                    <a:pt x="220" y="47"/>
                  </a:cubicBezTo>
                  <a:cubicBezTo>
                    <a:pt x="224" y="45"/>
                    <a:pt x="225" y="45"/>
                    <a:pt x="225" y="38"/>
                  </a:cubicBezTo>
                  <a:cubicBezTo>
                    <a:pt x="225" y="30"/>
                    <a:pt x="226" y="29"/>
                    <a:pt x="227" y="27"/>
                  </a:cubicBezTo>
                  <a:cubicBezTo>
                    <a:pt x="227" y="26"/>
                    <a:pt x="228" y="26"/>
                    <a:pt x="228" y="24"/>
                  </a:cubicBezTo>
                  <a:cubicBezTo>
                    <a:pt x="228" y="22"/>
                    <a:pt x="228" y="21"/>
                    <a:pt x="228" y="20"/>
                  </a:cubicBezTo>
                  <a:cubicBezTo>
                    <a:pt x="229" y="16"/>
                    <a:pt x="229" y="12"/>
                    <a:pt x="233" y="11"/>
                  </a:cubicBezTo>
                  <a:cubicBezTo>
                    <a:pt x="235" y="10"/>
                    <a:pt x="236" y="10"/>
                    <a:pt x="237" y="10"/>
                  </a:cubicBezTo>
                  <a:cubicBezTo>
                    <a:pt x="242" y="8"/>
                    <a:pt x="248" y="7"/>
                    <a:pt x="257" y="2"/>
                  </a:cubicBezTo>
                  <a:cubicBezTo>
                    <a:pt x="258" y="1"/>
                    <a:pt x="259" y="1"/>
                    <a:pt x="261" y="0"/>
                  </a:cubicBezTo>
                  <a:cubicBezTo>
                    <a:pt x="262" y="0"/>
                    <a:pt x="262" y="0"/>
                    <a:pt x="262" y="0"/>
                  </a:cubicBezTo>
                  <a:cubicBezTo>
                    <a:pt x="262" y="1"/>
                    <a:pt x="262" y="1"/>
                    <a:pt x="262" y="1"/>
                  </a:cubicBezTo>
                  <a:cubicBezTo>
                    <a:pt x="263" y="1"/>
                    <a:pt x="263" y="2"/>
                    <a:pt x="263" y="2"/>
                  </a:cubicBezTo>
                  <a:cubicBezTo>
                    <a:pt x="264" y="3"/>
                    <a:pt x="265" y="4"/>
                    <a:pt x="265" y="5"/>
                  </a:cubicBezTo>
                  <a:cubicBezTo>
                    <a:pt x="266" y="7"/>
                    <a:pt x="268" y="9"/>
                    <a:pt x="269" y="11"/>
                  </a:cubicBezTo>
                  <a:cubicBezTo>
                    <a:pt x="269" y="12"/>
                    <a:pt x="269" y="12"/>
                    <a:pt x="269" y="12"/>
                  </a:cubicBezTo>
                  <a:cubicBezTo>
                    <a:pt x="270" y="14"/>
                    <a:pt x="272" y="17"/>
                    <a:pt x="274" y="18"/>
                  </a:cubicBezTo>
                  <a:cubicBezTo>
                    <a:pt x="274" y="18"/>
                    <a:pt x="274" y="18"/>
                    <a:pt x="274" y="18"/>
                  </a:cubicBezTo>
                  <a:cubicBezTo>
                    <a:pt x="274" y="18"/>
                    <a:pt x="275" y="17"/>
                    <a:pt x="275" y="17"/>
                  </a:cubicBezTo>
                  <a:cubicBezTo>
                    <a:pt x="276" y="17"/>
                    <a:pt x="277" y="17"/>
                    <a:pt x="277" y="17"/>
                  </a:cubicBezTo>
                  <a:cubicBezTo>
                    <a:pt x="278" y="17"/>
                    <a:pt x="278" y="17"/>
                    <a:pt x="278" y="17"/>
                  </a:cubicBezTo>
                  <a:cubicBezTo>
                    <a:pt x="280" y="17"/>
                    <a:pt x="281" y="19"/>
                    <a:pt x="282" y="20"/>
                  </a:cubicBezTo>
                  <a:cubicBezTo>
                    <a:pt x="283" y="20"/>
                    <a:pt x="283" y="20"/>
                    <a:pt x="283" y="20"/>
                  </a:cubicBezTo>
                  <a:cubicBezTo>
                    <a:pt x="284" y="21"/>
                    <a:pt x="285" y="22"/>
                    <a:pt x="286" y="24"/>
                  </a:cubicBezTo>
                  <a:cubicBezTo>
                    <a:pt x="287" y="24"/>
                    <a:pt x="287" y="26"/>
                    <a:pt x="287" y="26"/>
                  </a:cubicBezTo>
                  <a:cubicBezTo>
                    <a:pt x="287" y="27"/>
                    <a:pt x="287" y="27"/>
                    <a:pt x="287" y="27"/>
                  </a:cubicBezTo>
                  <a:cubicBezTo>
                    <a:pt x="287" y="27"/>
                    <a:pt x="288" y="28"/>
                    <a:pt x="288" y="28"/>
                  </a:cubicBezTo>
                  <a:cubicBezTo>
                    <a:pt x="290" y="28"/>
                    <a:pt x="292" y="28"/>
                    <a:pt x="293" y="29"/>
                  </a:cubicBezTo>
                  <a:cubicBezTo>
                    <a:pt x="295" y="31"/>
                    <a:pt x="297" y="32"/>
                    <a:pt x="297" y="35"/>
                  </a:cubicBezTo>
                  <a:cubicBezTo>
                    <a:pt x="297" y="35"/>
                    <a:pt x="297" y="36"/>
                    <a:pt x="297" y="36"/>
                  </a:cubicBezTo>
                  <a:cubicBezTo>
                    <a:pt x="297" y="38"/>
                    <a:pt x="298" y="39"/>
                    <a:pt x="298" y="40"/>
                  </a:cubicBezTo>
                  <a:cubicBezTo>
                    <a:pt x="298" y="40"/>
                    <a:pt x="299" y="41"/>
                    <a:pt x="299" y="41"/>
                  </a:cubicBezTo>
                  <a:cubicBezTo>
                    <a:pt x="300" y="42"/>
                    <a:pt x="300" y="44"/>
                    <a:pt x="301" y="45"/>
                  </a:cubicBezTo>
                  <a:cubicBezTo>
                    <a:pt x="301" y="47"/>
                    <a:pt x="302" y="49"/>
                    <a:pt x="302" y="51"/>
                  </a:cubicBezTo>
                  <a:cubicBezTo>
                    <a:pt x="302" y="53"/>
                    <a:pt x="303" y="54"/>
                    <a:pt x="304" y="54"/>
                  </a:cubicBezTo>
                  <a:cubicBezTo>
                    <a:pt x="304" y="54"/>
                    <a:pt x="304" y="55"/>
                    <a:pt x="304" y="55"/>
                  </a:cubicBezTo>
                  <a:cubicBezTo>
                    <a:pt x="305" y="55"/>
                    <a:pt x="306" y="54"/>
                    <a:pt x="307" y="54"/>
                  </a:cubicBezTo>
                  <a:cubicBezTo>
                    <a:pt x="307" y="54"/>
                    <a:pt x="308" y="53"/>
                    <a:pt x="309" y="53"/>
                  </a:cubicBezTo>
                  <a:cubicBezTo>
                    <a:pt x="310" y="53"/>
                    <a:pt x="310" y="53"/>
                    <a:pt x="311" y="53"/>
                  </a:cubicBezTo>
                  <a:cubicBezTo>
                    <a:pt x="312" y="53"/>
                    <a:pt x="312" y="53"/>
                    <a:pt x="312" y="53"/>
                  </a:cubicBezTo>
                  <a:cubicBezTo>
                    <a:pt x="313" y="53"/>
                    <a:pt x="314" y="53"/>
                    <a:pt x="315" y="53"/>
                  </a:cubicBezTo>
                  <a:cubicBezTo>
                    <a:pt x="316" y="53"/>
                    <a:pt x="316" y="53"/>
                    <a:pt x="316" y="53"/>
                  </a:cubicBezTo>
                  <a:cubicBezTo>
                    <a:pt x="317" y="53"/>
                    <a:pt x="318" y="52"/>
                    <a:pt x="319" y="52"/>
                  </a:cubicBezTo>
                  <a:cubicBezTo>
                    <a:pt x="320" y="52"/>
                    <a:pt x="321" y="53"/>
                    <a:pt x="321" y="53"/>
                  </a:cubicBezTo>
                  <a:cubicBezTo>
                    <a:pt x="322" y="53"/>
                    <a:pt x="323" y="54"/>
                    <a:pt x="323" y="54"/>
                  </a:cubicBezTo>
                  <a:cubicBezTo>
                    <a:pt x="323" y="55"/>
                    <a:pt x="324" y="55"/>
                    <a:pt x="324" y="55"/>
                  </a:cubicBezTo>
                  <a:cubicBezTo>
                    <a:pt x="324" y="55"/>
                    <a:pt x="324" y="55"/>
                    <a:pt x="325" y="55"/>
                  </a:cubicBezTo>
                  <a:cubicBezTo>
                    <a:pt x="326" y="55"/>
                    <a:pt x="326" y="55"/>
                    <a:pt x="326" y="55"/>
                  </a:cubicBezTo>
                  <a:cubicBezTo>
                    <a:pt x="326" y="56"/>
                    <a:pt x="326" y="56"/>
                    <a:pt x="326" y="56"/>
                  </a:cubicBezTo>
                  <a:cubicBezTo>
                    <a:pt x="327" y="60"/>
                    <a:pt x="329" y="63"/>
                    <a:pt x="330" y="67"/>
                  </a:cubicBezTo>
                  <a:cubicBezTo>
                    <a:pt x="332" y="70"/>
                    <a:pt x="334" y="73"/>
                    <a:pt x="337" y="75"/>
                  </a:cubicBezTo>
                  <a:cubicBezTo>
                    <a:pt x="339" y="76"/>
                    <a:pt x="342" y="77"/>
                    <a:pt x="344" y="77"/>
                  </a:cubicBezTo>
                  <a:cubicBezTo>
                    <a:pt x="345" y="78"/>
                    <a:pt x="347" y="78"/>
                    <a:pt x="348" y="79"/>
                  </a:cubicBezTo>
                  <a:cubicBezTo>
                    <a:pt x="350" y="79"/>
                    <a:pt x="351" y="80"/>
                    <a:pt x="352" y="80"/>
                  </a:cubicBezTo>
                  <a:cubicBezTo>
                    <a:pt x="353" y="80"/>
                    <a:pt x="353" y="80"/>
                    <a:pt x="354" y="80"/>
                  </a:cubicBezTo>
                  <a:cubicBezTo>
                    <a:pt x="354" y="81"/>
                    <a:pt x="355" y="81"/>
                    <a:pt x="356" y="81"/>
                  </a:cubicBezTo>
                  <a:cubicBezTo>
                    <a:pt x="358" y="81"/>
                    <a:pt x="358" y="81"/>
                    <a:pt x="358" y="81"/>
                  </a:cubicBezTo>
                  <a:cubicBezTo>
                    <a:pt x="358" y="81"/>
                    <a:pt x="359" y="81"/>
                    <a:pt x="360" y="81"/>
                  </a:cubicBezTo>
                  <a:cubicBezTo>
                    <a:pt x="361" y="81"/>
                    <a:pt x="361" y="81"/>
                    <a:pt x="361" y="81"/>
                  </a:cubicBezTo>
                  <a:cubicBezTo>
                    <a:pt x="362" y="81"/>
                    <a:pt x="363" y="81"/>
                    <a:pt x="364" y="81"/>
                  </a:cubicBezTo>
                  <a:cubicBezTo>
                    <a:pt x="366" y="81"/>
                    <a:pt x="366" y="81"/>
                    <a:pt x="366" y="81"/>
                  </a:cubicBezTo>
                  <a:cubicBezTo>
                    <a:pt x="365" y="83"/>
                    <a:pt x="365" y="83"/>
                    <a:pt x="365" y="83"/>
                  </a:cubicBezTo>
                  <a:cubicBezTo>
                    <a:pt x="365" y="83"/>
                    <a:pt x="365" y="83"/>
                    <a:pt x="365" y="83"/>
                  </a:cubicBezTo>
                  <a:cubicBezTo>
                    <a:pt x="364" y="86"/>
                    <a:pt x="367" y="89"/>
                    <a:pt x="376" y="93"/>
                  </a:cubicBezTo>
                  <a:cubicBezTo>
                    <a:pt x="380" y="94"/>
                    <a:pt x="383" y="96"/>
                    <a:pt x="386" y="98"/>
                  </a:cubicBezTo>
                  <a:cubicBezTo>
                    <a:pt x="389" y="100"/>
                    <a:pt x="391" y="101"/>
                    <a:pt x="395" y="102"/>
                  </a:cubicBezTo>
                  <a:cubicBezTo>
                    <a:pt x="395" y="102"/>
                    <a:pt x="395" y="102"/>
                    <a:pt x="395" y="102"/>
                  </a:cubicBezTo>
                  <a:cubicBezTo>
                    <a:pt x="396" y="102"/>
                    <a:pt x="397" y="103"/>
                    <a:pt x="399" y="104"/>
                  </a:cubicBezTo>
                  <a:cubicBezTo>
                    <a:pt x="399" y="104"/>
                    <a:pt x="399" y="104"/>
                    <a:pt x="400" y="105"/>
                  </a:cubicBezTo>
                  <a:cubicBezTo>
                    <a:pt x="400" y="105"/>
                    <a:pt x="401" y="105"/>
                    <a:pt x="401" y="105"/>
                  </a:cubicBezTo>
                  <a:cubicBezTo>
                    <a:pt x="402" y="105"/>
                    <a:pt x="403" y="105"/>
                    <a:pt x="404" y="106"/>
                  </a:cubicBezTo>
                  <a:cubicBezTo>
                    <a:pt x="405" y="106"/>
                    <a:pt x="406" y="107"/>
                    <a:pt x="408" y="108"/>
                  </a:cubicBezTo>
                  <a:cubicBezTo>
                    <a:pt x="410" y="109"/>
                    <a:pt x="411" y="110"/>
                    <a:pt x="414" y="111"/>
                  </a:cubicBezTo>
                  <a:cubicBezTo>
                    <a:pt x="414" y="111"/>
                    <a:pt x="415" y="111"/>
                    <a:pt x="416" y="111"/>
                  </a:cubicBezTo>
                  <a:cubicBezTo>
                    <a:pt x="419" y="112"/>
                    <a:pt x="422" y="112"/>
                    <a:pt x="424" y="115"/>
                  </a:cubicBezTo>
                  <a:cubicBezTo>
                    <a:pt x="424" y="116"/>
                    <a:pt x="425" y="116"/>
                    <a:pt x="424" y="117"/>
                  </a:cubicBezTo>
                  <a:cubicBezTo>
                    <a:pt x="424" y="120"/>
                    <a:pt x="421" y="121"/>
                    <a:pt x="420" y="122"/>
                  </a:cubicBezTo>
                  <a:cubicBezTo>
                    <a:pt x="417" y="124"/>
                    <a:pt x="415" y="125"/>
                    <a:pt x="413" y="127"/>
                  </a:cubicBezTo>
                  <a:cubicBezTo>
                    <a:pt x="412" y="128"/>
                    <a:pt x="412" y="128"/>
                    <a:pt x="411" y="129"/>
                  </a:cubicBezTo>
                  <a:cubicBezTo>
                    <a:pt x="410" y="129"/>
                    <a:pt x="410" y="130"/>
                    <a:pt x="409" y="131"/>
                  </a:cubicBezTo>
                  <a:cubicBezTo>
                    <a:pt x="409" y="132"/>
                    <a:pt x="408" y="133"/>
                    <a:pt x="407" y="134"/>
                  </a:cubicBezTo>
                  <a:cubicBezTo>
                    <a:pt x="406" y="136"/>
                    <a:pt x="405" y="138"/>
                    <a:pt x="404" y="140"/>
                  </a:cubicBezTo>
                  <a:cubicBezTo>
                    <a:pt x="403" y="141"/>
                    <a:pt x="402" y="141"/>
                    <a:pt x="402" y="142"/>
                  </a:cubicBezTo>
                  <a:cubicBezTo>
                    <a:pt x="400" y="143"/>
                    <a:pt x="399" y="145"/>
                    <a:pt x="398" y="147"/>
                  </a:cubicBezTo>
                  <a:cubicBezTo>
                    <a:pt x="397" y="148"/>
                    <a:pt x="397" y="149"/>
                    <a:pt x="396" y="150"/>
                  </a:cubicBezTo>
                  <a:cubicBezTo>
                    <a:pt x="396" y="151"/>
                    <a:pt x="395" y="151"/>
                    <a:pt x="395" y="152"/>
                  </a:cubicBezTo>
                  <a:cubicBezTo>
                    <a:pt x="394" y="153"/>
                    <a:pt x="394" y="155"/>
                    <a:pt x="393" y="157"/>
                  </a:cubicBezTo>
                  <a:cubicBezTo>
                    <a:pt x="393" y="158"/>
                    <a:pt x="392" y="159"/>
                    <a:pt x="392" y="160"/>
                  </a:cubicBezTo>
                  <a:cubicBezTo>
                    <a:pt x="392" y="161"/>
                    <a:pt x="391" y="161"/>
                    <a:pt x="391" y="162"/>
                  </a:cubicBezTo>
                  <a:cubicBezTo>
                    <a:pt x="390" y="164"/>
                    <a:pt x="389" y="167"/>
                    <a:pt x="388" y="169"/>
                  </a:cubicBezTo>
                  <a:cubicBezTo>
                    <a:pt x="388" y="171"/>
                    <a:pt x="388" y="174"/>
                    <a:pt x="388" y="176"/>
                  </a:cubicBezTo>
                  <a:cubicBezTo>
                    <a:pt x="388" y="178"/>
                    <a:pt x="388" y="179"/>
                    <a:pt x="387" y="181"/>
                  </a:cubicBezTo>
                  <a:cubicBezTo>
                    <a:pt x="387" y="182"/>
                    <a:pt x="387" y="183"/>
                    <a:pt x="387" y="184"/>
                  </a:cubicBezTo>
                  <a:cubicBezTo>
                    <a:pt x="387" y="184"/>
                    <a:pt x="387" y="185"/>
                    <a:pt x="387" y="185"/>
                  </a:cubicBezTo>
                  <a:cubicBezTo>
                    <a:pt x="387" y="186"/>
                    <a:pt x="387" y="186"/>
                    <a:pt x="387" y="186"/>
                  </a:cubicBezTo>
                  <a:cubicBezTo>
                    <a:pt x="385" y="186"/>
                    <a:pt x="385" y="186"/>
                    <a:pt x="385" y="186"/>
                  </a:cubicBezTo>
                  <a:cubicBezTo>
                    <a:pt x="383" y="186"/>
                    <a:pt x="381" y="185"/>
                    <a:pt x="379" y="185"/>
                  </a:cubicBezTo>
                  <a:cubicBezTo>
                    <a:pt x="377" y="185"/>
                    <a:pt x="376" y="185"/>
                    <a:pt x="375" y="186"/>
                  </a:cubicBezTo>
                  <a:cubicBezTo>
                    <a:pt x="374" y="186"/>
                    <a:pt x="373" y="187"/>
                    <a:pt x="372" y="187"/>
                  </a:cubicBezTo>
                  <a:cubicBezTo>
                    <a:pt x="371" y="188"/>
                    <a:pt x="370" y="188"/>
                    <a:pt x="368" y="189"/>
                  </a:cubicBezTo>
                  <a:cubicBezTo>
                    <a:pt x="367" y="189"/>
                    <a:pt x="367" y="189"/>
                    <a:pt x="366" y="189"/>
                  </a:cubicBezTo>
                  <a:cubicBezTo>
                    <a:pt x="365" y="190"/>
                    <a:pt x="363" y="190"/>
                    <a:pt x="362" y="191"/>
                  </a:cubicBezTo>
                  <a:cubicBezTo>
                    <a:pt x="360" y="192"/>
                    <a:pt x="360" y="195"/>
                    <a:pt x="361" y="198"/>
                  </a:cubicBezTo>
                  <a:cubicBezTo>
                    <a:pt x="361" y="200"/>
                    <a:pt x="361" y="201"/>
                    <a:pt x="361" y="203"/>
                  </a:cubicBezTo>
                  <a:cubicBezTo>
                    <a:pt x="360" y="207"/>
                    <a:pt x="356" y="209"/>
                    <a:pt x="352" y="210"/>
                  </a:cubicBezTo>
                  <a:cubicBezTo>
                    <a:pt x="351" y="211"/>
                    <a:pt x="351" y="211"/>
                    <a:pt x="350" y="212"/>
                  </a:cubicBezTo>
                  <a:cubicBezTo>
                    <a:pt x="348" y="212"/>
                    <a:pt x="347" y="214"/>
                    <a:pt x="345" y="215"/>
                  </a:cubicBezTo>
                  <a:cubicBezTo>
                    <a:pt x="344" y="216"/>
                    <a:pt x="343" y="217"/>
                    <a:pt x="342" y="218"/>
                  </a:cubicBezTo>
                  <a:cubicBezTo>
                    <a:pt x="340" y="219"/>
                    <a:pt x="338" y="220"/>
                    <a:pt x="336" y="221"/>
                  </a:cubicBezTo>
                  <a:cubicBezTo>
                    <a:pt x="333" y="223"/>
                    <a:pt x="329" y="225"/>
                    <a:pt x="326" y="229"/>
                  </a:cubicBezTo>
                  <a:cubicBezTo>
                    <a:pt x="325" y="231"/>
                    <a:pt x="323" y="234"/>
                    <a:pt x="321" y="237"/>
                  </a:cubicBezTo>
                  <a:cubicBezTo>
                    <a:pt x="321" y="239"/>
                    <a:pt x="320" y="240"/>
                    <a:pt x="320" y="241"/>
                  </a:cubicBezTo>
                  <a:cubicBezTo>
                    <a:pt x="319" y="242"/>
                    <a:pt x="318" y="242"/>
                    <a:pt x="318" y="243"/>
                  </a:cubicBezTo>
                  <a:cubicBezTo>
                    <a:pt x="317" y="245"/>
                    <a:pt x="317" y="246"/>
                    <a:pt x="317" y="247"/>
                  </a:cubicBezTo>
                  <a:cubicBezTo>
                    <a:pt x="317" y="248"/>
                    <a:pt x="317" y="248"/>
                    <a:pt x="317" y="248"/>
                  </a:cubicBezTo>
                  <a:cubicBezTo>
                    <a:pt x="316" y="249"/>
                    <a:pt x="316" y="249"/>
                    <a:pt x="316" y="250"/>
                  </a:cubicBezTo>
                  <a:cubicBezTo>
                    <a:pt x="315" y="253"/>
                    <a:pt x="314" y="255"/>
                    <a:pt x="316" y="256"/>
                  </a:cubicBezTo>
                  <a:cubicBezTo>
                    <a:pt x="318" y="257"/>
                    <a:pt x="319" y="258"/>
                    <a:pt x="321" y="258"/>
                  </a:cubicBezTo>
                  <a:cubicBezTo>
                    <a:pt x="323" y="258"/>
                    <a:pt x="326" y="257"/>
                    <a:pt x="328" y="256"/>
                  </a:cubicBezTo>
                  <a:cubicBezTo>
                    <a:pt x="331" y="256"/>
                    <a:pt x="332" y="255"/>
                    <a:pt x="332" y="253"/>
                  </a:cubicBezTo>
                  <a:cubicBezTo>
                    <a:pt x="332" y="252"/>
                    <a:pt x="332" y="251"/>
                    <a:pt x="331" y="251"/>
                  </a:cubicBezTo>
                  <a:cubicBezTo>
                    <a:pt x="331" y="249"/>
                    <a:pt x="330" y="248"/>
                    <a:pt x="331" y="246"/>
                  </a:cubicBezTo>
                  <a:cubicBezTo>
                    <a:pt x="331" y="243"/>
                    <a:pt x="335" y="242"/>
                    <a:pt x="339" y="242"/>
                  </a:cubicBezTo>
                  <a:cubicBezTo>
                    <a:pt x="341" y="242"/>
                    <a:pt x="343" y="243"/>
                    <a:pt x="344" y="243"/>
                  </a:cubicBezTo>
                  <a:cubicBezTo>
                    <a:pt x="349" y="246"/>
                    <a:pt x="349" y="250"/>
                    <a:pt x="350" y="254"/>
                  </a:cubicBezTo>
                  <a:cubicBezTo>
                    <a:pt x="350" y="255"/>
                    <a:pt x="350" y="256"/>
                    <a:pt x="351" y="257"/>
                  </a:cubicBezTo>
                  <a:cubicBezTo>
                    <a:pt x="351" y="259"/>
                    <a:pt x="352" y="260"/>
                    <a:pt x="353" y="262"/>
                  </a:cubicBezTo>
                  <a:cubicBezTo>
                    <a:pt x="353" y="262"/>
                    <a:pt x="353" y="263"/>
                    <a:pt x="353" y="264"/>
                  </a:cubicBezTo>
                  <a:cubicBezTo>
                    <a:pt x="354" y="266"/>
                    <a:pt x="355" y="268"/>
                    <a:pt x="355" y="271"/>
                  </a:cubicBezTo>
                  <a:cubicBezTo>
                    <a:pt x="355" y="272"/>
                    <a:pt x="356" y="273"/>
                    <a:pt x="356" y="274"/>
                  </a:cubicBezTo>
                  <a:cubicBezTo>
                    <a:pt x="357" y="277"/>
                    <a:pt x="357" y="277"/>
                    <a:pt x="357" y="277"/>
                  </a:cubicBezTo>
                  <a:cubicBezTo>
                    <a:pt x="354" y="276"/>
                    <a:pt x="354" y="276"/>
                    <a:pt x="354" y="276"/>
                  </a:cubicBezTo>
                  <a:cubicBezTo>
                    <a:pt x="353" y="275"/>
                    <a:pt x="352" y="274"/>
                    <a:pt x="352" y="274"/>
                  </a:cubicBezTo>
                  <a:cubicBezTo>
                    <a:pt x="351" y="275"/>
                    <a:pt x="351" y="275"/>
                    <a:pt x="351" y="278"/>
                  </a:cubicBezTo>
                  <a:cubicBezTo>
                    <a:pt x="351" y="279"/>
                    <a:pt x="351" y="279"/>
                    <a:pt x="351" y="279"/>
                  </a:cubicBezTo>
                  <a:cubicBezTo>
                    <a:pt x="351" y="282"/>
                    <a:pt x="351" y="285"/>
                    <a:pt x="351" y="288"/>
                  </a:cubicBezTo>
                  <a:cubicBezTo>
                    <a:pt x="349" y="294"/>
                    <a:pt x="345" y="296"/>
                    <a:pt x="341" y="298"/>
                  </a:cubicBezTo>
                  <a:cubicBezTo>
                    <a:pt x="337" y="299"/>
                    <a:pt x="334" y="301"/>
                    <a:pt x="331" y="304"/>
                  </a:cubicBezTo>
                  <a:cubicBezTo>
                    <a:pt x="330" y="305"/>
                    <a:pt x="329" y="308"/>
                    <a:pt x="330" y="310"/>
                  </a:cubicBezTo>
                  <a:cubicBezTo>
                    <a:pt x="330" y="311"/>
                    <a:pt x="330" y="311"/>
                    <a:pt x="331" y="312"/>
                  </a:cubicBezTo>
                  <a:cubicBezTo>
                    <a:pt x="332" y="312"/>
                    <a:pt x="333" y="312"/>
                    <a:pt x="333" y="312"/>
                  </a:cubicBezTo>
                  <a:cubicBezTo>
                    <a:pt x="334" y="312"/>
                    <a:pt x="335" y="312"/>
                    <a:pt x="335" y="312"/>
                  </a:cubicBezTo>
                  <a:cubicBezTo>
                    <a:pt x="336" y="312"/>
                    <a:pt x="337" y="312"/>
                    <a:pt x="337" y="312"/>
                  </a:cubicBezTo>
                  <a:cubicBezTo>
                    <a:pt x="339" y="312"/>
                    <a:pt x="342" y="312"/>
                    <a:pt x="343" y="315"/>
                  </a:cubicBezTo>
                  <a:cubicBezTo>
                    <a:pt x="345" y="319"/>
                    <a:pt x="344" y="324"/>
                    <a:pt x="343" y="329"/>
                  </a:cubicBezTo>
                  <a:cubicBezTo>
                    <a:pt x="343" y="330"/>
                    <a:pt x="342" y="331"/>
                    <a:pt x="342" y="331"/>
                  </a:cubicBezTo>
                  <a:cubicBezTo>
                    <a:pt x="341" y="335"/>
                    <a:pt x="340" y="339"/>
                    <a:pt x="341" y="342"/>
                  </a:cubicBezTo>
                  <a:cubicBezTo>
                    <a:pt x="343" y="346"/>
                    <a:pt x="345" y="348"/>
                    <a:pt x="350" y="349"/>
                  </a:cubicBezTo>
                  <a:cubicBezTo>
                    <a:pt x="350" y="349"/>
                    <a:pt x="350" y="349"/>
                    <a:pt x="350" y="349"/>
                  </a:cubicBezTo>
                  <a:cubicBezTo>
                    <a:pt x="353" y="349"/>
                    <a:pt x="358" y="350"/>
                    <a:pt x="357" y="355"/>
                  </a:cubicBezTo>
                  <a:cubicBezTo>
                    <a:pt x="357" y="358"/>
                    <a:pt x="354" y="360"/>
                    <a:pt x="351" y="362"/>
                  </a:cubicBezTo>
                  <a:cubicBezTo>
                    <a:pt x="350" y="362"/>
                    <a:pt x="349" y="363"/>
                    <a:pt x="349" y="363"/>
                  </a:cubicBezTo>
                  <a:cubicBezTo>
                    <a:pt x="345" y="365"/>
                    <a:pt x="342" y="367"/>
                    <a:pt x="342" y="370"/>
                  </a:cubicBezTo>
                  <a:cubicBezTo>
                    <a:pt x="343" y="371"/>
                    <a:pt x="344" y="373"/>
                    <a:pt x="346" y="375"/>
                  </a:cubicBezTo>
                  <a:cubicBezTo>
                    <a:pt x="347" y="375"/>
                    <a:pt x="347" y="375"/>
                    <a:pt x="347" y="375"/>
                  </a:cubicBezTo>
                  <a:cubicBezTo>
                    <a:pt x="348" y="377"/>
                    <a:pt x="348" y="377"/>
                    <a:pt x="348" y="377"/>
                  </a:cubicBezTo>
                  <a:cubicBezTo>
                    <a:pt x="346" y="377"/>
                    <a:pt x="346" y="377"/>
                    <a:pt x="346" y="377"/>
                  </a:cubicBezTo>
                  <a:cubicBezTo>
                    <a:pt x="342" y="379"/>
                    <a:pt x="340" y="380"/>
                    <a:pt x="340" y="381"/>
                  </a:cubicBezTo>
                  <a:cubicBezTo>
                    <a:pt x="339" y="382"/>
                    <a:pt x="338" y="383"/>
                    <a:pt x="337" y="384"/>
                  </a:cubicBezTo>
                  <a:cubicBezTo>
                    <a:pt x="334" y="387"/>
                    <a:pt x="332" y="389"/>
                    <a:pt x="330" y="389"/>
                  </a:cubicBezTo>
                  <a:cubicBezTo>
                    <a:pt x="329" y="389"/>
                    <a:pt x="324" y="391"/>
                    <a:pt x="323" y="393"/>
                  </a:cubicBezTo>
                  <a:cubicBezTo>
                    <a:pt x="322" y="394"/>
                    <a:pt x="322" y="394"/>
                    <a:pt x="322" y="394"/>
                  </a:cubicBezTo>
                  <a:cubicBezTo>
                    <a:pt x="323" y="396"/>
                    <a:pt x="322" y="398"/>
                    <a:pt x="321" y="399"/>
                  </a:cubicBezTo>
                  <a:cubicBezTo>
                    <a:pt x="321" y="400"/>
                    <a:pt x="319" y="400"/>
                    <a:pt x="318" y="400"/>
                  </a:cubicBezTo>
                  <a:cubicBezTo>
                    <a:pt x="317" y="400"/>
                    <a:pt x="316" y="400"/>
                    <a:pt x="315" y="400"/>
                  </a:cubicBezTo>
                  <a:cubicBezTo>
                    <a:pt x="314" y="400"/>
                    <a:pt x="312" y="400"/>
                    <a:pt x="311" y="400"/>
                  </a:cubicBezTo>
                  <a:cubicBezTo>
                    <a:pt x="308" y="400"/>
                    <a:pt x="305" y="400"/>
                    <a:pt x="302" y="402"/>
                  </a:cubicBezTo>
                  <a:cubicBezTo>
                    <a:pt x="301" y="403"/>
                    <a:pt x="300" y="404"/>
                    <a:pt x="299" y="404"/>
                  </a:cubicBezTo>
                  <a:cubicBezTo>
                    <a:pt x="295" y="404"/>
                    <a:pt x="291" y="401"/>
                    <a:pt x="289" y="398"/>
                  </a:cubicBezTo>
                  <a:cubicBezTo>
                    <a:pt x="288" y="397"/>
                    <a:pt x="287" y="397"/>
                    <a:pt x="286" y="397"/>
                  </a:cubicBezTo>
                  <a:cubicBezTo>
                    <a:pt x="285" y="396"/>
                    <a:pt x="284" y="396"/>
                    <a:pt x="283" y="396"/>
                  </a:cubicBezTo>
                  <a:cubicBezTo>
                    <a:pt x="282" y="395"/>
                    <a:pt x="282" y="395"/>
                    <a:pt x="281" y="395"/>
                  </a:cubicBezTo>
                  <a:cubicBezTo>
                    <a:pt x="280" y="395"/>
                    <a:pt x="279" y="394"/>
                    <a:pt x="278" y="391"/>
                  </a:cubicBezTo>
                  <a:cubicBezTo>
                    <a:pt x="277" y="388"/>
                    <a:pt x="276" y="385"/>
                    <a:pt x="275" y="385"/>
                  </a:cubicBezTo>
                  <a:cubicBezTo>
                    <a:pt x="274" y="385"/>
                    <a:pt x="274" y="385"/>
                    <a:pt x="274" y="385"/>
                  </a:cubicBezTo>
                  <a:cubicBezTo>
                    <a:pt x="273" y="386"/>
                    <a:pt x="272" y="386"/>
                    <a:pt x="271" y="386"/>
                  </a:cubicBezTo>
                  <a:cubicBezTo>
                    <a:pt x="269" y="386"/>
                    <a:pt x="267" y="385"/>
                    <a:pt x="266" y="383"/>
                  </a:cubicBezTo>
                  <a:cubicBezTo>
                    <a:pt x="266" y="383"/>
                    <a:pt x="265" y="384"/>
                    <a:pt x="265" y="384"/>
                  </a:cubicBezTo>
                  <a:cubicBezTo>
                    <a:pt x="264" y="384"/>
                    <a:pt x="264" y="384"/>
                    <a:pt x="264" y="384"/>
                  </a:cubicBezTo>
                  <a:cubicBezTo>
                    <a:pt x="263" y="385"/>
                    <a:pt x="261" y="387"/>
                    <a:pt x="258" y="387"/>
                  </a:cubicBezTo>
                  <a:cubicBezTo>
                    <a:pt x="257" y="387"/>
                    <a:pt x="255" y="386"/>
                    <a:pt x="254" y="385"/>
                  </a:cubicBezTo>
                  <a:cubicBezTo>
                    <a:pt x="252" y="383"/>
                    <a:pt x="245" y="377"/>
                    <a:pt x="240" y="377"/>
                  </a:cubicBezTo>
                  <a:cubicBezTo>
                    <a:pt x="239" y="377"/>
                    <a:pt x="238" y="377"/>
                    <a:pt x="237" y="378"/>
                  </a:cubicBezTo>
                  <a:cubicBezTo>
                    <a:pt x="233" y="382"/>
                    <a:pt x="218" y="395"/>
                    <a:pt x="212" y="396"/>
                  </a:cubicBezTo>
                  <a:cubicBezTo>
                    <a:pt x="209" y="397"/>
                    <a:pt x="207" y="398"/>
                    <a:pt x="207" y="400"/>
                  </a:cubicBezTo>
                  <a:cubicBezTo>
                    <a:pt x="207" y="401"/>
                    <a:pt x="207" y="401"/>
                    <a:pt x="208" y="402"/>
                  </a:cubicBezTo>
                  <a:cubicBezTo>
                    <a:pt x="211" y="403"/>
                    <a:pt x="209" y="406"/>
                    <a:pt x="208" y="410"/>
                  </a:cubicBezTo>
                  <a:cubicBezTo>
                    <a:pt x="207" y="412"/>
                    <a:pt x="206" y="415"/>
                    <a:pt x="206" y="418"/>
                  </a:cubicBezTo>
                  <a:cubicBezTo>
                    <a:pt x="205" y="423"/>
                    <a:pt x="204" y="428"/>
                    <a:pt x="201" y="432"/>
                  </a:cubicBezTo>
                  <a:cubicBezTo>
                    <a:pt x="201" y="433"/>
                    <a:pt x="201" y="433"/>
                    <a:pt x="201" y="433"/>
                  </a:cubicBezTo>
                  <a:cubicBezTo>
                    <a:pt x="200" y="433"/>
                    <a:pt x="200" y="433"/>
                    <a:pt x="200" y="433"/>
                  </a:cubicBezTo>
                  <a:cubicBezTo>
                    <a:pt x="199" y="432"/>
                    <a:pt x="198" y="432"/>
                    <a:pt x="197" y="432"/>
                  </a:cubicBezTo>
                  <a:cubicBezTo>
                    <a:pt x="195" y="432"/>
                    <a:pt x="194" y="431"/>
                    <a:pt x="193" y="431"/>
                  </a:cubicBezTo>
                  <a:cubicBezTo>
                    <a:pt x="191" y="430"/>
                    <a:pt x="188" y="430"/>
                    <a:pt x="186" y="430"/>
                  </a:cubicBezTo>
                  <a:cubicBezTo>
                    <a:pt x="186" y="430"/>
                    <a:pt x="185" y="430"/>
                    <a:pt x="184" y="430"/>
                  </a:cubicBezTo>
                  <a:cubicBezTo>
                    <a:pt x="183" y="430"/>
                    <a:pt x="182" y="431"/>
                    <a:pt x="181" y="432"/>
                  </a:cubicBezTo>
                  <a:cubicBezTo>
                    <a:pt x="180" y="433"/>
                    <a:pt x="179" y="434"/>
                    <a:pt x="177" y="434"/>
                  </a:cubicBezTo>
                  <a:lnTo>
                    <a:pt x="176" y="434"/>
                  </a:lnTo>
                  <a:close/>
                </a:path>
              </a:pathLst>
            </a:custGeom>
            <a:solidFill>
              <a:schemeClr val="accent1">
                <a:lumMod val="20000"/>
                <a:lumOff val="80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44"/>
            <p:cNvSpPr>
              <a:spLocks/>
            </p:cNvSpPr>
            <p:nvPr/>
          </p:nvSpPr>
          <p:spPr bwMode="auto">
            <a:xfrm>
              <a:off x="8547304" y="5378050"/>
              <a:ext cx="31952" cy="40472"/>
            </a:xfrm>
            <a:custGeom>
              <a:avLst/>
              <a:gdLst>
                <a:gd name="T0" fmla="*/ 6 w 12"/>
                <a:gd name="T1" fmla="*/ 16 h 16"/>
                <a:gd name="T2" fmla="*/ 3 w 12"/>
                <a:gd name="T3" fmla="*/ 13 h 16"/>
                <a:gd name="T4" fmla="*/ 3 w 12"/>
                <a:gd name="T5" fmla="*/ 13 h 16"/>
                <a:gd name="T6" fmla="*/ 1 w 12"/>
                <a:gd name="T7" fmla="*/ 10 h 16"/>
                <a:gd name="T8" fmla="*/ 1 w 12"/>
                <a:gd name="T9" fmla="*/ 10 h 16"/>
                <a:gd name="T10" fmla="*/ 0 w 12"/>
                <a:gd name="T11" fmla="*/ 8 h 16"/>
                <a:gd name="T12" fmla="*/ 2 w 12"/>
                <a:gd name="T13" fmla="*/ 4 h 16"/>
                <a:gd name="T14" fmla="*/ 3 w 12"/>
                <a:gd name="T15" fmla="*/ 3 h 16"/>
                <a:gd name="T16" fmla="*/ 8 w 12"/>
                <a:gd name="T17" fmla="*/ 0 h 16"/>
                <a:gd name="T18" fmla="*/ 9 w 12"/>
                <a:gd name="T19" fmla="*/ 0 h 16"/>
                <a:gd name="T20" fmla="*/ 12 w 12"/>
                <a:gd name="T21" fmla="*/ 2 h 16"/>
                <a:gd name="T22" fmla="*/ 11 w 12"/>
                <a:gd name="T23" fmla="*/ 6 h 16"/>
                <a:gd name="T24" fmla="*/ 11 w 12"/>
                <a:gd name="T25" fmla="*/ 7 h 16"/>
                <a:gd name="T26" fmla="*/ 11 w 12"/>
                <a:gd name="T27" fmla="*/ 8 h 16"/>
                <a:gd name="T28" fmla="*/ 10 w 12"/>
                <a:gd name="T29" fmla="*/ 13 h 16"/>
                <a:gd name="T30" fmla="*/ 6 w 12"/>
                <a:gd name="T3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6">
                  <a:moveTo>
                    <a:pt x="6" y="16"/>
                  </a:moveTo>
                  <a:cubicBezTo>
                    <a:pt x="4" y="16"/>
                    <a:pt x="3" y="14"/>
                    <a:pt x="3" y="13"/>
                  </a:cubicBezTo>
                  <a:cubicBezTo>
                    <a:pt x="3" y="13"/>
                    <a:pt x="3" y="13"/>
                    <a:pt x="3" y="13"/>
                  </a:cubicBezTo>
                  <a:cubicBezTo>
                    <a:pt x="2" y="12"/>
                    <a:pt x="2" y="11"/>
                    <a:pt x="1" y="10"/>
                  </a:cubicBezTo>
                  <a:cubicBezTo>
                    <a:pt x="1" y="10"/>
                    <a:pt x="1" y="10"/>
                    <a:pt x="1" y="10"/>
                  </a:cubicBezTo>
                  <a:cubicBezTo>
                    <a:pt x="0" y="9"/>
                    <a:pt x="0" y="8"/>
                    <a:pt x="0" y="8"/>
                  </a:cubicBezTo>
                  <a:cubicBezTo>
                    <a:pt x="0" y="6"/>
                    <a:pt x="1" y="5"/>
                    <a:pt x="2" y="4"/>
                  </a:cubicBezTo>
                  <a:cubicBezTo>
                    <a:pt x="3" y="4"/>
                    <a:pt x="3" y="4"/>
                    <a:pt x="3" y="3"/>
                  </a:cubicBezTo>
                  <a:cubicBezTo>
                    <a:pt x="4" y="2"/>
                    <a:pt x="6" y="1"/>
                    <a:pt x="8" y="0"/>
                  </a:cubicBezTo>
                  <a:cubicBezTo>
                    <a:pt x="8" y="0"/>
                    <a:pt x="9" y="0"/>
                    <a:pt x="9" y="0"/>
                  </a:cubicBezTo>
                  <a:cubicBezTo>
                    <a:pt x="10" y="0"/>
                    <a:pt x="11" y="0"/>
                    <a:pt x="12" y="2"/>
                  </a:cubicBezTo>
                  <a:cubicBezTo>
                    <a:pt x="12" y="3"/>
                    <a:pt x="11" y="5"/>
                    <a:pt x="11" y="6"/>
                  </a:cubicBezTo>
                  <a:cubicBezTo>
                    <a:pt x="11" y="7"/>
                    <a:pt x="11" y="7"/>
                    <a:pt x="11" y="7"/>
                  </a:cubicBezTo>
                  <a:cubicBezTo>
                    <a:pt x="11" y="7"/>
                    <a:pt x="11" y="8"/>
                    <a:pt x="11" y="8"/>
                  </a:cubicBezTo>
                  <a:cubicBezTo>
                    <a:pt x="11" y="10"/>
                    <a:pt x="10" y="12"/>
                    <a:pt x="10" y="13"/>
                  </a:cubicBezTo>
                  <a:cubicBezTo>
                    <a:pt x="9" y="14"/>
                    <a:pt x="8" y="16"/>
                    <a:pt x="6" y="16"/>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45"/>
            <p:cNvSpPr>
              <a:spLocks/>
            </p:cNvSpPr>
            <p:nvPr/>
          </p:nvSpPr>
          <p:spPr bwMode="auto">
            <a:xfrm>
              <a:off x="8185183" y="5593193"/>
              <a:ext cx="191711" cy="240704"/>
            </a:xfrm>
            <a:custGeom>
              <a:avLst/>
              <a:gdLst>
                <a:gd name="T0" fmla="*/ 37 w 74"/>
                <a:gd name="T1" fmla="*/ 90 h 93"/>
                <a:gd name="T2" fmla="*/ 37 w 74"/>
                <a:gd name="T3" fmla="*/ 85 h 93"/>
                <a:gd name="T4" fmla="*/ 38 w 74"/>
                <a:gd name="T5" fmla="*/ 83 h 93"/>
                <a:gd name="T6" fmla="*/ 36 w 74"/>
                <a:gd name="T7" fmla="*/ 75 h 93"/>
                <a:gd name="T8" fmla="*/ 30 w 74"/>
                <a:gd name="T9" fmla="*/ 66 h 93"/>
                <a:gd name="T10" fmla="*/ 28 w 74"/>
                <a:gd name="T11" fmla="*/ 60 h 93"/>
                <a:gd name="T12" fmla="*/ 26 w 74"/>
                <a:gd name="T13" fmla="*/ 61 h 93"/>
                <a:gd name="T14" fmla="*/ 27 w 74"/>
                <a:gd name="T15" fmla="*/ 68 h 93"/>
                <a:gd name="T16" fmla="*/ 27 w 74"/>
                <a:gd name="T17" fmla="*/ 74 h 93"/>
                <a:gd name="T18" fmla="*/ 26 w 74"/>
                <a:gd name="T19" fmla="*/ 76 h 93"/>
                <a:gd name="T20" fmla="*/ 20 w 74"/>
                <a:gd name="T21" fmla="*/ 67 h 93"/>
                <a:gd name="T22" fmla="*/ 19 w 74"/>
                <a:gd name="T23" fmla="*/ 64 h 93"/>
                <a:gd name="T24" fmla="*/ 16 w 74"/>
                <a:gd name="T25" fmla="*/ 59 h 93"/>
                <a:gd name="T26" fmla="*/ 12 w 74"/>
                <a:gd name="T27" fmla="*/ 53 h 93"/>
                <a:gd name="T28" fmla="*/ 12 w 74"/>
                <a:gd name="T29" fmla="*/ 46 h 93"/>
                <a:gd name="T30" fmla="*/ 11 w 74"/>
                <a:gd name="T31" fmla="*/ 35 h 93"/>
                <a:gd name="T32" fmla="*/ 6 w 74"/>
                <a:gd name="T33" fmla="*/ 28 h 93"/>
                <a:gd name="T34" fmla="*/ 3 w 74"/>
                <a:gd name="T35" fmla="*/ 10 h 93"/>
                <a:gd name="T36" fmla="*/ 14 w 74"/>
                <a:gd name="T37" fmla="*/ 3 h 93"/>
                <a:gd name="T38" fmla="*/ 25 w 74"/>
                <a:gd name="T39" fmla="*/ 0 h 93"/>
                <a:gd name="T40" fmla="*/ 32 w 74"/>
                <a:gd name="T41" fmla="*/ 2 h 93"/>
                <a:gd name="T42" fmla="*/ 39 w 74"/>
                <a:gd name="T43" fmla="*/ 4 h 93"/>
                <a:gd name="T44" fmla="*/ 49 w 74"/>
                <a:gd name="T45" fmla="*/ 11 h 93"/>
                <a:gd name="T46" fmla="*/ 55 w 74"/>
                <a:gd name="T47" fmla="*/ 16 h 93"/>
                <a:gd name="T48" fmla="*/ 61 w 74"/>
                <a:gd name="T49" fmla="*/ 23 h 93"/>
                <a:gd name="T50" fmla="*/ 64 w 74"/>
                <a:gd name="T51" fmla="*/ 28 h 93"/>
                <a:gd name="T52" fmla="*/ 68 w 74"/>
                <a:gd name="T53" fmla="*/ 34 h 93"/>
                <a:gd name="T54" fmla="*/ 71 w 74"/>
                <a:gd name="T55" fmla="*/ 39 h 93"/>
                <a:gd name="T56" fmla="*/ 74 w 74"/>
                <a:gd name="T57" fmla="*/ 43 h 93"/>
                <a:gd name="T58" fmla="*/ 66 w 74"/>
                <a:gd name="T59" fmla="*/ 48 h 93"/>
                <a:gd name="T60" fmla="*/ 57 w 74"/>
                <a:gd name="T61" fmla="*/ 45 h 93"/>
                <a:gd name="T62" fmla="*/ 59 w 74"/>
                <a:gd name="T63" fmla="*/ 49 h 93"/>
                <a:gd name="T64" fmla="*/ 61 w 74"/>
                <a:gd name="T65" fmla="*/ 60 h 93"/>
                <a:gd name="T66" fmla="*/ 62 w 74"/>
                <a:gd name="T67" fmla="*/ 69 h 93"/>
                <a:gd name="T68" fmla="*/ 64 w 74"/>
                <a:gd name="T69" fmla="*/ 80 h 93"/>
                <a:gd name="T70" fmla="*/ 61 w 74"/>
                <a:gd name="T71" fmla="*/ 90 h 93"/>
                <a:gd name="T72" fmla="*/ 49 w 74"/>
                <a:gd name="T73" fmla="*/ 74 h 93"/>
                <a:gd name="T74" fmla="*/ 46 w 74"/>
                <a:gd name="T75" fmla="*/ 74 h 93"/>
                <a:gd name="T76" fmla="*/ 46 w 74"/>
                <a:gd name="T77"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93">
                  <a:moveTo>
                    <a:pt x="41" y="93"/>
                  </a:moveTo>
                  <a:cubicBezTo>
                    <a:pt x="39" y="93"/>
                    <a:pt x="37" y="92"/>
                    <a:pt x="37" y="90"/>
                  </a:cubicBezTo>
                  <a:cubicBezTo>
                    <a:pt x="36" y="88"/>
                    <a:pt x="37" y="87"/>
                    <a:pt x="37" y="86"/>
                  </a:cubicBezTo>
                  <a:cubicBezTo>
                    <a:pt x="37" y="86"/>
                    <a:pt x="37" y="85"/>
                    <a:pt x="37" y="85"/>
                  </a:cubicBezTo>
                  <a:cubicBezTo>
                    <a:pt x="37" y="84"/>
                    <a:pt x="37" y="83"/>
                    <a:pt x="37" y="83"/>
                  </a:cubicBezTo>
                  <a:cubicBezTo>
                    <a:pt x="38" y="83"/>
                    <a:pt x="38" y="83"/>
                    <a:pt x="38" y="83"/>
                  </a:cubicBezTo>
                  <a:cubicBezTo>
                    <a:pt x="38" y="83"/>
                    <a:pt x="38" y="83"/>
                    <a:pt x="38" y="83"/>
                  </a:cubicBezTo>
                  <a:cubicBezTo>
                    <a:pt x="37" y="80"/>
                    <a:pt x="37" y="78"/>
                    <a:pt x="36" y="75"/>
                  </a:cubicBezTo>
                  <a:cubicBezTo>
                    <a:pt x="36" y="74"/>
                    <a:pt x="34" y="73"/>
                    <a:pt x="33" y="71"/>
                  </a:cubicBezTo>
                  <a:cubicBezTo>
                    <a:pt x="32" y="70"/>
                    <a:pt x="31" y="69"/>
                    <a:pt x="30" y="66"/>
                  </a:cubicBezTo>
                  <a:cubicBezTo>
                    <a:pt x="30" y="66"/>
                    <a:pt x="30" y="65"/>
                    <a:pt x="29" y="64"/>
                  </a:cubicBezTo>
                  <a:cubicBezTo>
                    <a:pt x="29" y="63"/>
                    <a:pt x="29" y="61"/>
                    <a:pt x="28" y="60"/>
                  </a:cubicBezTo>
                  <a:cubicBezTo>
                    <a:pt x="27" y="60"/>
                    <a:pt x="27" y="59"/>
                    <a:pt x="27" y="59"/>
                  </a:cubicBezTo>
                  <a:cubicBezTo>
                    <a:pt x="27" y="59"/>
                    <a:pt x="26" y="60"/>
                    <a:pt x="26" y="61"/>
                  </a:cubicBezTo>
                  <a:cubicBezTo>
                    <a:pt x="26" y="62"/>
                    <a:pt x="26" y="64"/>
                    <a:pt x="27" y="65"/>
                  </a:cubicBezTo>
                  <a:cubicBezTo>
                    <a:pt x="27" y="66"/>
                    <a:pt x="27" y="67"/>
                    <a:pt x="27" y="68"/>
                  </a:cubicBezTo>
                  <a:cubicBezTo>
                    <a:pt x="27" y="69"/>
                    <a:pt x="27" y="69"/>
                    <a:pt x="27" y="69"/>
                  </a:cubicBezTo>
                  <a:cubicBezTo>
                    <a:pt x="27" y="71"/>
                    <a:pt x="27" y="73"/>
                    <a:pt x="27" y="74"/>
                  </a:cubicBezTo>
                  <a:cubicBezTo>
                    <a:pt x="27" y="75"/>
                    <a:pt x="27" y="75"/>
                    <a:pt x="27" y="75"/>
                  </a:cubicBezTo>
                  <a:cubicBezTo>
                    <a:pt x="26" y="76"/>
                    <a:pt x="26" y="76"/>
                    <a:pt x="26" y="76"/>
                  </a:cubicBezTo>
                  <a:cubicBezTo>
                    <a:pt x="26" y="76"/>
                    <a:pt x="26" y="76"/>
                    <a:pt x="25" y="76"/>
                  </a:cubicBezTo>
                  <a:cubicBezTo>
                    <a:pt x="22" y="76"/>
                    <a:pt x="21" y="71"/>
                    <a:pt x="20" y="67"/>
                  </a:cubicBezTo>
                  <a:cubicBezTo>
                    <a:pt x="20" y="67"/>
                    <a:pt x="20" y="66"/>
                    <a:pt x="19" y="66"/>
                  </a:cubicBezTo>
                  <a:cubicBezTo>
                    <a:pt x="19" y="65"/>
                    <a:pt x="19" y="65"/>
                    <a:pt x="19" y="64"/>
                  </a:cubicBezTo>
                  <a:cubicBezTo>
                    <a:pt x="19" y="63"/>
                    <a:pt x="19" y="62"/>
                    <a:pt x="18" y="61"/>
                  </a:cubicBezTo>
                  <a:cubicBezTo>
                    <a:pt x="17" y="60"/>
                    <a:pt x="16" y="60"/>
                    <a:pt x="16" y="59"/>
                  </a:cubicBezTo>
                  <a:cubicBezTo>
                    <a:pt x="15" y="59"/>
                    <a:pt x="15" y="58"/>
                    <a:pt x="14" y="58"/>
                  </a:cubicBezTo>
                  <a:cubicBezTo>
                    <a:pt x="13" y="57"/>
                    <a:pt x="12" y="55"/>
                    <a:pt x="12" y="53"/>
                  </a:cubicBezTo>
                  <a:cubicBezTo>
                    <a:pt x="11" y="50"/>
                    <a:pt x="12" y="49"/>
                    <a:pt x="12" y="47"/>
                  </a:cubicBezTo>
                  <a:cubicBezTo>
                    <a:pt x="12" y="46"/>
                    <a:pt x="12" y="46"/>
                    <a:pt x="12" y="46"/>
                  </a:cubicBezTo>
                  <a:cubicBezTo>
                    <a:pt x="13" y="44"/>
                    <a:pt x="13" y="41"/>
                    <a:pt x="12" y="38"/>
                  </a:cubicBezTo>
                  <a:cubicBezTo>
                    <a:pt x="12" y="37"/>
                    <a:pt x="11" y="36"/>
                    <a:pt x="11" y="35"/>
                  </a:cubicBezTo>
                  <a:cubicBezTo>
                    <a:pt x="10" y="33"/>
                    <a:pt x="9" y="31"/>
                    <a:pt x="8" y="30"/>
                  </a:cubicBezTo>
                  <a:cubicBezTo>
                    <a:pt x="7" y="29"/>
                    <a:pt x="7" y="29"/>
                    <a:pt x="6" y="28"/>
                  </a:cubicBezTo>
                  <a:cubicBezTo>
                    <a:pt x="5" y="27"/>
                    <a:pt x="4" y="26"/>
                    <a:pt x="3" y="25"/>
                  </a:cubicBezTo>
                  <a:cubicBezTo>
                    <a:pt x="0" y="20"/>
                    <a:pt x="2" y="13"/>
                    <a:pt x="3" y="10"/>
                  </a:cubicBezTo>
                  <a:cubicBezTo>
                    <a:pt x="5" y="7"/>
                    <a:pt x="8" y="5"/>
                    <a:pt x="11" y="4"/>
                  </a:cubicBezTo>
                  <a:cubicBezTo>
                    <a:pt x="12" y="4"/>
                    <a:pt x="13" y="4"/>
                    <a:pt x="14" y="3"/>
                  </a:cubicBezTo>
                  <a:cubicBezTo>
                    <a:pt x="15" y="3"/>
                    <a:pt x="15" y="3"/>
                    <a:pt x="16" y="2"/>
                  </a:cubicBezTo>
                  <a:cubicBezTo>
                    <a:pt x="19" y="1"/>
                    <a:pt x="22" y="0"/>
                    <a:pt x="25" y="0"/>
                  </a:cubicBezTo>
                  <a:cubicBezTo>
                    <a:pt x="26" y="0"/>
                    <a:pt x="27" y="0"/>
                    <a:pt x="28" y="0"/>
                  </a:cubicBezTo>
                  <a:cubicBezTo>
                    <a:pt x="30" y="1"/>
                    <a:pt x="31" y="1"/>
                    <a:pt x="32" y="2"/>
                  </a:cubicBezTo>
                  <a:cubicBezTo>
                    <a:pt x="33" y="2"/>
                    <a:pt x="34" y="3"/>
                    <a:pt x="35" y="3"/>
                  </a:cubicBezTo>
                  <a:cubicBezTo>
                    <a:pt x="36" y="4"/>
                    <a:pt x="37" y="4"/>
                    <a:pt x="39" y="4"/>
                  </a:cubicBezTo>
                  <a:cubicBezTo>
                    <a:pt x="40" y="4"/>
                    <a:pt x="41" y="5"/>
                    <a:pt x="43" y="5"/>
                  </a:cubicBezTo>
                  <a:cubicBezTo>
                    <a:pt x="46" y="6"/>
                    <a:pt x="47" y="9"/>
                    <a:pt x="49" y="11"/>
                  </a:cubicBezTo>
                  <a:cubicBezTo>
                    <a:pt x="50" y="12"/>
                    <a:pt x="52" y="14"/>
                    <a:pt x="54" y="15"/>
                  </a:cubicBezTo>
                  <a:cubicBezTo>
                    <a:pt x="54" y="15"/>
                    <a:pt x="54" y="15"/>
                    <a:pt x="55" y="16"/>
                  </a:cubicBezTo>
                  <a:cubicBezTo>
                    <a:pt x="57" y="16"/>
                    <a:pt x="59" y="17"/>
                    <a:pt x="60" y="19"/>
                  </a:cubicBezTo>
                  <a:cubicBezTo>
                    <a:pt x="61" y="20"/>
                    <a:pt x="61" y="21"/>
                    <a:pt x="61" y="23"/>
                  </a:cubicBezTo>
                  <a:cubicBezTo>
                    <a:pt x="62" y="24"/>
                    <a:pt x="62" y="25"/>
                    <a:pt x="62" y="25"/>
                  </a:cubicBezTo>
                  <a:cubicBezTo>
                    <a:pt x="63" y="26"/>
                    <a:pt x="64" y="27"/>
                    <a:pt x="64" y="28"/>
                  </a:cubicBezTo>
                  <a:cubicBezTo>
                    <a:pt x="65" y="29"/>
                    <a:pt x="66" y="29"/>
                    <a:pt x="66" y="30"/>
                  </a:cubicBezTo>
                  <a:cubicBezTo>
                    <a:pt x="67" y="32"/>
                    <a:pt x="68" y="33"/>
                    <a:pt x="68" y="34"/>
                  </a:cubicBezTo>
                  <a:cubicBezTo>
                    <a:pt x="69" y="35"/>
                    <a:pt x="69" y="36"/>
                    <a:pt x="69" y="36"/>
                  </a:cubicBezTo>
                  <a:cubicBezTo>
                    <a:pt x="70" y="37"/>
                    <a:pt x="70" y="38"/>
                    <a:pt x="71" y="39"/>
                  </a:cubicBezTo>
                  <a:cubicBezTo>
                    <a:pt x="72" y="39"/>
                    <a:pt x="73" y="40"/>
                    <a:pt x="74" y="41"/>
                  </a:cubicBezTo>
                  <a:cubicBezTo>
                    <a:pt x="74" y="42"/>
                    <a:pt x="74" y="43"/>
                    <a:pt x="74" y="43"/>
                  </a:cubicBezTo>
                  <a:cubicBezTo>
                    <a:pt x="74" y="45"/>
                    <a:pt x="73" y="46"/>
                    <a:pt x="71" y="47"/>
                  </a:cubicBezTo>
                  <a:cubicBezTo>
                    <a:pt x="69" y="48"/>
                    <a:pt x="68" y="48"/>
                    <a:pt x="66" y="48"/>
                  </a:cubicBezTo>
                  <a:cubicBezTo>
                    <a:pt x="64" y="48"/>
                    <a:pt x="62" y="47"/>
                    <a:pt x="60" y="46"/>
                  </a:cubicBezTo>
                  <a:cubicBezTo>
                    <a:pt x="59" y="46"/>
                    <a:pt x="58" y="45"/>
                    <a:pt x="57" y="45"/>
                  </a:cubicBezTo>
                  <a:cubicBezTo>
                    <a:pt x="57" y="46"/>
                    <a:pt x="58" y="47"/>
                    <a:pt x="58" y="48"/>
                  </a:cubicBezTo>
                  <a:cubicBezTo>
                    <a:pt x="59" y="49"/>
                    <a:pt x="59" y="49"/>
                    <a:pt x="59" y="49"/>
                  </a:cubicBezTo>
                  <a:cubicBezTo>
                    <a:pt x="60" y="51"/>
                    <a:pt x="61" y="52"/>
                    <a:pt x="62" y="53"/>
                  </a:cubicBezTo>
                  <a:cubicBezTo>
                    <a:pt x="63" y="56"/>
                    <a:pt x="62" y="58"/>
                    <a:pt x="61" y="60"/>
                  </a:cubicBezTo>
                  <a:cubicBezTo>
                    <a:pt x="61" y="61"/>
                    <a:pt x="61" y="63"/>
                    <a:pt x="61" y="64"/>
                  </a:cubicBezTo>
                  <a:cubicBezTo>
                    <a:pt x="61" y="66"/>
                    <a:pt x="62" y="68"/>
                    <a:pt x="62" y="69"/>
                  </a:cubicBezTo>
                  <a:cubicBezTo>
                    <a:pt x="63" y="72"/>
                    <a:pt x="63" y="74"/>
                    <a:pt x="63" y="77"/>
                  </a:cubicBezTo>
                  <a:cubicBezTo>
                    <a:pt x="63" y="78"/>
                    <a:pt x="64" y="79"/>
                    <a:pt x="64" y="80"/>
                  </a:cubicBezTo>
                  <a:cubicBezTo>
                    <a:pt x="64" y="83"/>
                    <a:pt x="65" y="87"/>
                    <a:pt x="63" y="89"/>
                  </a:cubicBezTo>
                  <a:cubicBezTo>
                    <a:pt x="63" y="90"/>
                    <a:pt x="62" y="90"/>
                    <a:pt x="61" y="90"/>
                  </a:cubicBezTo>
                  <a:cubicBezTo>
                    <a:pt x="58" y="90"/>
                    <a:pt x="57" y="86"/>
                    <a:pt x="55" y="82"/>
                  </a:cubicBezTo>
                  <a:cubicBezTo>
                    <a:pt x="54" y="78"/>
                    <a:pt x="52" y="75"/>
                    <a:pt x="49" y="74"/>
                  </a:cubicBezTo>
                  <a:cubicBezTo>
                    <a:pt x="48" y="74"/>
                    <a:pt x="47" y="73"/>
                    <a:pt x="47" y="73"/>
                  </a:cubicBezTo>
                  <a:cubicBezTo>
                    <a:pt x="46" y="73"/>
                    <a:pt x="46" y="74"/>
                    <a:pt x="46" y="74"/>
                  </a:cubicBezTo>
                  <a:cubicBezTo>
                    <a:pt x="44" y="75"/>
                    <a:pt x="45" y="80"/>
                    <a:pt x="46" y="84"/>
                  </a:cubicBezTo>
                  <a:cubicBezTo>
                    <a:pt x="46" y="85"/>
                    <a:pt x="46" y="87"/>
                    <a:pt x="46" y="88"/>
                  </a:cubicBezTo>
                  <a:cubicBezTo>
                    <a:pt x="46" y="91"/>
                    <a:pt x="43" y="93"/>
                    <a:pt x="41" y="93"/>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46"/>
            <p:cNvSpPr>
              <a:spLocks/>
            </p:cNvSpPr>
            <p:nvPr/>
          </p:nvSpPr>
          <p:spPr bwMode="auto">
            <a:xfrm>
              <a:off x="8117019" y="5173558"/>
              <a:ext cx="573004" cy="511230"/>
            </a:xfrm>
            <a:custGeom>
              <a:avLst/>
              <a:gdLst>
                <a:gd name="T0" fmla="*/ 108 w 221"/>
                <a:gd name="T1" fmla="*/ 185 h 198"/>
                <a:gd name="T2" fmla="*/ 97 w 221"/>
                <a:gd name="T3" fmla="*/ 184 h 198"/>
                <a:gd name="T4" fmla="*/ 88 w 221"/>
                <a:gd name="T5" fmla="*/ 171 h 198"/>
                <a:gd name="T6" fmla="*/ 64 w 221"/>
                <a:gd name="T7" fmla="*/ 160 h 198"/>
                <a:gd name="T8" fmla="*/ 47 w 221"/>
                <a:gd name="T9" fmla="*/ 154 h 198"/>
                <a:gd name="T10" fmla="*/ 34 w 221"/>
                <a:gd name="T11" fmla="*/ 157 h 198"/>
                <a:gd name="T12" fmla="*/ 24 w 221"/>
                <a:gd name="T13" fmla="*/ 148 h 198"/>
                <a:gd name="T14" fmla="*/ 28 w 221"/>
                <a:gd name="T15" fmla="*/ 128 h 198"/>
                <a:gd name="T16" fmla="*/ 13 w 221"/>
                <a:gd name="T17" fmla="*/ 131 h 198"/>
                <a:gd name="T18" fmla="*/ 0 w 221"/>
                <a:gd name="T19" fmla="*/ 98 h 198"/>
                <a:gd name="T20" fmla="*/ 3 w 221"/>
                <a:gd name="T21" fmla="*/ 94 h 198"/>
                <a:gd name="T22" fmla="*/ 6 w 221"/>
                <a:gd name="T23" fmla="*/ 90 h 198"/>
                <a:gd name="T24" fmla="*/ 6 w 221"/>
                <a:gd name="T25" fmla="*/ 82 h 198"/>
                <a:gd name="T26" fmla="*/ 16 w 221"/>
                <a:gd name="T27" fmla="*/ 72 h 198"/>
                <a:gd name="T28" fmla="*/ 26 w 221"/>
                <a:gd name="T29" fmla="*/ 52 h 198"/>
                <a:gd name="T30" fmla="*/ 40 w 221"/>
                <a:gd name="T31" fmla="*/ 34 h 198"/>
                <a:gd name="T32" fmla="*/ 51 w 221"/>
                <a:gd name="T33" fmla="*/ 35 h 198"/>
                <a:gd name="T34" fmla="*/ 66 w 221"/>
                <a:gd name="T35" fmla="*/ 29 h 198"/>
                <a:gd name="T36" fmla="*/ 81 w 221"/>
                <a:gd name="T37" fmla="*/ 24 h 198"/>
                <a:gd name="T38" fmla="*/ 89 w 221"/>
                <a:gd name="T39" fmla="*/ 19 h 198"/>
                <a:gd name="T40" fmla="*/ 106 w 221"/>
                <a:gd name="T41" fmla="*/ 13 h 198"/>
                <a:gd name="T42" fmla="*/ 122 w 221"/>
                <a:gd name="T43" fmla="*/ 11 h 198"/>
                <a:gd name="T44" fmla="*/ 138 w 221"/>
                <a:gd name="T45" fmla="*/ 7 h 198"/>
                <a:gd name="T46" fmla="*/ 144 w 221"/>
                <a:gd name="T47" fmla="*/ 4 h 198"/>
                <a:gd name="T48" fmla="*/ 153 w 221"/>
                <a:gd name="T49" fmla="*/ 5 h 198"/>
                <a:gd name="T50" fmla="*/ 162 w 221"/>
                <a:gd name="T51" fmla="*/ 13 h 198"/>
                <a:gd name="T52" fmla="*/ 168 w 221"/>
                <a:gd name="T53" fmla="*/ 13 h 198"/>
                <a:gd name="T54" fmla="*/ 177 w 221"/>
                <a:gd name="T55" fmla="*/ 14 h 198"/>
                <a:gd name="T56" fmla="*/ 184 w 221"/>
                <a:gd name="T57" fmla="*/ 15 h 198"/>
                <a:gd name="T58" fmla="*/ 191 w 221"/>
                <a:gd name="T59" fmla="*/ 14 h 198"/>
                <a:gd name="T60" fmla="*/ 197 w 221"/>
                <a:gd name="T61" fmla="*/ 13 h 198"/>
                <a:gd name="T62" fmla="*/ 205 w 221"/>
                <a:gd name="T63" fmla="*/ 1 h 198"/>
                <a:gd name="T64" fmla="*/ 214 w 221"/>
                <a:gd name="T65" fmla="*/ 2 h 198"/>
                <a:gd name="T66" fmla="*/ 215 w 221"/>
                <a:gd name="T67" fmla="*/ 17 h 198"/>
                <a:gd name="T68" fmla="*/ 195 w 221"/>
                <a:gd name="T69" fmla="*/ 42 h 198"/>
                <a:gd name="T70" fmla="*/ 187 w 221"/>
                <a:gd name="T71" fmla="*/ 38 h 198"/>
                <a:gd name="T72" fmla="*/ 172 w 221"/>
                <a:gd name="T73" fmla="*/ 34 h 198"/>
                <a:gd name="T74" fmla="*/ 155 w 221"/>
                <a:gd name="T75" fmla="*/ 41 h 198"/>
                <a:gd name="T76" fmla="*/ 143 w 221"/>
                <a:gd name="T77" fmla="*/ 41 h 198"/>
                <a:gd name="T78" fmla="*/ 135 w 221"/>
                <a:gd name="T79" fmla="*/ 42 h 198"/>
                <a:gd name="T80" fmla="*/ 130 w 221"/>
                <a:gd name="T81" fmla="*/ 57 h 198"/>
                <a:gd name="T82" fmla="*/ 139 w 221"/>
                <a:gd name="T83" fmla="*/ 74 h 198"/>
                <a:gd name="T84" fmla="*/ 129 w 221"/>
                <a:gd name="T85" fmla="*/ 68 h 198"/>
                <a:gd name="T86" fmla="*/ 126 w 221"/>
                <a:gd name="T87" fmla="*/ 84 h 198"/>
                <a:gd name="T88" fmla="*/ 116 w 221"/>
                <a:gd name="T89" fmla="*/ 79 h 198"/>
                <a:gd name="T90" fmla="*/ 104 w 221"/>
                <a:gd name="T91" fmla="*/ 82 h 198"/>
                <a:gd name="T92" fmla="*/ 109 w 221"/>
                <a:gd name="T93" fmla="*/ 73 h 198"/>
                <a:gd name="T94" fmla="*/ 94 w 221"/>
                <a:gd name="T95" fmla="*/ 59 h 198"/>
                <a:gd name="T96" fmla="*/ 84 w 221"/>
                <a:gd name="T97" fmla="*/ 68 h 198"/>
                <a:gd name="T98" fmla="*/ 96 w 221"/>
                <a:gd name="T99" fmla="*/ 99 h 198"/>
                <a:gd name="T100" fmla="*/ 99 w 221"/>
                <a:gd name="T101" fmla="*/ 127 h 198"/>
                <a:gd name="T102" fmla="*/ 91 w 221"/>
                <a:gd name="T103" fmla="*/ 122 h 198"/>
                <a:gd name="T104" fmla="*/ 81 w 221"/>
                <a:gd name="T105" fmla="*/ 141 h 198"/>
                <a:gd name="T106" fmla="*/ 123 w 221"/>
                <a:gd name="T107" fmla="*/ 18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198">
                  <a:moveTo>
                    <a:pt x="124" y="198"/>
                  </a:moveTo>
                  <a:cubicBezTo>
                    <a:pt x="124" y="198"/>
                    <a:pt x="123" y="198"/>
                    <a:pt x="123" y="197"/>
                  </a:cubicBezTo>
                  <a:cubicBezTo>
                    <a:pt x="122" y="197"/>
                    <a:pt x="122" y="196"/>
                    <a:pt x="121" y="195"/>
                  </a:cubicBezTo>
                  <a:cubicBezTo>
                    <a:pt x="118" y="192"/>
                    <a:pt x="114" y="186"/>
                    <a:pt x="108" y="185"/>
                  </a:cubicBezTo>
                  <a:cubicBezTo>
                    <a:pt x="106" y="184"/>
                    <a:pt x="106" y="184"/>
                    <a:pt x="106" y="184"/>
                  </a:cubicBezTo>
                  <a:cubicBezTo>
                    <a:pt x="103" y="184"/>
                    <a:pt x="102" y="184"/>
                    <a:pt x="101" y="184"/>
                  </a:cubicBezTo>
                  <a:cubicBezTo>
                    <a:pt x="100" y="184"/>
                    <a:pt x="100" y="184"/>
                    <a:pt x="99" y="184"/>
                  </a:cubicBezTo>
                  <a:cubicBezTo>
                    <a:pt x="99" y="184"/>
                    <a:pt x="98" y="184"/>
                    <a:pt x="97" y="184"/>
                  </a:cubicBezTo>
                  <a:cubicBezTo>
                    <a:pt x="95" y="184"/>
                    <a:pt x="94" y="184"/>
                    <a:pt x="93" y="184"/>
                  </a:cubicBezTo>
                  <a:cubicBezTo>
                    <a:pt x="92" y="184"/>
                    <a:pt x="91" y="184"/>
                    <a:pt x="90" y="183"/>
                  </a:cubicBezTo>
                  <a:cubicBezTo>
                    <a:pt x="89" y="182"/>
                    <a:pt x="89" y="181"/>
                    <a:pt x="89" y="180"/>
                  </a:cubicBezTo>
                  <a:cubicBezTo>
                    <a:pt x="91" y="176"/>
                    <a:pt x="91" y="173"/>
                    <a:pt x="88" y="171"/>
                  </a:cubicBezTo>
                  <a:cubicBezTo>
                    <a:pt x="86" y="169"/>
                    <a:pt x="82" y="168"/>
                    <a:pt x="79" y="166"/>
                  </a:cubicBezTo>
                  <a:cubicBezTo>
                    <a:pt x="76" y="165"/>
                    <a:pt x="73" y="164"/>
                    <a:pt x="72" y="163"/>
                  </a:cubicBezTo>
                  <a:cubicBezTo>
                    <a:pt x="69" y="160"/>
                    <a:pt x="68" y="160"/>
                    <a:pt x="66" y="160"/>
                  </a:cubicBezTo>
                  <a:cubicBezTo>
                    <a:pt x="65" y="160"/>
                    <a:pt x="65" y="160"/>
                    <a:pt x="64" y="160"/>
                  </a:cubicBezTo>
                  <a:cubicBezTo>
                    <a:pt x="63" y="160"/>
                    <a:pt x="62" y="160"/>
                    <a:pt x="61" y="160"/>
                  </a:cubicBezTo>
                  <a:cubicBezTo>
                    <a:pt x="58" y="160"/>
                    <a:pt x="55" y="160"/>
                    <a:pt x="54" y="157"/>
                  </a:cubicBezTo>
                  <a:cubicBezTo>
                    <a:pt x="54" y="156"/>
                    <a:pt x="52" y="154"/>
                    <a:pt x="49" y="154"/>
                  </a:cubicBezTo>
                  <a:cubicBezTo>
                    <a:pt x="49" y="154"/>
                    <a:pt x="48" y="154"/>
                    <a:pt x="47" y="154"/>
                  </a:cubicBezTo>
                  <a:cubicBezTo>
                    <a:pt x="46" y="155"/>
                    <a:pt x="45" y="156"/>
                    <a:pt x="44" y="156"/>
                  </a:cubicBezTo>
                  <a:cubicBezTo>
                    <a:pt x="43" y="157"/>
                    <a:pt x="42" y="158"/>
                    <a:pt x="40" y="158"/>
                  </a:cubicBezTo>
                  <a:cubicBezTo>
                    <a:pt x="39" y="158"/>
                    <a:pt x="38" y="158"/>
                    <a:pt x="36" y="157"/>
                  </a:cubicBezTo>
                  <a:cubicBezTo>
                    <a:pt x="36" y="157"/>
                    <a:pt x="35" y="157"/>
                    <a:pt x="34" y="157"/>
                  </a:cubicBezTo>
                  <a:cubicBezTo>
                    <a:pt x="33" y="157"/>
                    <a:pt x="33" y="157"/>
                    <a:pt x="32" y="157"/>
                  </a:cubicBezTo>
                  <a:cubicBezTo>
                    <a:pt x="31" y="158"/>
                    <a:pt x="31" y="158"/>
                    <a:pt x="30" y="158"/>
                  </a:cubicBezTo>
                  <a:cubicBezTo>
                    <a:pt x="28" y="158"/>
                    <a:pt x="27" y="157"/>
                    <a:pt x="26" y="156"/>
                  </a:cubicBezTo>
                  <a:cubicBezTo>
                    <a:pt x="25" y="154"/>
                    <a:pt x="24" y="151"/>
                    <a:pt x="24" y="148"/>
                  </a:cubicBezTo>
                  <a:cubicBezTo>
                    <a:pt x="23" y="144"/>
                    <a:pt x="22" y="140"/>
                    <a:pt x="20" y="138"/>
                  </a:cubicBezTo>
                  <a:cubicBezTo>
                    <a:pt x="18" y="135"/>
                    <a:pt x="17" y="133"/>
                    <a:pt x="18" y="131"/>
                  </a:cubicBezTo>
                  <a:cubicBezTo>
                    <a:pt x="19" y="130"/>
                    <a:pt x="20" y="130"/>
                    <a:pt x="21" y="129"/>
                  </a:cubicBezTo>
                  <a:cubicBezTo>
                    <a:pt x="23" y="129"/>
                    <a:pt x="26" y="128"/>
                    <a:pt x="28" y="128"/>
                  </a:cubicBezTo>
                  <a:cubicBezTo>
                    <a:pt x="27" y="128"/>
                    <a:pt x="27" y="127"/>
                    <a:pt x="26" y="127"/>
                  </a:cubicBezTo>
                  <a:cubicBezTo>
                    <a:pt x="25" y="127"/>
                    <a:pt x="24" y="127"/>
                    <a:pt x="24" y="127"/>
                  </a:cubicBezTo>
                  <a:cubicBezTo>
                    <a:pt x="20" y="127"/>
                    <a:pt x="18" y="128"/>
                    <a:pt x="16" y="130"/>
                  </a:cubicBezTo>
                  <a:cubicBezTo>
                    <a:pt x="15" y="131"/>
                    <a:pt x="14" y="131"/>
                    <a:pt x="13" y="131"/>
                  </a:cubicBezTo>
                  <a:cubicBezTo>
                    <a:pt x="12" y="131"/>
                    <a:pt x="11" y="131"/>
                    <a:pt x="11" y="129"/>
                  </a:cubicBezTo>
                  <a:cubicBezTo>
                    <a:pt x="11" y="128"/>
                    <a:pt x="11" y="128"/>
                    <a:pt x="11" y="127"/>
                  </a:cubicBezTo>
                  <a:cubicBezTo>
                    <a:pt x="11" y="122"/>
                    <a:pt x="11" y="112"/>
                    <a:pt x="8" y="109"/>
                  </a:cubicBezTo>
                  <a:cubicBezTo>
                    <a:pt x="5" y="105"/>
                    <a:pt x="2" y="100"/>
                    <a:pt x="0" y="98"/>
                  </a:cubicBezTo>
                  <a:cubicBezTo>
                    <a:pt x="0" y="97"/>
                    <a:pt x="0" y="97"/>
                    <a:pt x="0" y="97"/>
                  </a:cubicBezTo>
                  <a:cubicBezTo>
                    <a:pt x="1" y="96"/>
                    <a:pt x="1" y="96"/>
                    <a:pt x="1" y="96"/>
                  </a:cubicBezTo>
                  <a:cubicBezTo>
                    <a:pt x="1" y="96"/>
                    <a:pt x="1" y="95"/>
                    <a:pt x="2" y="95"/>
                  </a:cubicBezTo>
                  <a:cubicBezTo>
                    <a:pt x="2" y="95"/>
                    <a:pt x="2" y="94"/>
                    <a:pt x="3" y="94"/>
                  </a:cubicBezTo>
                  <a:cubicBezTo>
                    <a:pt x="3" y="94"/>
                    <a:pt x="3" y="94"/>
                    <a:pt x="3" y="93"/>
                  </a:cubicBezTo>
                  <a:cubicBezTo>
                    <a:pt x="4" y="93"/>
                    <a:pt x="4" y="93"/>
                    <a:pt x="4" y="92"/>
                  </a:cubicBezTo>
                  <a:cubicBezTo>
                    <a:pt x="5" y="92"/>
                    <a:pt x="5" y="92"/>
                    <a:pt x="5" y="92"/>
                  </a:cubicBezTo>
                  <a:cubicBezTo>
                    <a:pt x="6" y="91"/>
                    <a:pt x="6" y="91"/>
                    <a:pt x="6" y="90"/>
                  </a:cubicBezTo>
                  <a:cubicBezTo>
                    <a:pt x="7" y="89"/>
                    <a:pt x="6" y="88"/>
                    <a:pt x="6" y="87"/>
                  </a:cubicBezTo>
                  <a:cubicBezTo>
                    <a:pt x="6" y="86"/>
                    <a:pt x="6" y="85"/>
                    <a:pt x="6" y="85"/>
                  </a:cubicBezTo>
                  <a:cubicBezTo>
                    <a:pt x="6" y="84"/>
                    <a:pt x="6" y="84"/>
                    <a:pt x="6" y="83"/>
                  </a:cubicBezTo>
                  <a:cubicBezTo>
                    <a:pt x="6" y="83"/>
                    <a:pt x="6" y="82"/>
                    <a:pt x="6" y="82"/>
                  </a:cubicBezTo>
                  <a:cubicBezTo>
                    <a:pt x="6" y="81"/>
                    <a:pt x="6" y="81"/>
                    <a:pt x="6" y="80"/>
                  </a:cubicBezTo>
                  <a:cubicBezTo>
                    <a:pt x="6" y="79"/>
                    <a:pt x="6" y="76"/>
                    <a:pt x="7" y="74"/>
                  </a:cubicBezTo>
                  <a:cubicBezTo>
                    <a:pt x="9" y="73"/>
                    <a:pt x="11" y="73"/>
                    <a:pt x="13" y="72"/>
                  </a:cubicBezTo>
                  <a:cubicBezTo>
                    <a:pt x="14" y="72"/>
                    <a:pt x="15" y="72"/>
                    <a:pt x="16" y="72"/>
                  </a:cubicBezTo>
                  <a:cubicBezTo>
                    <a:pt x="18" y="70"/>
                    <a:pt x="19" y="67"/>
                    <a:pt x="19" y="64"/>
                  </a:cubicBezTo>
                  <a:cubicBezTo>
                    <a:pt x="20" y="64"/>
                    <a:pt x="20" y="63"/>
                    <a:pt x="20" y="62"/>
                  </a:cubicBezTo>
                  <a:cubicBezTo>
                    <a:pt x="21" y="60"/>
                    <a:pt x="22" y="57"/>
                    <a:pt x="25" y="54"/>
                  </a:cubicBezTo>
                  <a:cubicBezTo>
                    <a:pt x="25" y="53"/>
                    <a:pt x="26" y="53"/>
                    <a:pt x="26" y="52"/>
                  </a:cubicBezTo>
                  <a:cubicBezTo>
                    <a:pt x="28" y="51"/>
                    <a:pt x="29" y="50"/>
                    <a:pt x="30" y="48"/>
                  </a:cubicBezTo>
                  <a:cubicBezTo>
                    <a:pt x="31" y="47"/>
                    <a:pt x="31" y="45"/>
                    <a:pt x="32" y="43"/>
                  </a:cubicBezTo>
                  <a:cubicBezTo>
                    <a:pt x="32" y="42"/>
                    <a:pt x="32" y="41"/>
                    <a:pt x="33" y="40"/>
                  </a:cubicBezTo>
                  <a:cubicBezTo>
                    <a:pt x="34" y="38"/>
                    <a:pt x="36" y="35"/>
                    <a:pt x="40" y="34"/>
                  </a:cubicBezTo>
                  <a:cubicBezTo>
                    <a:pt x="40" y="34"/>
                    <a:pt x="41" y="34"/>
                    <a:pt x="41" y="34"/>
                  </a:cubicBezTo>
                  <a:cubicBezTo>
                    <a:pt x="43" y="34"/>
                    <a:pt x="44" y="35"/>
                    <a:pt x="46" y="35"/>
                  </a:cubicBezTo>
                  <a:cubicBezTo>
                    <a:pt x="47" y="35"/>
                    <a:pt x="49" y="35"/>
                    <a:pt x="50" y="35"/>
                  </a:cubicBezTo>
                  <a:cubicBezTo>
                    <a:pt x="50" y="35"/>
                    <a:pt x="51" y="35"/>
                    <a:pt x="51" y="35"/>
                  </a:cubicBezTo>
                  <a:cubicBezTo>
                    <a:pt x="54" y="35"/>
                    <a:pt x="55" y="34"/>
                    <a:pt x="57" y="32"/>
                  </a:cubicBezTo>
                  <a:cubicBezTo>
                    <a:pt x="58" y="31"/>
                    <a:pt x="58" y="31"/>
                    <a:pt x="58" y="31"/>
                  </a:cubicBezTo>
                  <a:cubicBezTo>
                    <a:pt x="60" y="29"/>
                    <a:pt x="63" y="29"/>
                    <a:pt x="65" y="29"/>
                  </a:cubicBezTo>
                  <a:cubicBezTo>
                    <a:pt x="66" y="29"/>
                    <a:pt x="66" y="29"/>
                    <a:pt x="66" y="29"/>
                  </a:cubicBezTo>
                  <a:cubicBezTo>
                    <a:pt x="69" y="29"/>
                    <a:pt x="70" y="28"/>
                    <a:pt x="73" y="26"/>
                  </a:cubicBezTo>
                  <a:cubicBezTo>
                    <a:pt x="74" y="26"/>
                    <a:pt x="74" y="26"/>
                    <a:pt x="74" y="26"/>
                  </a:cubicBezTo>
                  <a:cubicBezTo>
                    <a:pt x="75" y="25"/>
                    <a:pt x="76" y="24"/>
                    <a:pt x="78" y="24"/>
                  </a:cubicBezTo>
                  <a:cubicBezTo>
                    <a:pt x="79" y="24"/>
                    <a:pt x="80" y="24"/>
                    <a:pt x="81" y="24"/>
                  </a:cubicBezTo>
                  <a:cubicBezTo>
                    <a:pt x="81" y="25"/>
                    <a:pt x="82" y="25"/>
                    <a:pt x="83" y="25"/>
                  </a:cubicBezTo>
                  <a:cubicBezTo>
                    <a:pt x="83" y="25"/>
                    <a:pt x="83" y="25"/>
                    <a:pt x="83" y="25"/>
                  </a:cubicBezTo>
                  <a:cubicBezTo>
                    <a:pt x="86" y="25"/>
                    <a:pt x="87" y="23"/>
                    <a:pt x="89" y="20"/>
                  </a:cubicBezTo>
                  <a:cubicBezTo>
                    <a:pt x="89" y="19"/>
                    <a:pt x="89" y="19"/>
                    <a:pt x="89" y="19"/>
                  </a:cubicBezTo>
                  <a:cubicBezTo>
                    <a:pt x="90" y="16"/>
                    <a:pt x="92" y="13"/>
                    <a:pt x="95" y="12"/>
                  </a:cubicBezTo>
                  <a:cubicBezTo>
                    <a:pt x="96" y="12"/>
                    <a:pt x="98" y="12"/>
                    <a:pt x="99" y="12"/>
                  </a:cubicBezTo>
                  <a:cubicBezTo>
                    <a:pt x="100" y="12"/>
                    <a:pt x="101" y="12"/>
                    <a:pt x="102" y="12"/>
                  </a:cubicBezTo>
                  <a:cubicBezTo>
                    <a:pt x="103" y="12"/>
                    <a:pt x="104" y="12"/>
                    <a:pt x="106" y="13"/>
                  </a:cubicBezTo>
                  <a:cubicBezTo>
                    <a:pt x="106" y="13"/>
                    <a:pt x="106" y="13"/>
                    <a:pt x="106" y="13"/>
                  </a:cubicBezTo>
                  <a:cubicBezTo>
                    <a:pt x="108" y="13"/>
                    <a:pt x="109" y="13"/>
                    <a:pt x="110" y="13"/>
                  </a:cubicBezTo>
                  <a:cubicBezTo>
                    <a:pt x="111" y="13"/>
                    <a:pt x="113" y="13"/>
                    <a:pt x="114" y="13"/>
                  </a:cubicBezTo>
                  <a:cubicBezTo>
                    <a:pt x="116" y="12"/>
                    <a:pt x="119" y="11"/>
                    <a:pt x="122" y="11"/>
                  </a:cubicBezTo>
                  <a:cubicBezTo>
                    <a:pt x="122" y="11"/>
                    <a:pt x="123" y="11"/>
                    <a:pt x="123" y="11"/>
                  </a:cubicBezTo>
                  <a:cubicBezTo>
                    <a:pt x="124" y="11"/>
                    <a:pt x="125" y="11"/>
                    <a:pt x="125" y="11"/>
                  </a:cubicBezTo>
                  <a:cubicBezTo>
                    <a:pt x="128" y="11"/>
                    <a:pt x="129" y="11"/>
                    <a:pt x="131" y="10"/>
                  </a:cubicBezTo>
                  <a:cubicBezTo>
                    <a:pt x="134" y="8"/>
                    <a:pt x="136" y="8"/>
                    <a:pt x="138" y="7"/>
                  </a:cubicBezTo>
                  <a:cubicBezTo>
                    <a:pt x="138" y="7"/>
                    <a:pt x="139" y="7"/>
                    <a:pt x="139" y="7"/>
                  </a:cubicBezTo>
                  <a:cubicBezTo>
                    <a:pt x="141" y="7"/>
                    <a:pt x="142" y="7"/>
                    <a:pt x="142" y="6"/>
                  </a:cubicBezTo>
                  <a:cubicBezTo>
                    <a:pt x="143" y="6"/>
                    <a:pt x="143" y="6"/>
                    <a:pt x="143" y="5"/>
                  </a:cubicBezTo>
                  <a:cubicBezTo>
                    <a:pt x="143" y="5"/>
                    <a:pt x="143" y="4"/>
                    <a:pt x="144" y="4"/>
                  </a:cubicBezTo>
                  <a:cubicBezTo>
                    <a:pt x="145" y="3"/>
                    <a:pt x="146" y="3"/>
                    <a:pt x="147" y="3"/>
                  </a:cubicBezTo>
                  <a:cubicBezTo>
                    <a:pt x="148" y="3"/>
                    <a:pt x="148" y="3"/>
                    <a:pt x="148" y="3"/>
                  </a:cubicBezTo>
                  <a:cubicBezTo>
                    <a:pt x="149" y="3"/>
                    <a:pt x="151" y="3"/>
                    <a:pt x="153" y="4"/>
                  </a:cubicBezTo>
                  <a:cubicBezTo>
                    <a:pt x="153" y="5"/>
                    <a:pt x="153" y="5"/>
                    <a:pt x="153" y="5"/>
                  </a:cubicBezTo>
                  <a:cubicBezTo>
                    <a:pt x="155" y="5"/>
                    <a:pt x="156" y="6"/>
                    <a:pt x="158" y="7"/>
                  </a:cubicBezTo>
                  <a:cubicBezTo>
                    <a:pt x="158" y="8"/>
                    <a:pt x="159" y="9"/>
                    <a:pt x="159" y="10"/>
                  </a:cubicBezTo>
                  <a:cubicBezTo>
                    <a:pt x="160" y="11"/>
                    <a:pt x="160" y="12"/>
                    <a:pt x="161" y="13"/>
                  </a:cubicBezTo>
                  <a:cubicBezTo>
                    <a:pt x="161" y="13"/>
                    <a:pt x="161" y="13"/>
                    <a:pt x="162" y="13"/>
                  </a:cubicBezTo>
                  <a:cubicBezTo>
                    <a:pt x="162" y="13"/>
                    <a:pt x="163" y="13"/>
                    <a:pt x="163" y="13"/>
                  </a:cubicBezTo>
                  <a:cubicBezTo>
                    <a:pt x="164" y="13"/>
                    <a:pt x="165" y="13"/>
                    <a:pt x="165" y="13"/>
                  </a:cubicBezTo>
                  <a:cubicBezTo>
                    <a:pt x="165" y="13"/>
                    <a:pt x="165" y="13"/>
                    <a:pt x="165" y="13"/>
                  </a:cubicBezTo>
                  <a:cubicBezTo>
                    <a:pt x="166" y="13"/>
                    <a:pt x="167" y="13"/>
                    <a:pt x="168" y="13"/>
                  </a:cubicBezTo>
                  <a:cubicBezTo>
                    <a:pt x="169" y="13"/>
                    <a:pt x="169" y="13"/>
                    <a:pt x="170" y="13"/>
                  </a:cubicBezTo>
                  <a:cubicBezTo>
                    <a:pt x="170" y="13"/>
                    <a:pt x="170" y="13"/>
                    <a:pt x="170" y="13"/>
                  </a:cubicBezTo>
                  <a:cubicBezTo>
                    <a:pt x="171" y="13"/>
                    <a:pt x="171" y="13"/>
                    <a:pt x="172" y="13"/>
                  </a:cubicBezTo>
                  <a:cubicBezTo>
                    <a:pt x="173" y="13"/>
                    <a:pt x="175" y="14"/>
                    <a:pt x="177" y="14"/>
                  </a:cubicBezTo>
                  <a:cubicBezTo>
                    <a:pt x="177" y="14"/>
                    <a:pt x="177" y="14"/>
                    <a:pt x="177" y="14"/>
                  </a:cubicBezTo>
                  <a:cubicBezTo>
                    <a:pt x="177" y="14"/>
                    <a:pt x="178" y="14"/>
                    <a:pt x="178" y="14"/>
                  </a:cubicBezTo>
                  <a:cubicBezTo>
                    <a:pt x="180" y="14"/>
                    <a:pt x="181" y="14"/>
                    <a:pt x="183" y="15"/>
                  </a:cubicBezTo>
                  <a:cubicBezTo>
                    <a:pt x="183" y="15"/>
                    <a:pt x="184" y="15"/>
                    <a:pt x="184" y="15"/>
                  </a:cubicBezTo>
                  <a:cubicBezTo>
                    <a:pt x="185" y="15"/>
                    <a:pt x="186" y="15"/>
                    <a:pt x="186" y="15"/>
                  </a:cubicBezTo>
                  <a:cubicBezTo>
                    <a:pt x="187" y="14"/>
                    <a:pt x="188" y="14"/>
                    <a:pt x="190" y="14"/>
                  </a:cubicBezTo>
                  <a:cubicBezTo>
                    <a:pt x="190" y="14"/>
                    <a:pt x="191" y="14"/>
                    <a:pt x="191" y="14"/>
                  </a:cubicBezTo>
                  <a:cubicBezTo>
                    <a:pt x="191" y="14"/>
                    <a:pt x="191" y="14"/>
                    <a:pt x="191" y="14"/>
                  </a:cubicBezTo>
                  <a:cubicBezTo>
                    <a:pt x="192" y="14"/>
                    <a:pt x="192" y="14"/>
                    <a:pt x="193" y="14"/>
                  </a:cubicBezTo>
                  <a:cubicBezTo>
                    <a:pt x="193" y="13"/>
                    <a:pt x="194" y="13"/>
                    <a:pt x="194" y="13"/>
                  </a:cubicBezTo>
                  <a:cubicBezTo>
                    <a:pt x="195" y="13"/>
                    <a:pt x="196" y="13"/>
                    <a:pt x="196" y="13"/>
                  </a:cubicBezTo>
                  <a:cubicBezTo>
                    <a:pt x="196" y="13"/>
                    <a:pt x="197" y="13"/>
                    <a:pt x="197" y="13"/>
                  </a:cubicBezTo>
                  <a:cubicBezTo>
                    <a:pt x="199" y="12"/>
                    <a:pt x="200" y="12"/>
                    <a:pt x="201" y="11"/>
                  </a:cubicBezTo>
                  <a:cubicBezTo>
                    <a:pt x="202" y="10"/>
                    <a:pt x="202" y="9"/>
                    <a:pt x="203" y="8"/>
                  </a:cubicBezTo>
                  <a:cubicBezTo>
                    <a:pt x="203" y="7"/>
                    <a:pt x="203" y="7"/>
                    <a:pt x="203" y="7"/>
                  </a:cubicBezTo>
                  <a:cubicBezTo>
                    <a:pt x="204" y="5"/>
                    <a:pt x="205" y="2"/>
                    <a:pt x="205" y="1"/>
                  </a:cubicBezTo>
                  <a:cubicBezTo>
                    <a:pt x="206" y="0"/>
                    <a:pt x="206" y="0"/>
                    <a:pt x="206" y="0"/>
                  </a:cubicBezTo>
                  <a:cubicBezTo>
                    <a:pt x="207" y="0"/>
                    <a:pt x="207" y="0"/>
                    <a:pt x="207" y="0"/>
                  </a:cubicBezTo>
                  <a:cubicBezTo>
                    <a:pt x="210" y="1"/>
                    <a:pt x="212" y="1"/>
                    <a:pt x="213" y="2"/>
                  </a:cubicBezTo>
                  <a:cubicBezTo>
                    <a:pt x="214" y="2"/>
                    <a:pt x="214" y="2"/>
                    <a:pt x="214" y="2"/>
                  </a:cubicBezTo>
                  <a:cubicBezTo>
                    <a:pt x="216" y="2"/>
                    <a:pt x="218" y="3"/>
                    <a:pt x="219" y="5"/>
                  </a:cubicBezTo>
                  <a:cubicBezTo>
                    <a:pt x="221" y="7"/>
                    <a:pt x="219" y="10"/>
                    <a:pt x="219" y="11"/>
                  </a:cubicBezTo>
                  <a:cubicBezTo>
                    <a:pt x="218" y="12"/>
                    <a:pt x="217" y="13"/>
                    <a:pt x="217" y="14"/>
                  </a:cubicBezTo>
                  <a:cubicBezTo>
                    <a:pt x="216" y="15"/>
                    <a:pt x="215" y="16"/>
                    <a:pt x="215" y="17"/>
                  </a:cubicBezTo>
                  <a:cubicBezTo>
                    <a:pt x="214" y="18"/>
                    <a:pt x="214" y="19"/>
                    <a:pt x="213" y="20"/>
                  </a:cubicBezTo>
                  <a:cubicBezTo>
                    <a:pt x="213" y="21"/>
                    <a:pt x="213" y="22"/>
                    <a:pt x="212" y="23"/>
                  </a:cubicBezTo>
                  <a:cubicBezTo>
                    <a:pt x="211" y="26"/>
                    <a:pt x="209" y="30"/>
                    <a:pt x="206" y="34"/>
                  </a:cubicBezTo>
                  <a:cubicBezTo>
                    <a:pt x="203" y="37"/>
                    <a:pt x="200" y="40"/>
                    <a:pt x="195" y="42"/>
                  </a:cubicBezTo>
                  <a:cubicBezTo>
                    <a:pt x="195" y="42"/>
                    <a:pt x="195" y="42"/>
                    <a:pt x="195" y="42"/>
                  </a:cubicBezTo>
                  <a:cubicBezTo>
                    <a:pt x="194" y="42"/>
                    <a:pt x="194" y="42"/>
                    <a:pt x="194" y="42"/>
                  </a:cubicBezTo>
                  <a:cubicBezTo>
                    <a:pt x="192" y="39"/>
                    <a:pt x="190" y="38"/>
                    <a:pt x="188" y="38"/>
                  </a:cubicBezTo>
                  <a:cubicBezTo>
                    <a:pt x="188" y="38"/>
                    <a:pt x="187" y="38"/>
                    <a:pt x="187" y="38"/>
                  </a:cubicBezTo>
                  <a:cubicBezTo>
                    <a:pt x="185" y="38"/>
                    <a:pt x="184" y="38"/>
                    <a:pt x="183" y="38"/>
                  </a:cubicBezTo>
                  <a:cubicBezTo>
                    <a:pt x="182" y="38"/>
                    <a:pt x="180" y="38"/>
                    <a:pt x="179" y="38"/>
                  </a:cubicBezTo>
                  <a:cubicBezTo>
                    <a:pt x="178" y="38"/>
                    <a:pt x="175" y="38"/>
                    <a:pt x="174" y="36"/>
                  </a:cubicBezTo>
                  <a:cubicBezTo>
                    <a:pt x="173" y="35"/>
                    <a:pt x="172" y="34"/>
                    <a:pt x="172" y="34"/>
                  </a:cubicBezTo>
                  <a:cubicBezTo>
                    <a:pt x="171" y="32"/>
                    <a:pt x="171" y="32"/>
                    <a:pt x="170" y="32"/>
                  </a:cubicBezTo>
                  <a:cubicBezTo>
                    <a:pt x="170" y="32"/>
                    <a:pt x="170" y="32"/>
                    <a:pt x="169" y="32"/>
                  </a:cubicBezTo>
                  <a:cubicBezTo>
                    <a:pt x="169" y="32"/>
                    <a:pt x="167" y="33"/>
                    <a:pt x="166" y="35"/>
                  </a:cubicBezTo>
                  <a:cubicBezTo>
                    <a:pt x="163" y="38"/>
                    <a:pt x="159" y="41"/>
                    <a:pt x="155" y="41"/>
                  </a:cubicBezTo>
                  <a:cubicBezTo>
                    <a:pt x="154" y="41"/>
                    <a:pt x="153" y="41"/>
                    <a:pt x="153" y="41"/>
                  </a:cubicBezTo>
                  <a:cubicBezTo>
                    <a:pt x="151" y="40"/>
                    <a:pt x="150" y="40"/>
                    <a:pt x="148" y="40"/>
                  </a:cubicBezTo>
                  <a:cubicBezTo>
                    <a:pt x="147" y="40"/>
                    <a:pt x="146" y="40"/>
                    <a:pt x="144" y="41"/>
                  </a:cubicBezTo>
                  <a:cubicBezTo>
                    <a:pt x="144" y="41"/>
                    <a:pt x="144" y="41"/>
                    <a:pt x="143" y="41"/>
                  </a:cubicBezTo>
                  <a:cubicBezTo>
                    <a:pt x="143" y="42"/>
                    <a:pt x="142" y="42"/>
                    <a:pt x="142" y="42"/>
                  </a:cubicBezTo>
                  <a:cubicBezTo>
                    <a:pt x="141" y="42"/>
                    <a:pt x="140" y="43"/>
                    <a:pt x="139" y="43"/>
                  </a:cubicBezTo>
                  <a:cubicBezTo>
                    <a:pt x="139" y="43"/>
                    <a:pt x="138" y="43"/>
                    <a:pt x="137" y="42"/>
                  </a:cubicBezTo>
                  <a:cubicBezTo>
                    <a:pt x="136" y="42"/>
                    <a:pt x="136" y="42"/>
                    <a:pt x="135" y="42"/>
                  </a:cubicBezTo>
                  <a:cubicBezTo>
                    <a:pt x="134" y="41"/>
                    <a:pt x="132" y="41"/>
                    <a:pt x="130" y="41"/>
                  </a:cubicBezTo>
                  <a:cubicBezTo>
                    <a:pt x="129" y="41"/>
                    <a:pt x="127" y="41"/>
                    <a:pt x="127" y="44"/>
                  </a:cubicBezTo>
                  <a:cubicBezTo>
                    <a:pt x="125" y="51"/>
                    <a:pt x="126" y="54"/>
                    <a:pt x="127" y="54"/>
                  </a:cubicBezTo>
                  <a:cubicBezTo>
                    <a:pt x="129" y="55"/>
                    <a:pt x="129" y="56"/>
                    <a:pt x="130" y="57"/>
                  </a:cubicBezTo>
                  <a:cubicBezTo>
                    <a:pt x="130" y="58"/>
                    <a:pt x="130" y="58"/>
                    <a:pt x="130" y="58"/>
                  </a:cubicBezTo>
                  <a:cubicBezTo>
                    <a:pt x="130" y="60"/>
                    <a:pt x="131" y="61"/>
                    <a:pt x="133" y="62"/>
                  </a:cubicBezTo>
                  <a:cubicBezTo>
                    <a:pt x="134" y="63"/>
                    <a:pt x="141" y="70"/>
                    <a:pt x="140" y="73"/>
                  </a:cubicBezTo>
                  <a:cubicBezTo>
                    <a:pt x="140" y="73"/>
                    <a:pt x="140" y="74"/>
                    <a:pt x="139" y="74"/>
                  </a:cubicBezTo>
                  <a:cubicBezTo>
                    <a:pt x="138" y="74"/>
                    <a:pt x="138" y="74"/>
                    <a:pt x="138" y="74"/>
                  </a:cubicBezTo>
                  <a:cubicBezTo>
                    <a:pt x="136" y="73"/>
                    <a:pt x="135" y="72"/>
                    <a:pt x="133" y="71"/>
                  </a:cubicBezTo>
                  <a:cubicBezTo>
                    <a:pt x="132" y="69"/>
                    <a:pt x="130" y="68"/>
                    <a:pt x="129" y="68"/>
                  </a:cubicBezTo>
                  <a:cubicBezTo>
                    <a:pt x="129" y="68"/>
                    <a:pt x="129" y="68"/>
                    <a:pt x="129" y="68"/>
                  </a:cubicBezTo>
                  <a:cubicBezTo>
                    <a:pt x="129" y="68"/>
                    <a:pt x="129" y="68"/>
                    <a:pt x="129" y="69"/>
                  </a:cubicBezTo>
                  <a:cubicBezTo>
                    <a:pt x="129" y="71"/>
                    <a:pt x="129" y="72"/>
                    <a:pt x="129" y="73"/>
                  </a:cubicBezTo>
                  <a:cubicBezTo>
                    <a:pt x="129" y="79"/>
                    <a:pt x="129" y="83"/>
                    <a:pt x="127" y="84"/>
                  </a:cubicBezTo>
                  <a:cubicBezTo>
                    <a:pt x="127" y="84"/>
                    <a:pt x="127" y="84"/>
                    <a:pt x="126" y="84"/>
                  </a:cubicBezTo>
                  <a:cubicBezTo>
                    <a:pt x="126" y="84"/>
                    <a:pt x="125" y="84"/>
                    <a:pt x="125" y="84"/>
                  </a:cubicBezTo>
                  <a:cubicBezTo>
                    <a:pt x="124" y="83"/>
                    <a:pt x="123" y="83"/>
                    <a:pt x="123" y="82"/>
                  </a:cubicBezTo>
                  <a:cubicBezTo>
                    <a:pt x="121" y="81"/>
                    <a:pt x="119" y="79"/>
                    <a:pt x="117" y="79"/>
                  </a:cubicBezTo>
                  <a:cubicBezTo>
                    <a:pt x="117" y="79"/>
                    <a:pt x="117" y="79"/>
                    <a:pt x="116" y="79"/>
                  </a:cubicBezTo>
                  <a:cubicBezTo>
                    <a:pt x="115" y="81"/>
                    <a:pt x="116" y="82"/>
                    <a:pt x="117" y="83"/>
                  </a:cubicBezTo>
                  <a:cubicBezTo>
                    <a:pt x="117" y="85"/>
                    <a:pt x="118" y="87"/>
                    <a:pt x="116" y="88"/>
                  </a:cubicBezTo>
                  <a:cubicBezTo>
                    <a:pt x="116" y="88"/>
                    <a:pt x="115" y="89"/>
                    <a:pt x="114" y="89"/>
                  </a:cubicBezTo>
                  <a:cubicBezTo>
                    <a:pt x="111" y="89"/>
                    <a:pt x="106" y="85"/>
                    <a:pt x="104" y="82"/>
                  </a:cubicBezTo>
                  <a:cubicBezTo>
                    <a:pt x="104" y="81"/>
                    <a:pt x="104" y="80"/>
                    <a:pt x="104" y="79"/>
                  </a:cubicBezTo>
                  <a:cubicBezTo>
                    <a:pt x="105" y="78"/>
                    <a:pt x="107" y="77"/>
                    <a:pt x="109" y="76"/>
                  </a:cubicBezTo>
                  <a:cubicBezTo>
                    <a:pt x="110" y="76"/>
                    <a:pt x="112" y="75"/>
                    <a:pt x="112" y="74"/>
                  </a:cubicBezTo>
                  <a:cubicBezTo>
                    <a:pt x="111" y="73"/>
                    <a:pt x="110" y="73"/>
                    <a:pt x="109" y="73"/>
                  </a:cubicBezTo>
                  <a:cubicBezTo>
                    <a:pt x="107" y="72"/>
                    <a:pt x="105" y="71"/>
                    <a:pt x="102" y="70"/>
                  </a:cubicBezTo>
                  <a:cubicBezTo>
                    <a:pt x="98" y="67"/>
                    <a:pt x="97" y="64"/>
                    <a:pt x="96" y="62"/>
                  </a:cubicBezTo>
                  <a:cubicBezTo>
                    <a:pt x="95" y="61"/>
                    <a:pt x="95" y="61"/>
                    <a:pt x="94" y="60"/>
                  </a:cubicBezTo>
                  <a:cubicBezTo>
                    <a:pt x="94" y="59"/>
                    <a:pt x="94" y="59"/>
                    <a:pt x="94" y="59"/>
                  </a:cubicBezTo>
                  <a:cubicBezTo>
                    <a:pt x="93" y="58"/>
                    <a:pt x="92" y="56"/>
                    <a:pt x="91" y="56"/>
                  </a:cubicBezTo>
                  <a:cubicBezTo>
                    <a:pt x="90" y="56"/>
                    <a:pt x="89" y="57"/>
                    <a:pt x="88" y="59"/>
                  </a:cubicBezTo>
                  <a:cubicBezTo>
                    <a:pt x="87" y="61"/>
                    <a:pt x="86" y="62"/>
                    <a:pt x="85" y="63"/>
                  </a:cubicBezTo>
                  <a:cubicBezTo>
                    <a:pt x="84" y="66"/>
                    <a:pt x="84" y="66"/>
                    <a:pt x="84" y="68"/>
                  </a:cubicBezTo>
                  <a:cubicBezTo>
                    <a:pt x="84" y="69"/>
                    <a:pt x="84" y="69"/>
                    <a:pt x="84" y="69"/>
                  </a:cubicBezTo>
                  <a:cubicBezTo>
                    <a:pt x="85" y="73"/>
                    <a:pt x="86" y="79"/>
                    <a:pt x="86" y="82"/>
                  </a:cubicBezTo>
                  <a:cubicBezTo>
                    <a:pt x="86" y="84"/>
                    <a:pt x="86" y="85"/>
                    <a:pt x="88" y="86"/>
                  </a:cubicBezTo>
                  <a:cubicBezTo>
                    <a:pt x="90" y="88"/>
                    <a:pt x="95" y="94"/>
                    <a:pt x="96" y="99"/>
                  </a:cubicBezTo>
                  <a:cubicBezTo>
                    <a:pt x="97" y="101"/>
                    <a:pt x="97" y="104"/>
                    <a:pt x="97" y="108"/>
                  </a:cubicBezTo>
                  <a:cubicBezTo>
                    <a:pt x="97" y="112"/>
                    <a:pt x="98" y="118"/>
                    <a:pt x="99" y="120"/>
                  </a:cubicBezTo>
                  <a:cubicBezTo>
                    <a:pt x="100" y="122"/>
                    <a:pt x="101" y="124"/>
                    <a:pt x="101" y="126"/>
                  </a:cubicBezTo>
                  <a:cubicBezTo>
                    <a:pt x="100" y="126"/>
                    <a:pt x="100" y="127"/>
                    <a:pt x="99" y="127"/>
                  </a:cubicBezTo>
                  <a:cubicBezTo>
                    <a:pt x="98" y="127"/>
                    <a:pt x="98" y="126"/>
                    <a:pt x="97" y="125"/>
                  </a:cubicBezTo>
                  <a:cubicBezTo>
                    <a:pt x="96" y="125"/>
                    <a:pt x="95" y="123"/>
                    <a:pt x="94" y="122"/>
                  </a:cubicBezTo>
                  <a:cubicBezTo>
                    <a:pt x="93" y="121"/>
                    <a:pt x="92" y="119"/>
                    <a:pt x="91" y="118"/>
                  </a:cubicBezTo>
                  <a:cubicBezTo>
                    <a:pt x="91" y="119"/>
                    <a:pt x="91" y="120"/>
                    <a:pt x="91" y="122"/>
                  </a:cubicBezTo>
                  <a:cubicBezTo>
                    <a:pt x="91" y="124"/>
                    <a:pt x="91" y="126"/>
                    <a:pt x="91" y="128"/>
                  </a:cubicBezTo>
                  <a:cubicBezTo>
                    <a:pt x="92" y="133"/>
                    <a:pt x="92" y="135"/>
                    <a:pt x="87" y="136"/>
                  </a:cubicBezTo>
                  <a:cubicBezTo>
                    <a:pt x="85" y="137"/>
                    <a:pt x="79" y="138"/>
                    <a:pt x="79" y="139"/>
                  </a:cubicBezTo>
                  <a:cubicBezTo>
                    <a:pt x="79" y="139"/>
                    <a:pt x="79" y="140"/>
                    <a:pt x="81" y="141"/>
                  </a:cubicBezTo>
                  <a:cubicBezTo>
                    <a:pt x="87" y="144"/>
                    <a:pt x="103" y="158"/>
                    <a:pt x="104" y="160"/>
                  </a:cubicBezTo>
                  <a:cubicBezTo>
                    <a:pt x="105" y="161"/>
                    <a:pt x="112" y="169"/>
                    <a:pt x="115" y="170"/>
                  </a:cubicBezTo>
                  <a:cubicBezTo>
                    <a:pt x="117" y="171"/>
                    <a:pt x="123" y="174"/>
                    <a:pt x="123" y="180"/>
                  </a:cubicBezTo>
                  <a:cubicBezTo>
                    <a:pt x="123" y="181"/>
                    <a:pt x="123" y="182"/>
                    <a:pt x="123" y="182"/>
                  </a:cubicBezTo>
                  <a:cubicBezTo>
                    <a:pt x="123" y="185"/>
                    <a:pt x="123" y="186"/>
                    <a:pt x="124" y="187"/>
                  </a:cubicBezTo>
                  <a:cubicBezTo>
                    <a:pt x="124" y="189"/>
                    <a:pt x="127" y="196"/>
                    <a:pt x="125" y="198"/>
                  </a:cubicBezTo>
                  <a:cubicBezTo>
                    <a:pt x="125" y="198"/>
                    <a:pt x="125" y="198"/>
                    <a:pt x="124" y="198"/>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47"/>
            <p:cNvSpPr>
              <a:spLocks/>
            </p:cNvSpPr>
            <p:nvPr/>
          </p:nvSpPr>
          <p:spPr bwMode="auto">
            <a:xfrm>
              <a:off x="8381155" y="5912712"/>
              <a:ext cx="227924" cy="117157"/>
            </a:xfrm>
            <a:custGeom>
              <a:avLst/>
              <a:gdLst>
                <a:gd name="T0" fmla="*/ 41 w 88"/>
                <a:gd name="T1" fmla="*/ 45 h 46"/>
                <a:gd name="T2" fmla="*/ 33 w 88"/>
                <a:gd name="T3" fmla="*/ 35 h 46"/>
                <a:gd name="T4" fmla="*/ 20 w 88"/>
                <a:gd name="T5" fmla="*/ 29 h 46"/>
                <a:gd name="T6" fmla="*/ 14 w 88"/>
                <a:gd name="T7" fmla="*/ 29 h 46"/>
                <a:gd name="T8" fmla="*/ 8 w 88"/>
                <a:gd name="T9" fmla="*/ 28 h 46"/>
                <a:gd name="T10" fmla="*/ 1 w 88"/>
                <a:gd name="T11" fmla="*/ 19 h 46"/>
                <a:gd name="T12" fmla="*/ 2 w 88"/>
                <a:gd name="T13" fmla="*/ 5 h 46"/>
                <a:gd name="T14" fmla="*/ 3 w 88"/>
                <a:gd name="T15" fmla="*/ 4 h 46"/>
                <a:gd name="T16" fmla="*/ 6 w 88"/>
                <a:gd name="T17" fmla="*/ 5 h 46"/>
                <a:gd name="T18" fmla="*/ 7 w 88"/>
                <a:gd name="T19" fmla="*/ 5 h 46"/>
                <a:gd name="T20" fmla="*/ 9 w 88"/>
                <a:gd name="T21" fmla="*/ 0 h 46"/>
                <a:gd name="T22" fmla="*/ 13 w 88"/>
                <a:gd name="T23" fmla="*/ 3 h 46"/>
                <a:gd name="T24" fmla="*/ 18 w 88"/>
                <a:gd name="T25" fmla="*/ 6 h 46"/>
                <a:gd name="T26" fmla="*/ 20 w 88"/>
                <a:gd name="T27" fmla="*/ 6 h 46"/>
                <a:gd name="T28" fmla="*/ 21 w 88"/>
                <a:gd name="T29" fmla="*/ 7 h 46"/>
                <a:gd name="T30" fmla="*/ 23 w 88"/>
                <a:gd name="T31" fmla="*/ 14 h 46"/>
                <a:gd name="T32" fmla="*/ 32 w 88"/>
                <a:gd name="T33" fmla="*/ 21 h 46"/>
                <a:gd name="T34" fmla="*/ 42 w 88"/>
                <a:gd name="T35" fmla="*/ 14 h 46"/>
                <a:gd name="T36" fmla="*/ 53 w 88"/>
                <a:gd name="T37" fmla="*/ 17 h 46"/>
                <a:gd name="T38" fmla="*/ 60 w 88"/>
                <a:gd name="T39" fmla="*/ 20 h 46"/>
                <a:gd name="T40" fmla="*/ 63 w 88"/>
                <a:gd name="T41" fmla="*/ 19 h 46"/>
                <a:gd name="T42" fmla="*/ 69 w 88"/>
                <a:gd name="T43" fmla="*/ 25 h 46"/>
                <a:gd name="T44" fmla="*/ 72 w 88"/>
                <a:gd name="T45" fmla="*/ 28 h 46"/>
                <a:gd name="T46" fmla="*/ 83 w 88"/>
                <a:gd name="T47" fmla="*/ 21 h 46"/>
                <a:gd name="T48" fmla="*/ 88 w 88"/>
                <a:gd name="T49" fmla="*/ 22 h 46"/>
                <a:gd name="T50" fmla="*/ 87 w 88"/>
                <a:gd name="T51" fmla="*/ 28 h 46"/>
                <a:gd name="T52" fmla="*/ 86 w 88"/>
                <a:gd name="T53" fmla="*/ 32 h 46"/>
                <a:gd name="T54" fmla="*/ 82 w 88"/>
                <a:gd name="T55" fmla="*/ 36 h 46"/>
                <a:gd name="T56" fmla="*/ 76 w 88"/>
                <a:gd name="T57" fmla="*/ 35 h 46"/>
                <a:gd name="T58" fmla="*/ 72 w 88"/>
                <a:gd name="T59" fmla="*/ 36 h 46"/>
                <a:gd name="T60" fmla="*/ 64 w 88"/>
                <a:gd name="T61" fmla="*/ 39 h 46"/>
                <a:gd name="T62" fmla="*/ 55 w 88"/>
                <a:gd name="T63" fmla="*/ 42 h 46"/>
                <a:gd name="T64" fmla="*/ 44 w 88"/>
                <a:gd name="T6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46">
                  <a:moveTo>
                    <a:pt x="44" y="46"/>
                  </a:moveTo>
                  <a:cubicBezTo>
                    <a:pt x="43" y="46"/>
                    <a:pt x="42" y="46"/>
                    <a:pt x="41" y="45"/>
                  </a:cubicBezTo>
                  <a:cubicBezTo>
                    <a:pt x="38" y="44"/>
                    <a:pt x="37" y="42"/>
                    <a:pt x="36" y="39"/>
                  </a:cubicBezTo>
                  <a:cubicBezTo>
                    <a:pt x="35" y="38"/>
                    <a:pt x="34" y="36"/>
                    <a:pt x="33" y="35"/>
                  </a:cubicBezTo>
                  <a:cubicBezTo>
                    <a:pt x="31" y="33"/>
                    <a:pt x="28" y="32"/>
                    <a:pt x="25" y="31"/>
                  </a:cubicBezTo>
                  <a:cubicBezTo>
                    <a:pt x="23" y="31"/>
                    <a:pt x="22" y="30"/>
                    <a:pt x="20" y="29"/>
                  </a:cubicBezTo>
                  <a:cubicBezTo>
                    <a:pt x="19" y="29"/>
                    <a:pt x="17" y="29"/>
                    <a:pt x="16" y="29"/>
                  </a:cubicBezTo>
                  <a:cubicBezTo>
                    <a:pt x="15" y="29"/>
                    <a:pt x="15" y="29"/>
                    <a:pt x="14" y="29"/>
                  </a:cubicBezTo>
                  <a:cubicBezTo>
                    <a:pt x="14" y="29"/>
                    <a:pt x="13" y="29"/>
                    <a:pt x="12" y="29"/>
                  </a:cubicBezTo>
                  <a:cubicBezTo>
                    <a:pt x="11" y="29"/>
                    <a:pt x="9" y="29"/>
                    <a:pt x="8" y="28"/>
                  </a:cubicBezTo>
                  <a:cubicBezTo>
                    <a:pt x="4" y="27"/>
                    <a:pt x="3" y="24"/>
                    <a:pt x="2" y="21"/>
                  </a:cubicBezTo>
                  <a:cubicBezTo>
                    <a:pt x="2" y="20"/>
                    <a:pt x="1" y="19"/>
                    <a:pt x="1" y="19"/>
                  </a:cubicBezTo>
                  <a:cubicBezTo>
                    <a:pt x="0" y="16"/>
                    <a:pt x="0" y="13"/>
                    <a:pt x="1" y="10"/>
                  </a:cubicBezTo>
                  <a:cubicBezTo>
                    <a:pt x="1" y="8"/>
                    <a:pt x="2" y="7"/>
                    <a:pt x="2" y="5"/>
                  </a:cubicBezTo>
                  <a:cubicBezTo>
                    <a:pt x="2" y="4"/>
                    <a:pt x="2" y="4"/>
                    <a:pt x="2" y="4"/>
                  </a:cubicBezTo>
                  <a:cubicBezTo>
                    <a:pt x="3" y="4"/>
                    <a:pt x="3" y="4"/>
                    <a:pt x="3" y="4"/>
                  </a:cubicBezTo>
                  <a:cubicBezTo>
                    <a:pt x="3" y="4"/>
                    <a:pt x="3" y="4"/>
                    <a:pt x="4" y="4"/>
                  </a:cubicBezTo>
                  <a:cubicBezTo>
                    <a:pt x="5" y="4"/>
                    <a:pt x="6" y="4"/>
                    <a:pt x="6" y="5"/>
                  </a:cubicBezTo>
                  <a:cubicBezTo>
                    <a:pt x="7" y="5"/>
                    <a:pt x="7" y="5"/>
                    <a:pt x="7" y="5"/>
                  </a:cubicBezTo>
                  <a:cubicBezTo>
                    <a:pt x="7" y="5"/>
                    <a:pt x="7" y="5"/>
                    <a:pt x="7" y="5"/>
                  </a:cubicBezTo>
                  <a:cubicBezTo>
                    <a:pt x="7" y="5"/>
                    <a:pt x="7" y="4"/>
                    <a:pt x="7" y="3"/>
                  </a:cubicBezTo>
                  <a:cubicBezTo>
                    <a:pt x="7" y="2"/>
                    <a:pt x="7" y="0"/>
                    <a:pt x="9" y="0"/>
                  </a:cubicBezTo>
                  <a:cubicBezTo>
                    <a:pt x="10" y="0"/>
                    <a:pt x="10" y="0"/>
                    <a:pt x="11" y="1"/>
                  </a:cubicBezTo>
                  <a:cubicBezTo>
                    <a:pt x="12" y="1"/>
                    <a:pt x="13" y="2"/>
                    <a:pt x="13" y="3"/>
                  </a:cubicBezTo>
                  <a:cubicBezTo>
                    <a:pt x="14" y="4"/>
                    <a:pt x="14" y="5"/>
                    <a:pt x="15" y="5"/>
                  </a:cubicBezTo>
                  <a:cubicBezTo>
                    <a:pt x="16" y="6"/>
                    <a:pt x="17" y="6"/>
                    <a:pt x="18" y="6"/>
                  </a:cubicBezTo>
                  <a:cubicBezTo>
                    <a:pt x="19" y="6"/>
                    <a:pt x="19" y="6"/>
                    <a:pt x="19" y="6"/>
                  </a:cubicBezTo>
                  <a:cubicBezTo>
                    <a:pt x="19" y="6"/>
                    <a:pt x="20" y="6"/>
                    <a:pt x="20" y="6"/>
                  </a:cubicBezTo>
                  <a:cubicBezTo>
                    <a:pt x="21" y="6"/>
                    <a:pt x="21" y="6"/>
                    <a:pt x="21" y="6"/>
                  </a:cubicBezTo>
                  <a:cubicBezTo>
                    <a:pt x="21" y="7"/>
                    <a:pt x="21" y="7"/>
                    <a:pt x="21" y="7"/>
                  </a:cubicBezTo>
                  <a:cubicBezTo>
                    <a:pt x="22" y="8"/>
                    <a:pt x="22" y="8"/>
                    <a:pt x="22" y="9"/>
                  </a:cubicBezTo>
                  <a:cubicBezTo>
                    <a:pt x="22" y="11"/>
                    <a:pt x="22" y="12"/>
                    <a:pt x="23" y="14"/>
                  </a:cubicBezTo>
                  <a:cubicBezTo>
                    <a:pt x="24" y="16"/>
                    <a:pt x="26" y="18"/>
                    <a:pt x="29" y="20"/>
                  </a:cubicBezTo>
                  <a:cubicBezTo>
                    <a:pt x="30" y="20"/>
                    <a:pt x="31" y="21"/>
                    <a:pt x="32" y="21"/>
                  </a:cubicBezTo>
                  <a:cubicBezTo>
                    <a:pt x="33" y="21"/>
                    <a:pt x="35" y="19"/>
                    <a:pt x="37" y="18"/>
                  </a:cubicBezTo>
                  <a:cubicBezTo>
                    <a:pt x="38" y="16"/>
                    <a:pt x="40" y="15"/>
                    <a:pt x="42" y="14"/>
                  </a:cubicBezTo>
                  <a:cubicBezTo>
                    <a:pt x="43" y="14"/>
                    <a:pt x="44" y="14"/>
                    <a:pt x="45" y="14"/>
                  </a:cubicBezTo>
                  <a:cubicBezTo>
                    <a:pt x="48" y="14"/>
                    <a:pt x="51" y="15"/>
                    <a:pt x="53" y="17"/>
                  </a:cubicBezTo>
                  <a:cubicBezTo>
                    <a:pt x="55" y="18"/>
                    <a:pt x="57" y="19"/>
                    <a:pt x="59" y="19"/>
                  </a:cubicBezTo>
                  <a:cubicBezTo>
                    <a:pt x="59" y="19"/>
                    <a:pt x="60" y="20"/>
                    <a:pt x="60" y="20"/>
                  </a:cubicBezTo>
                  <a:cubicBezTo>
                    <a:pt x="61" y="20"/>
                    <a:pt x="61" y="20"/>
                    <a:pt x="62" y="19"/>
                  </a:cubicBezTo>
                  <a:cubicBezTo>
                    <a:pt x="62" y="19"/>
                    <a:pt x="62" y="19"/>
                    <a:pt x="63" y="19"/>
                  </a:cubicBezTo>
                  <a:cubicBezTo>
                    <a:pt x="64" y="19"/>
                    <a:pt x="66" y="20"/>
                    <a:pt x="68" y="22"/>
                  </a:cubicBezTo>
                  <a:cubicBezTo>
                    <a:pt x="69" y="23"/>
                    <a:pt x="69" y="24"/>
                    <a:pt x="69" y="25"/>
                  </a:cubicBezTo>
                  <a:cubicBezTo>
                    <a:pt x="69" y="26"/>
                    <a:pt x="70" y="27"/>
                    <a:pt x="71" y="27"/>
                  </a:cubicBezTo>
                  <a:cubicBezTo>
                    <a:pt x="71" y="27"/>
                    <a:pt x="72" y="28"/>
                    <a:pt x="72" y="28"/>
                  </a:cubicBezTo>
                  <a:cubicBezTo>
                    <a:pt x="74" y="28"/>
                    <a:pt x="76" y="26"/>
                    <a:pt x="78" y="25"/>
                  </a:cubicBezTo>
                  <a:cubicBezTo>
                    <a:pt x="79" y="22"/>
                    <a:pt x="81" y="21"/>
                    <a:pt x="83" y="21"/>
                  </a:cubicBezTo>
                  <a:cubicBezTo>
                    <a:pt x="84" y="21"/>
                    <a:pt x="86" y="22"/>
                    <a:pt x="87" y="22"/>
                  </a:cubicBezTo>
                  <a:cubicBezTo>
                    <a:pt x="88" y="22"/>
                    <a:pt x="88" y="22"/>
                    <a:pt x="88" y="22"/>
                  </a:cubicBezTo>
                  <a:cubicBezTo>
                    <a:pt x="88" y="23"/>
                    <a:pt x="88" y="23"/>
                    <a:pt x="88" y="23"/>
                  </a:cubicBezTo>
                  <a:cubicBezTo>
                    <a:pt x="88" y="26"/>
                    <a:pt x="88" y="27"/>
                    <a:pt x="87" y="28"/>
                  </a:cubicBezTo>
                  <a:cubicBezTo>
                    <a:pt x="87" y="29"/>
                    <a:pt x="87" y="29"/>
                    <a:pt x="86" y="30"/>
                  </a:cubicBezTo>
                  <a:cubicBezTo>
                    <a:pt x="86" y="30"/>
                    <a:pt x="86" y="31"/>
                    <a:pt x="86" y="32"/>
                  </a:cubicBezTo>
                  <a:cubicBezTo>
                    <a:pt x="86" y="33"/>
                    <a:pt x="86" y="35"/>
                    <a:pt x="84" y="36"/>
                  </a:cubicBezTo>
                  <a:cubicBezTo>
                    <a:pt x="83" y="36"/>
                    <a:pt x="82" y="36"/>
                    <a:pt x="82" y="36"/>
                  </a:cubicBezTo>
                  <a:cubicBezTo>
                    <a:pt x="81" y="36"/>
                    <a:pt x="80" y="36"/>
                    <a:pt x="79" y="36"/>
                  </a:cubicBezTo>
                  <a:cubicBezTo>
                    <a:pt x="78" y="36"/>
                    <a:pt x="77" y="35"/>
                    <a:pt x="76" y="35"/>
                  </a:cubicBezTo>
                  <a:cubicBezTo>
                    <a:pt x="76" y="35"/>
                    <a:pt x="76" y="35"/>
                    <a:pt x="76" y="35"/>
                  </a:cubicBezTo>
                  <a:cubicBezTo>
                    <a:pt x="75" y="36"/>
                    <a:pt x="74" y="36"/>
                    <a:pt x="72" y="36"/>
                  </a:cubicBezTo>
                  <a:cubicBezTo>
                    <a:pt x="71" y="37"/>
                    <a:pt x="70" y="37"/>
                    <a:pt x="69" y="38"/>
                  </a:cubicBezTo>
                  <a:cubicBezTo>
                    <a:pt x="68" y="38"/>
                    <a:pt x="66" y="39"/>
                    <a:pt x="64" y="39"/>
                  </a:cubicBezTo>
                  <a:cubicBezTo>
                    <a:pt x="62" y="40"/>
                    <a:pt x="59" y="41"/>
                    <a:pt x="57" y="42"/>
                  </a:cubicBezTo>
                  <a:cubicBezTo>
                    <a:pt x="56" y="42"/>
                    <a:pt x="56" y="42"/>
                    <a:pt x="55" y="42"/>
                  </a:cubicBezTo>
                  <a:cubicBezTo>
                    <a:pt x="54" y="42"/>
                    <a:pt x="53" y="42"/>
                    <a:pt x="52" y="43"/>
                  </a:cubicBezTo>
                  <a:cubicBezTo>
                    <a:pt x="50" y="44"/>
                    <a:pt x="47" y="46"/>
                    <a:pt x="44" y="46"/>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48"/>
            <p:cNvSpPr>
              <a:spLocks/>
            </p:cNvSpPr>
            <p:nvPr/>
          </p:nvSpPr>
          <p:spPr bwMode="auto">
            <a:xfrm>
              <a:off x="8353463" y="5516508"/>
              <a:ext cx="132068" cy="121417"/>
            </a:xfrm>
            <a:custGeom>
              <a:avLst/>
              <a:gdLst>
                <a:gd name="T0" fmla="*/ 48 w 51"/>
                <a:gd name="T1" fmla="*/ 46 h 47"/>
                <a:gd name="T2" fmla="*/ 47 w 51"/>
                <a:gd name="T3" fmla="*/ 45 h 47"/>
                <a:gd name="T4" fmla="*/ 46 w 51"/>
                <a:gd name="T5" fmla="*/ 44 h 47"/>
                <a:gd name="T6" fmla="*/ 45 w 51"/>
                <a:gd name="T7" fmla="*/ 43 h 47"/>
                <a:gd name="T8" fmla="*/ 44 w 51"/>
                <a:gd name="T9" fmla="*/ 43 h 47"/>
                <a:gd name="T10" fmla="*/ 43 w 51"/>
                <a:gd name="T11" fmla="*/ 43 h 47"/>
                <a:gd name="T12" fmla="*/ 38 w 51"/>
                <a:gd name="T13" fmla="*/ 40 h 47"/>
                <a:gd name="T14" fmla="*/ 36 w 51"/>
                <a:gd name="T15" fmla="*/ 36 h 47"/>
                <a:gd name="T16" fmla="*/ 35 w 51"/>
                <a:gd name="T17" fmla="*/ 35 h 47"/>
                <a:gd name="T18" fmla="*/ 32 w 51"/>
                <a:gd name="T19" fmla="*/ 30 h 47"/>
                <a:gd name="T20" fmla="*/ 26 w 51"/>
                <a:gd name="T21" fmla="*/ 28 h 47"/>
                <a:gd name="T22" fmla="*/ 25 w 51"/>
                <a:gd name="T23" fmla="*/ 28 h 47"/>
                <a:gd name="T24" fmla="*/ 20 w 51"/>
                <a:gd name="T25" fmla="*/ 26 h 47"/>
                <a:gd name="T26" fmla="*/ 19 w 51"/>
                <a:gd name="T27" fmla="*/ 23 h 47"/>
                <a:gd name="T28" fmla="*/ 18 w 51"/>
                <a:gd name="T29" fmla="*/ 21 h 47"/>
                <a:gd name="T30" fmla="*/ 16 w 51"/>
                <a:gd name="T31" fmla="*/ 19 h 47"/>
                <a:gd name="T32" fmla="*/ 15 w 51"/>
                <a:gd name="T33" fmla="*/ 18 h 47"/>
                <a:gd name="T34" fmla="*/ 13 w 51"/>
                <a:gd name="T35" fmla="*/ 15 h 47"/>
                <a:gd name="T36" fmla="*/ 9 w 51"/>
                <a:gd name="T37" fmla="*/ 11 h 47"/>
                <a:gd name="T38" fmla="*/ 6 w 51"/>
                <a:gd name="T39" fmla="*/ 10 h 47"/>
                <a:gd name="T40" fmla="*/ 4 w 51"/>
                <a:gd name="T41" fmla="*/ 9 h 47"/>
                <a:gd name="T42" fmla="*/ 0 w 51"/>
                <a:gd name="T43" fmla="*/ 5 h 47"/>
                <a:gd name="T44" fmla="*/ 5 w 51"/>
                <a:gd name="T45" fmla="*/ 1 h 47"/>
                <a:gd name="T46" fmla="*/ 6 w 51"/>
                <a:gd name="T47" fmla="*/ 1 h 47"/>
                <a:gd name="T48" fmla="*/ 9 w 51"/>
                <a:gd name="T49" fmla="*/ 0 h 47"/>
                <a:gd name="T50" fmla="*/ 15 w 51"/>
                <a:gd name="T51" fmla="*/ 6 h 47"/>
                <a:gd name="T52" fmla="*/ 16 w 51"/>
                <a:gd name="T53" fmla="*/ 7 h 47"/>
                <a:gd name="T54" fmla="*/ 21 w 51"/>
                <a:gd name="T55" fmla="*/ 13 h 47"/>
                <a:gd name="T56" fmla="*/ 23 w 51"/>
                <a:gd name="T57" fmla="*/ 13 h 47"/>
                <a:gd name="T58" fmla="*/ 26 w 51"/>
                <a:gd name="T59" fmla="*/ 14 h 47"/>
                <a:gd name="T60" fmla="*/ 28 w 51"/>
                <a:gd name="T61" fmla="*/ 14 h 47"/>
                <a:gd name="T62" fmla="*/ 28 w 51"/>
                <a:gd name="T63" fmla="*/ 15 h 47"/>
                <a:gd name="T64" fmla="*/ 30 w 51"/>
                <a:gd name="T65" fmla="*/ 15 h 47"/>
                <a:gd name="T66" fmla="*/ 33 w 51"/>
                <a:gd name="T67" fmla="*/ 15 h 47"/>
                <a:gd name="T68" fmla="*/ 36 w 51"/>
                <a:gd name="T69" fmla="*/ 15 h 47"/>
                <a:gd name="T70" fmla="*/ 43 w 51"/>
                <a:gd name="T71" fmla="*/ 20 h 47"/>
                <a:gd name="T72" fmla="*/ 43 w 51"/>
                <a:gd name="T73" fmla="*/ 24 h 47"/>
                <a:gd name="T74" fmla="*/ 43 w 51"/>
                <a:gd name="T75" fmla="*/ 27 h 47"/>
                <a:gd name="T76" fmla="*/ 45 w 51"/>
                <a:gd name="T77" fmla="*/ 33 h 47"/>
                <a:gd name="T78" fmla="*/ 46 w 51"/>
                <a:gd name="T79" fmla="*/ 35 h 47"/>
                <a:gd name="T80" fmla="*/ 50 w 51"/>
                <a:gd name="T81" fmla="*/ 45 h 47"/>
                <a:gd name="T82" fmla="*/ 51 w 51"/>
                <a:gd name="T83" fmla="*/ 47 h 47"/>
                <a:gd name="T84" fmla="*/ 48 w 51"/>
                <a:gd name="T85"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 h="47">
                  <a:moveTo>
                    <a:pt x="48" y="46"/>
                  </a:moveTo>
                  <a:cubicBezTo>
                    <a:pt x="48" y="46"/>
                    <a:pt x="47" y="45"/>
                    <a:pt x="47" y="45"/>
                  </a:cubicBezTo>
                  <a:cubicBezTo>
                    <a:pt x="47" y="44"/>
                    <a:pt x="47" y="44"/>
                    <a:pt x="46" y="44"/>
                  </a:cubicBezTo>
                  <a:cubicBezTo>
                    <a:pt x="46" y="44"/>
                    <a:pt x="45" y="44"/>
                    <a:pt x="45" y="43"/>
                  </a:cubicBezTo>
                  <a:cubicBezTo>
                    <a:pt x="45" y="43"/>
                    <a:pt x="44" y="43"/>
                    <a:pt x="44" y="43"/>
                  </a:cubicBezTo>
                  <a:cubicBezTo>
                    <a:pt x="44" y="43"/>
                    <a:pt x="43" y="43"/>
                    <a:pt x="43" y="43"/>
                  </a:cubicBezTo>
                  <a:cubicBezTo>
                    <a:pt x="41" y="42"/>
                    <a:pt x="39" y="42"/>
                    <a:pt x="38" y="40"/>
                  </a:cubicBezTo>
                  <a:cubicBezTo>
                    <a:pt x="37" y="39"/>
                    <a:pt x="36" y="37"/>
                    <a:pt x="36" y="36"/>
                  </a:cubicBezTo>
                  <a:cubicBezTo>
                    <a:pt x="36" y="35"/>
                    <a:pt x="35" y="35"/>
                    <a:pt x="35" y="35"/>
                  </a:cubicBezTo>
                  <a:cubicBezTo>
                    <a:pt x="34" y="32"/>
                    <a:pt x="34" y="31"/>
                    <a:pt x="32" y="30"/>
                  </a:cubicBezTo>
                  <a:cubicBezTo>
                    <a:pt x="30" y="29"/>
                    <a:pt x="29" y="28"/>
                    <a:pt x="26" y="28"/>
                  </a:cubicBezTo>
                  <a:cubicBezTo>
                    <a:pt x="26" y="28"/>
                    <a:pt x="25" y="28"/>
                    <a:pt x="25" y="28"/>
                  </a:cubicBezTo>
                  <a:cubicBezTo>
                    <a:pt x="24" y="28"/>
                    <a:pt x="22" y="28"/>
                    <a:pt x="20" y="26"/>
                  </a:cubicBezTo>
                  <a:cubicBezTo>
                    <a:pt x="20" y="25"/>
                    <a:pt x="19" y="24"/>
                    <a:pt x="19" y="23"/>
                  </a:cubicBezTo>
                  <a:cubicBezTo>
                    <a:pt x="19" y="22"/>
                    <a:pt x="18" y="21"/>
                    <a:pt x="18" y="21"/>
                  </a:cubicBezTo>
                  <a:cubicBezTo>
                    <a:pt x="17" y="20"/>
                    <a:pt x="17" y="20"/>
                    <a:pt x="16" y="19"/>
                  </a:cubicBezTo>
                  <a:cubicBezTo>
                    <a:pt x="16" y="19"/>
                    <a:pt x="15" y="19"/>
                    <a:pt x="15" y="18"/>
                  </a:cubicBezTo>
                  <a:cubicBezTo>
                    <a:pt x="14" y="17"/>
                    <a:pt x="13" y="16"/>
                    <a:pt x="13" y="15"/>
                  </a:cubicBezTo>
                  <a:cubicBezTo>
                    <a:pt x="12" y="13"/>
                    <a:pt x="11" y="12"/>
                    <a:pt x="9" y="11"/>
                  </a:cubicBezTo>
                  <a:cubicBezTo>
                    <a:pt x="8" y="11"/>
                    <a:pt x="7" y="10"/>
                    <a:pt x="6" y="10"/>
                  </a:cubicBezTo>
                  <a:cubicBezTo>
                    <a:pt x="6" y="10"/>
                    <a:pt x="5" y="10"/>
                    <a:pt x="4" y="9"/>
                  </a:cubicBezTo>
                  <a:cubicBezTo>
                    <a:pt x="3" y="9"/>
                    <a:pt x="0" y="7"/>
                    <a:pt x="0" y="5"/>
                  </a:cubicBezTo>
                  <a:cubicBezTo>
                    <a:pt x="1" y="3"/>
                    <a:pt x="3" y="2"/>
                    <a:pt x="5" y="1"/>
                  </a:cubicBezTo>
                  <a:cubicBezTo>
                    <a:pt x="5" y="1"/>
                    <a:pt x="6" y="1"/>
                    <a:pt x="6" y="1"/>
                  </a:cubicBezTo>
                  <a:cubicBezTo>
                    <a:pt x="7" y="1"/>
                    <a:pt x="8" y="0"/>
                    <a:pt x="9" y="0"/>
                  </a:cubicBezTo>
                  <a:cubicBezTo>
                    <a:pt x="12" y="0"/>
                    <a:pt x="14" y="2"/>
                    <a:pt x="15" y="6"/>
                  </a:cubicBezTo>
                  <a:cubicBezTo>
                    <a:pt x="15" y="6"/>
                    <a:pt x="16" y="6"/>
                    <a:pt x="16" y="7"/>
                  </a:cubicBezTo>
                  <a:cubicBezTo>
                    <a:pt x="17" y="10"/>
                    <a:pt x="18" y="12"/>
                    <a:pt x="21" y="13"/>
                  </a:cubicBezTo>
                  <a:cubicBezTo>
                    <a:pt x="22" y="13"/>
                    <a:pt x="23" y="13"/>
                    <a:pt x="23" y="13"/>
                  </a:cubicBezTo>
                  <a:cubicBezTo>
                    <a:pt x="24" y="13"/>
                    <a:pt x="25" y="13"/>
                    <a:pt x="26" y="14"/>
                  </a:cubicBezTo>
                  <a:cubicBezTo>
                    <a:pt x="27" y="14"/>
                    <a:pt x="27" y="14"/>
                    <a:pt x="28" y="14"/>
                  </a:cubicBezTo>
                  <a:cubicBezTo>
                    <a:pt x="28" y="15"/>
                    <a:pt x="28" y="15"/>
                    <a:pt x="28" y="15"/>
                  </a:cubicBezTo>
                  <a:cubicBezTo>
                    <a:pt x="29" y="15"/>
                    <a:pt x="29" y="15"/>
                    <a:pt x="30" y="15"/>
                  </a:cubicBezTo>
                  <a:cubicBezTo>
                    <a:pt x="31" y="15"/>
                    <a:pt x="32" y="15"/>
                    <a:pt x="33" y="15"/>
                  </a:cubicBezTo>
                  <a:cubicBezTo>
                    <a:pt x="34" y="15"/>
                    <a:pt x="35" y="15"/>
                    <a:pt x="36" y="15"/>
                  </a:cubicBezTo>
                  <a:cubicBezTo>
                    <a:pt x="39" y="15"/>
                    <a:pt x="42" y="15"/>
                    <a:pt x="43" y="20"/>
                  </a:cubicBezTo>
                  <a:cubicBezTo>
                    <a:pt x="43" y="21"/>
                    <a:pt x="43" y="23"/>
                    <a:pt x="43" y="24"/>
                  </a:cubicBezTo>
                  <a:cubicBezTo>
                    <a:pt x="43" y="25"/>
                    <a:pt x="43" y="26"/>
                    <a:pt x="43" y="27"/>
                  </a:cubicBezTo>
                  <a:cubicBezTo>
                    <a:pt x="43" y="29"/>
                    <a:pt x="44" y="31"/>
                    <a:pt x="45" y="33"/>
                  </a:cubicBezTo>
                  <a:cubicBezTo>
                    <a:pt x="46" y="34"/>
                    <a:pt x="46" y="34"/>
                    <a:pt x="46" y="35"/>
                  </a:cubicBezTo>
                  <a:cubicBezTo>
                    <a:pt x="48" y="38"/>
                    <a:pt x="49" y="42"/>
                    <a:pt x="50" y="45"/>
                  </a:cubicBezTo>
                  <a:cubicBezTo>
                    <a:pt x="51" y="47"/>
                    <a:pt x="51" y="47"/>
                    <a:pt x="51" y="47"/>
                  </a:cubicBezTo>
                  <a:lnTo>
                    <a:pt x="48" y="46"/>
                  </a:ln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49"/>
            <p:cNvSpPr>
              <a:spLocks/>
            </p:cNvSpPr>
            <p:nvPr/>
          </p:nvSpPr>
          <p:spPr bwMode="auto">
            <a:xfrm>
              <a:off x="8609078" y="5458995"/>
              <a:ext cx="57513" cy="55383"/>
            </a:xfrm>
            <a:custGeom>
              <a:avLst/>
              <a:gdLst>
                <a:gd name="T0" fmla="*/ 13 w 22"/>
                <a:gd name="T1" fmla="*/ 21 h 21"/>
                <a:gd name="T2" fmla="*/ 10 w 22"/>
                <a:gd name="T3" fmla="*/ 20 h 21"/>
                <a:gd name="T4" fmla="*/ 9 w 22"/>
                <a:gd name="T5" fmla="*/ 16 h 21"/>
                <a:gd name="T6" fmla="*/ 10 w 22"/>
                <a:gd name="T7" fmla="*/ 14 h 21"/>
                <a:gd name="T8" fmla="*/ 8 w 22"/>
                <a:gd name="T9" fmla="*/ 13 h 21"/>
                <a:gd name="T10" fmla="*/ 7 w 22"/>
                <a:gd name="T11" fmla="*/ 13 h 21"/>
                <a:gd name="T12" fmla="*/ 6 w 22"/>
                <a:gd name="T13" fmla="*/ 14 h 21"/>
                <a:gd name="T14" fmla="*/ 3 w 22"/>
                <a:gd name="T15" fmla="*/ 15 h 21"/>
                <a:gd name="T16" fmla="*/ 1 w 22"/>
                <a:gd name="T17" fmla="*/ 14 h 21"/>
                <a:gd name="T18" fmla="*/ 2 w 22"/>
                <a:gd name="T19" fmla="*/ 7 h 21"/>
                <a:gd name="T20" fmla="*/ 13 w 22"/>
                <a:gd name="T21" fmla="*/ 0 h 21"/>
                <a:gd name="T22" fmla="*/ 14 w 22"/>
                <a:gd name="T23" fmla="*/ 0 h 21"/>
                <a:gd name="T24" fmla="*/ 20 w 22"/>
                <a:gd name="T25" fmla="*/ 4 h 21"/>
                <a:gd name="T26" fmla="*/ 20 w 22"/>
                <a:gd name="T27" fmla="*/ 11 h 21"/>
                <a:gd name="T28" fmla="*/ 19 w 22"/>
                <a:gd name="T29" fmla="*/ 12 h 21"/>
                <a:gd name="T30" fmla="*/ 17 w 22"/>
                <a:gd name="T31" fmla="*/ 14 h 21"/>
                <a:gd name="T32" fmla="*/ 17 w 22"/>
                <a:gd name="T33" fmla="*/ 16 h 21"/>
                <a:gd name="T34" fmla="*/ 18 w 22"/>
                <a:gd name="T35" fmla="*/ 17 h 21"/>
                <a:gd name="T36" fmla="*/ 15 w 22"/>
                <a:gd name="T37" fmla="*/ 21 h 21"/>
                <a:gd name="T38" fmla="*/ 13 w 22"/>
                <a:gd name="T3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13" y="21"/>
                  </a:moveTo>
                  <a:cubicBezTo>
                    <a:pt x="11" y="21"/>
                    <a:pt x="10" y="21"/>
                    <a:pt x="10" y="20"/>
                  </a:cubicBezTo>
                  <a:cubicBezTo>
                    <a:pt x="7" y="19"/>
                    <a:pt x="9" y="17"/>
                    <a:pt x="9" y="16"/>
                  </a:cubicBezTo>
                  <a:cubicBezTo>
                    <a:pt x="10" y="15"/>
                    <a:pt x="10" y="15"/>
                    <a:pt x="10" y="14"/>
                  </a:cubicBezTo>
                  <a:cubicBezTo>
                    <a:pt x="10" y="13"/>
                    <a:pt x="9" y="13"/>
                    <a:pt x="8" y="13"/>
                  </a:cubicBezTo>
                  <a:cubicBezTo>
                    <a:pt x="8" y="13"/>
                    <a:pt x="7" y="13"/>
                    <a:pt x="7" y="13"/>
                  </a:cubicBezTo>
                  <a:cubicBezTo>
                    <a:pt x="6" y="13"/>
                    <a:pt x="6" y="14"/>
                    <a:pt x="6" y="14"/>
                  </a:cubicBezTo>
                  <a:cubicBezTo>
                    <a:pt x="5" y="14"/>
                    <a:pt x="4" y="15"/>
                    <a:pt x="3" y="15"/>
                  </a:cubicBezTo>
                  <a:cubicBezTo>
                    <a:pt x="2" y="15"/>
                    <a:pt x="2" y="15"/>
                    <a:pt x="1" y="14"/>
                  </a:cubicBezTo>
                  <a:cubicBezTo>
                    <a:pt x="0" y="13"/>
                    <a:pt x="1" y="9"/>
                    <a:pt x="2" y="7"/>
                  </a:cubicBezTo>
                  <a:cubicBezTo>
                    <a:pt x="4" y="5"/>
                    <a:pt x="9" y="1"/>
                    <a:pt x="13" y="0"/>
                  </a:cubicBezTo>
                  <a:cubicBezTo>
                    <a:pt x="13" y="0"/>
                    <a:pt x="13" y="0"/>
                    <a:pt x="14" y="0"/>
                  </a:cubicBezTo>
                  <a:cubicBezTo>
                    <a:pt x="16" y="0"/>
                    <a:pt x="18" y="2"/>
                    <a:pt x="20" y="4"/>
                  </a:cubicBezTo>
                  <a:cubicBezTo>
                    <a:pt x="22" y="6"/>
                    <a:pt x="22" y="8"/>
                    <a:pt x="20" y="11"/>
                  </a:cubicBezTo>
                  <a:cubicBezTo>
                    <a:pt x="19" y="11"/>
                    <a:pt x="19" y="12"/>
                    <a:pt x="19" y="12"/>
                  </a:cubicBezTo>
                  <a:cubicBezTo>
                    <a:pt x="18" y="13"/>
                    <a:pt x="17" y="13"/>
                    <a:pt x="17" y="14"/>
                  </a:cubicBezTo>
                  <a:cubicBezTo>
                    <a:pt x="17" y="14"/>
                    <a:pt x="17" y="15"/>
                    <a:pt x="17" y="16"/>
                  </a:cubicBezTo>
                  <a:cubicBezTo>
                    <a:pt x="17" y="16"/>
                    <a:pt x="18" y="17"/>
                    <a:pt x="18" y="17"/>
                  </a:cubicBezTo>
                  <a:cubicBezTo>
                    <a:pt x="18" y="19"/>
                    <a:pt x="18" y="21"/>
                    <a:pt x="15" y="21"/>
                  </a:cubicBezTo>
                  <a:cubicBezTo>
                    <a:pt x="14" y="21"/>
                    <a:pt x="14" y="21"/>
                    <a:pt x="13" y="21"/>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50"/>
            <p:cNvSpPr>
              <a:spLocks/>
            </p:cNvSpPr>
            <p:nvPr/>
          </p:nvSpPr>
          <p:spPr bwMode="auto">
            <a:xfrm>
              <a:off x="7569576" y="3435375"/>
              <a:ext cx="19171" cy="23431"/>
            </a:xfrm>
            <a:custGeom>
              <a:avLst/>
              <a:gdLst>
                <a:gd name="T0" fmla="*/ 6 w 8"/>
                <a:gd name="T1" fmla="*/ 9 h 9"/>
                <a:gd name="T2" fmla="*/ 2 w 8"/>
                <a:gd name="T3" fmla="*/ 7 h 9"/>
                <a:gd name="T4" fmla="*/ 1 w 8"/>
                <a:gd name="T5" fmla="*/ 2 h 9"/>
                <a:gd name="T6" fmla="*/ 3 w 8"/>
                <a:gd name="T7" fmla="*/ 0 h 9"/>
                <a:gd name="T8" fmla="*/ 6 w 8"/>
                <a:gd name="T9" fmla="*/ 2 h 9"/>
                <a:gd name="T10" fmla="*/ 8 w 8"/>
                <a:gd name="T11" fmla="*/ 7 h 9"/>
                <a:gd name="T12" fmla="*/ 6 w 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6" y="9"/>
                  </a:moveTo>
                  <a:cubicBezTo>
                    <a:pt x="5" y="9"/>
                    <a:pt x="3" y="7"/>
                    <a:pt x="2" y="7"/>
                  </a:cubicBezTo>
                  <a:cubicBezTo>
                    <a:pt x="2" y="6"/>
                    <a:pt x="0" y="3"/>
                    <a:pt x="1" y="2"/>
                  </a:cubicBezTo>
                  <a:cubicBezTo>
                    <a:pt x="2" y="1"/>
                    <a:pt x="3" y="0"/>
                    <a:pt x="3" y="0"/>
                  </a:cubicBezTo>
                  <a:cubicBezTo>
                    <a:pt x="4" y="0"/>
                    <a:pt x="5" y="1"/>
                    <a:pt x="6" y="2"/>
                  </a:cubicBezTo>
                  <a:cubicBezTo>
                    <a:pt x="7" y="4"/>
                    <a:pt x="8" y="6"/>
                    <a:pt x="8" y="7"/>
                  </a:cubicBezTo>
                  <a:cubicBezTo>
                    <a:pt x="8" y="8"/>
                    <a:pt x="7" y="9"/>
                    <a:pt x="6" y="9"/>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51"/>
            <p:cNvSpPr>
              <a:spLocks/>
            </p:cNvSpPr>
            <p:nvPr/>
          </p:nvSpPr>
          <p:spPr bwMode="auto">
            <a:xfrm>
              <a:off x="7620699" y="3443895"/>
              <a:ext cx="68164" cy="51123"/>
            </a:xfrm>
            <a:custGeom>
              <a:avLst/>
              <a:gdLst>
                <a:gd name="T0" fmla="*/ 19 w 26"/>
                <a:gd name="T1" fmla="*/ 20 h 20"/>
                <a:gd name="T2" fmla="*/ 12 w 26"/>
                <a:gd name="T3" fmla="*/ 17 h 20"/>
                <a:gd name="T4" fmla="*/ 10 w 26"/>
                <a:gd name="T5" fmla="*/ 15 h 20"/>
                <a:gd name="T6" fmla="*/ 7 w 26"/>
                <a:gd name="T7" fmla="*/ 13 h 20"/>
                <a:gd name="T8" fmla="*/ 5 w 26"/>
                <a:gd name="T9" fmla="*/ 12 h 20"/>
                <a:gd name="T10" fmla="*/ 1 w 26"/>
                <a:gd name="T11" fmla="*/ 9 h 20"/>
                <a:gd name="T12" fmla="*/ 1 w 26"/>
                <a:gd name="T13" fmla="*/ 6 h 20"/>
                <a:gd name="T14" fmla="*/ 4 w 26"/>
                <a:gd name="T15" fmla="*/ 5 h 20"/>
                <a:gd name="T16" fmla="*/ 6 w 26"/>
                <a:gd name="T17" fmla="*/ 5 h 20"/>
                <a:gd name="T18" fmla="*/ 7 w 26"/>
                <a:gd name="T19" fmla="*/ 5 h 20"/>
                <a:gd name="T20" fmla="*/ 7 w 26"/>
                <a:gd name="T21" fmla="*/ 5 h 20"/>
                <a:gd name="T22" fmla="*/ 7 w 26"/>
                <a:gd name="T23" fmla="*/ 5 h 20"/>
                <a:gd name="T24" fmla="*/ 7 w 26"/>
                <a:gd name="T25" fmla="*/ 5 h 20"/>
                <a:gd name="T26" fmla="*/ 7 w 26"/>
                <a:gd name="T27" fmla="*/ 4 h 20"/>
                <a:gd name="T28" fmla="*/ 8 w 26"/>
                <a:gd name="T29" fmla="*/ 1 h 20"/>
                <a:gd name="T30" fmla="*/ 11 w 26"/>
                <a:gd name="T31" fmla="*/ 0 h 20"/>
                <a:gd name="T32" fmla="*/ 13 w 26"/>
                <a:gd name="T33" fmla="*/ 1 h 20"/>
                <a:gd name="T34" fmla="*/ 14 w 26"/>
                <a:gd name="T35" fmla="*/ 2 h 20"/>
                <a:gd name="T36" fmla="*/ 16 w 26"/>
                <a:gd name="T37" fmla="*/ 4 h 20"/>
                <a:gd name="T38" fmla="*/ 16 w 26"/>
                <a:gd name="T39" fmla="*/ 4 h 20"/>
                <a:gd name="T40" fmla="*/ 17 w 26"/>
                <a:gd name="T41" fmla="*/ 3 h 20"/>
                <a:gd name="T42" fmla="*/ 17 w 26"/>
                <a:gd name="T43" fmla="*/ 3 h 20"/>
                <a:gd name="T44" fmla="*/ 20 w 26"/>
                <a:gd name="T45" fmla="*/ 2 h 20"/>
                <a:gd name="T46" fmla="*/ 24 w 26"/>
                <a:gd name="T47" fmla="*/ 6 h 20"/>
                <a:gd name="T48" fmla="*/ 26 w 26"/>
                <a:gd name="T49" fmla="*/ 13 h 20"/>
                <a:gd name="T50" fmla="*/ 20 w 26"/>
                <a:gd name="T51" fmla="*/ 20 h 20"/>
                <a:gd name="T52" fmla="*/ 19 w 26"/>
                <a:gd name="T5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20">
                  <a:moveTo>
                    <a:pt x="19" y="20"/>
                  </a:moveTo>
                  <a:cubicBezTo>
                    <a:pt x="17" y="20"/>
                    <a:pt x="14" y="18"/>
                    <a:pt x="12" y="17"/>
                  </a:cubicBezTo>
                  <a:cubicBezTo>
                    <a:pt x="12" y="16"/>
                    <a:pt x="11" y="16"/>
                    <a:pt x="10" y="15"/>
                  </a:cubicBezTo>
                  <a:cubicBezTo>
                    <a:pt x="9" y="15"/>
                    <a:pt x="8" y="14"/>
                    <a:pt x="7" y="13"/>
                  </a:cubicBezTo>
                  <a:cubicBezTo>
                    <a:pt x="6" y="13"/>
                    <a:pt x="6" y="12"/>
                    <a:pt x="5" y="12"/>
                  </a:cubicBezTo>
                  <a:cubicBezTo>
                    <a:pt x="4" y="12"/>
                    <a:pt x="2" y="11"/>
                    <a:pt x="1" y="9"/>
                  </a:cubicBezTo>
                  <a:cubicBezTo>
                    <a:pt x="1" y="9"/>
                    <a:pt x="0" y="7"/>
                    <a:pt x="1" y="6"/>
                  </a:cubicBezTo>
                  <a:cubicBezTo>
                    <a:pt x="2" y="5"/>
                    <a:pt x="3" y="5"/>
                    <a:pt x="4" y="5"/>
                  </a:cubicBezTo>
                  <a:cubicBezTo>
                    <a:pt x="4" y="5"/>
                    <a:pt x="5" y="5"/>
                    <a:pt x="6" y="5"/>
                  </a:cubicBezTo>
                  <a:cubicBezTo>
                    <a:pt x="6" y="5"/>
                    <a:pt x="6" y="5"/>
                    <a:pt x="7" y="5"/>
                  </a:cubicBezTo>
                  <a:cubicBezTo>
                    <a:pt x="7" y="5"/>
                    <a:pt x="7" y="5"/>
                    <a:pt x="7" y="5"/>
                  </a:cubicBezTo>
                  <a:cubicBezTo>
                    <a:pt x="7" y="5"/>
                    <a:pt x="7" y="5"/>
                    <a:pt x="7" y="5"/>
                  </a:cubicBezTo>
                  <a:cubicBezTo>
                    <a:pt x="7" y="5"/>
                    <a:pt x="7" y="5"/>
                    <a:pt x="7" y="5"/>
                  </a:cubicBezTo>
                  <a:cubicBezTo>
                    <a:pt x="7" y="5"/>
                    <a:pt x="7" y="4"/>
                    <a:pt x="7" y="4"/>
                  </a:cubicBezTo>
                  <a:cubicBezTo>
                    <a:pt x="7" y="3"/>
                    <a:pt x="8" y="2"/>
                    <a:pt x="8" y="1"/>
                  </a:cubicBezTo>
                  <a:cubicBezTo>
                    <a:pt x="9" y="0"/>
                    <a:pt x="10" y="0"/>
                    <a:pt x="11" y="0"/>
                  </a:cubicBezTo>
                  <a:cubicBezTo>
                    <a:pt x="11" y="0"/>
                    <a:pt x="12" y="0"/>
                    <a:pt x="13" y="1"/>
                  </a:cubicBezTo>
                  <a:cubicBezTo>
                    <a:pt x="14" y="1"/>
                    <a:pt x="14" y="2"/>
                    <a:pt x="14" y="2"/>
                  </a:cubicBezTo>
                  <a:cubicBezTo>
                    <a:pt x="15" y="3"/>
                    <a:pt x="15" y="3"/>
                    <a:pt x="16" y="4"/>
                  </a:cubicBezTo>
                  <a:cubicBezTo>
                    <a:pt x="16" y="4"/>
                    <a:pt x="16" y="4"/>
                    <a:pt x="16" y="4"/>
                  </a:cubicBezTo>
                  <a:cubicBezTo>
                    <a:pt x="16" y="4"/>
                    <a:pt x="17" y="4"/>
                    <a:pt x="17" y="3"/>
                  </a:cubicBezTo>
                  <a:cubicBezTo>
                    <a:pt x="17" y="3"/>
                    <a:pt x="17" y="3"/>
                    <a:pt x="17" y="3"/>
                  </a:cubicBezTo>
                  <a:cubicBezTo>
                    <a:pt x="18" y="3"/>
                    <a:pt x="19" y="2"/>
                    <a:pt x="20" y="2"/>
                  </a:cubicBezTo>
                  <a:cubicBezTo>
                    <a:pt x="21" y="2"/>
                    <a:pt x="23" y="3"/>
                    <a:pt x="24" y="6"/>
                  </a:cubicBezTo>
                  <a:cubicBezTo>
                    <a:pt x="25" y="8"/>
                    <a:pt x="26" y="11"/>
                    <a:pt x="26" y="13"/>
                  </a:cubicBezTo>
                  <a:cubicBezTo>
                    <a:pt x="26" y="16"/>
                    <a:pt x="24" y="19"/>
                    <a:pt x="20" y="20"/>
                  </a:cubicBezTo>
                  <a:cubicBezTo>
                    <a:pt x="20" y="20"/>
                    <a:pt x="20" y="20"/>
                    <a:pt x="19" y="20"/>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52"/>
            <p:cNvSpPr>
              <a:spLocks/>
            </p:cNvSpPr>
            <p:nvPr/>
          </p:nvSpPr>
          <p:spPr bwMode="auto">
            <a:xfrm>
              <a:off x="7708035" y="3463066"/>
              <a:ext cx="6390" cy="6390"/>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1"/>
                    <a:pt x="0" y="0"/>
                  </a:cubicBezTo>
                  <a:cubicBezTo>
                    <a:pt x="0" y="0"/>
                    <a:pt x="0" y="0"/>
                    <a:pt x="0" y="0"/>
                  </a:cubicBezTo>
                  <a:cubicBezTo>
                    <a:pt x="2" y="0"/>
                    <a:pt x="2" y="0"/>
                    <a:pt x="2" y="0"/>
                  </a:cubicBezTo>
                  <a:cubicBezTo>
                    <a:pt x="2" y="2"/>
                    <a:pt x="2" y="2"/>
                    <a:pt x="2" y="2"/>
                  </a:cubicBezTo>
                  <a:lnTo>
                    <a:pt x="0" y="1"/>
                  </a:ln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53"/>
            <p:cNvSpPr>
              <a:spLocks/>
            </p:cNvSpPr>
            <p:nvPr/>
          </p:nvSpPr>
          <p:spPr bwMode="auto">
            <a:xfrm>
              <a:off x="7605789" y="3426854"/>
              <a:ext cx="25562" cy="40472"/>
            </a:xfrm>
            <a:custGeom>
              <a:avLst/>
              <a:gdLst>
                <a:gd name="T0" fmla="*/ 2 w 10"/>
                <a:gd name="T1" fmla="*/ 15 h 15"/>
                <a:gd name="T2" fmla="*/ 0 w 10"/>
                <a:gd name="T3" fmla="*/ 12 h 15"/>
                <a:gd name="T4" fmla="*/ 0 w 10"/>
                <a:gd name="T5" fmla="*/ 6 h 15"/>
                <a:gd name="T6" fmla="*/ 6 w 10"/>
                <a:gd name="T7" fmla="*/ 0 h 15"/>
                <a:gd name="T8" fmla="*/ 8 w 10"/>
                <a:gd name="T9" fmla="*/ 0 h 15"/>
                <a:gd name="T10" fmla="*/ 10 w 10"/>
                <a:gd name="T11" fmla="*/ 2 h 15"/>
                <a:gd name="T12" fmla="*/ 9 w 10"/>
                <a:gd name="T13" fmla="*/ 5 h 15"/>
                <a:gd name="T14" fmla="*/ 7 w 10"/>
                <a:gd name="T15" fmla="*/ 7 h 15"/>
                <a:gd name="T16" fmla="*/ 6 w 10"/>
                <a:gd name="T17" fmla="*/ 10 h 15"/>
                <a:gd name="T18" fmla="*/ 3 w 10"/>
                <a:gd name="T19" fmla="*/ 14 h 15"/>
                <a:gd name="T20" fmla="*/ 2 w 10"/>
                <a:gd name="T2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5">
                  <a:moveTo>
                    <a:pt x="2" y="15"/>
                  </a:moveTo>
                  <a:cubicBezTo>
                    <a:pt x="0" y="15"/>
                    <a:pt x="0" y="13"/>
                    <a:pt x="0" y="12"/>
                  </a:cubicBezTo>
                  <a:cubicBezTo>
                    <a:pt x="0" y="10"/>
                    <a:pt x="0" y="8"/>
                    <a:pt x="0" y="6"/>
                  </a:cubicBezTo>
                  <a:cubicBezTo>
                    <a:pt x="1" y="2"/>
                    <a:pt x="3" y="1"/>
                    <a:pt x="6" y="0"/>
                  </a:cubicBezTo>
                  <a:cubicBezTo>
                    <a:pt x="7" y="0"/>
                    <a:pt x="7" y="0"/>
                    <a:pt x="8" y="0"/>
                  </a:cubicBezTo>
                  <a:cubicBezTo>
                    <a:pt x="10" y="0"/>
                    <a:pt x="10" y="2"/>
                    <a:pt x="10" y="2"/>
                  </a:cubicBezTo>
                  <a:cubicBezTo>
                    <a:pt x="10" y="4"/>
                    <a:pt x="9" y="5"/>
                    <a:pt x="9" y="5"/>
                  </a:cubicBezTo>
                  <a:cubicBezTo>
                    <a:pt x="8" y="6"/>
                    <a:pt x="8" y="6"/>
                    <a:pt x="7" y="7"/>
                  </a:cubicBezTo>
                  <a:cubicBezTo>
                    <a:pt x="7" y="8"/>
                    <a:pt x="6" y="9"/>
                    <a:pt x="6" y="10"/>
                  </a:cubicBezTo>
                  <a:cubicBezTo>
                    <a:pt x="5" y="11"/>
                    <a:pt x="5" y="13"/>
                    <a:pt x="3" y="14"/>
                  </a:cubicBezTo>
                  <a:cubicBezTo>
                    <a:pt x="3" y="14"/>
                    <a:pt x="2" y="15"/>
                    <a:pt x="2" y="15"/>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54"/>
            <p:cNvSpPr>
              <a:spLocks/>
            </p:cNvSpPr>
            <p:nvPr/>
          </p:nvSpPr>
          <p:spPr bwMode="auto">
            <a:xfrm>
              <a:off x="7708035" y="3456676"/>
              <a:ext cx="8521" cy="6390"/>
            </a:xfrm>
            <a:custGeom>
              <a:avLst/>
              <a:gdLst>
                <a:gd name="T0" fmla="*/ 0 w 3"/>
                <a:gd name="T1" fmla="*/ 3 h 3"/>
                <a:gd name="T2" fmla="*/ 1 w 3"/>
                <a:gd name="T3" fmla="*/ 0 h 3"/>
                <a:gd name="T4" fmla="*/ 3 w 3"/>
                <a:gd name="T5" fmla="*/ 1 h 3"/>
                <a:gd name="T6" fmla="*/ 2 w 3"/>
                <a:gd name="T7" fmla="*/ 3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0"/>
                    <a:pt x="1" y="0"/>
                    <a:pt x="1" y="0"/>
                  </a:cubicBezTo>
                  <a:cubicBezTo>
                    <a:pt x="3" y="1"/>
                    <a:pt x="3" y="1"/>
                    <a:pt x="3" y="1"/>
                  </a:cubicBezTo>
                  <a:cubicBezTo>
                    <a:pt x="3" y="1"/>
                    <a:pt x="3" y="2"/>
                    <a:pt x="2" y="3"/>
                  </a:cubicBezTo>
                  <a:lnTo>
                    <a:pt x="0" y="3"/>
                  </a:ln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55"/>
            <p:cNvSpPr>
              <a:spLocks/>
            </p:cNvSpPr>
            <p:nvPr/>
          </p:nvSpPr>
          <p:spPr bwMode="auto">
            <a:xfrm>
              <a:off x="7688864" y="3439635"/>
              <a:ext cx="27692" cy="48993"/>
            </a:xfrm>
            <a:custGeom>
              <a:avLst/>
              <a:gdLst>
                <a:gd name="T0" fmla="*/ 5 w 11"/>
                <a:gd name="T1" fmla="*/ 19 h 19"/>
                <a:gd name="T2" fmla="*/ 4 w 11"/>
                <a:gd name="T3" fmla="*/ 19 h 19"/>
                <a:gd name="T4" fmla="*/ 3 w 11"/>
                <a:gd name="T5" fmla="*/ 14 h 19"/>
                <a:gd name="T6" fmla="*/ 3 w 11"/>
                <a:gd name="T7" fmla="*/ 14 h 19"/>
                <a:gd name="T8" fmla="*/ 2 w 11"/>
                <a:gd name="T9" fmla="*/ 8 h 19"/>
                <a:gd name="T10" fmla="*/ 2 w 11"/>
                <a:gd name="T11" fmla="*/ 7 h 19"/>
                <a:gd name="T12" fmla="*/ 0 w 11"/>
                <a:gd name="T13" fmla="*/ 3 h 19"/>
                <a:gd name="T14" fmla="*/ 3 w 11"/>
                <a:gd name="T15" fmla="*/ 0 h 19"/>
                <a:gd name="T16" fmla="*/ 5 w 11"/>
                <a:gd name="T17" fmla="*/ 0 h 19"/>
                <a:gd name="T18" fmla="*/ 6 w 11"/>
                <a:gd name="T19" fmla="*/ 1 h 19"/>
                <a:gd name="T20" fmla="*/ 9 w 11"/>
                <a:gd name="T21" fmla="*/ 2 h 19"/>
                <a:gd name="T22" fmla="*/ 10 w 11"/>
                <a:gd name="T23" fmla="*/ 9 h 19"/>
                <a:gd name="T24" fmla="*/ 10 w 11"/>
                <a:gd name="T25" fmla="*/ 9 h 19"/>
                <a:gd name="T26" fmla="*/ 10 w 11"/>
                <a:gd name="T27" fmla="*/ 11 h 19"/>
                <a:gd name="T28" fmla="*/ 9 w 11"/>
                <a:gd name="T29" fmla="*/ 12 h 19"/>
                <a:gd name="T30" fmla="*/ 9 w 11"/>
                <a:gd name="T31" fmla="*/ 14 h 19"/>
                <a:gd name="T32" fmla="*/ 8 w 11"/>
                <a:gd name="T33" fmla="*/ 16 h 19"/>
                <a:gd name="T34" fmla="*/ 5 w 11"/>
                <a:gd name="T3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9">
                  <a:moveTo>
                    <a:pt x="5" y="19"/>
                  </a:moveTo>
                  <a:cubicBezTo>
                    <a:pt x="5" y="19"/>
                    <a:pt x="4" y="19"/>
                    <a:pt x="4" y="19"/>
                  </a:cubicBezTo>
                  <a:cubicBezTo>
                    <a:pt x="2" y="18"/>
                    <a:pt x="2" y="16"/>
                    <a:pt x="3" y="14"/>
                  </a:cubicBezTo>
                  <a:cubicBezTo>
                    <a:pt x="3" y="14"/>
                    <a:pt x="3" y="14"/>
                    <a:pt x="3" y="14"/>
                  </a:cubicBezTo>
                  <a:cubicBezTo>
                    <a:pt x="3" y="12"/>
                    <a:pt x="3" y="10"/>
                    <a:pt x="2" y="8"/>
                  </a:cubicBezTo>
                  <a:cubicBezTo>
                    <a:pt x="2" y="8"/>
                    <a:pt x="2" y="7"/>
                    <a:pt x="2" y="7"/>
                  </a:cubicBezTo>
                  <a:cubicBezTo>
                    <a:pt x="1" y="6"/>
                    <a:pt x="0" y="4"/>
                    <a:pt x="0" y="3"/>
                  </a:cubicBezTo>
                  <a:cubicBezTo>
                    <a:pt x="1" y="1"/>
                    <a:pt x="2" y="0"/>
                    <a:pt x="3" y="0"/>
                  </a:cubicBezTo>
                  <a:cubicBezTo>
                    <a:pt x="4" y="0"/>
                    <a:pt x="4" y="0"/>
                    <a:pt x="5" y="0"/>
                  </a:cubicBezTo>
                  <a:cubicBezTo>
                    <a:pt x="5" y="1"/>
                    <a:pt x="5" y="1"/>
                    <a:pt x="6" y="1"/>
                  </a:cubicBezTo>
                  <a:cubicBezTo>
                    <a:pt x="7" y="1"/>
                    <a:pt x="8" y="1"/>
                    <a:pt x="9" y="2"/>
                  </a:cubicBezTo>
                  <a:cubicBezTo>
                    <a:pt x="11" y="3"/>
                    <a:pt x="11" y="7"/>
                    <a:pt x="10" y="9"/>
                  </a:cubicBezTo>
                  <a:cubicBezTo>
                    <a:pt x="10" y="9"/>
                    <a:pt x="10" y="9"/>
                    <a:pt x="10" y="9"/>
                  </a:cubicBezTo>
                  <a:cubicBezTo>
                    <a:pt x="10" y="10"/>
                    <a:pt x="10" y="11"/>
                    <a:pt x="10" y="11"/>
                  </a:cubicBezTo>
                  <a:cubicBezTo>
                    <a:pt x="9" y="12"/>
                    <a:pt x="9" y="12"/>
                    <a:pt x="9" y="12"/>
                  </a:cubicBezTo>
                  <a:cubicBezTo>
                    <a:pt x="9" y="12"/>
                    <a:pt x="9" y="13"/>
                    <a:pt x="9" y="14"/>
                  </a:cubicBezTo>
                  <a:cubicBezTo>
                    <a:pt x="9" y="15"/>
                    <a:pt x="8" y="15"/>
                    <a:pt x="8" y="16"/>
                  </a:cubicBezTo>
                  <a:cubicBezTo>
                    <a:pt x="8" y="17"/>
                    <a:pt x="6" y="19"/>
                    <a:pt x="5" y="19"/>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56"/>
            <p:cNvSpPr>
              <a:spLocks/>
            </p:cNvSpPr>
            <p:nvPr/>
          </p:nvSpPr>
          <p:spPr bwMode="auto">
            <a:xfrm>
              <a:off x="7644131" y="3286266"/>
              <a:ext cx="136328" cy="153369"/>
            </a:xfrm>
            <a:custGeom>
              <a:avLst/>
              <a:gdLst>
                <a:gd name="T0" fmla="*/ 25 w 53"/>
                <a:gd name="T1" fmla="*/ 60 h 60"/>
                <a:gd name="T2" fmla="*/ 11 w 53"/>
                <a:gd name="T3" fmla="*/ 54 h 60"/>
                <a:gd name="T4" fmla="*/ 6 w 53"/>
                <a:gd name="T5" fmla="*/ 50 h 60"/>
                <a:gd name="T6" fmla="*/ 0 w 53"/>
                <a:gd name="T7" fmla="*/ 46 h 60"/>
                <a:gd name="T8" fmla="*/ 5 w 53"/>
                <a:gd name="T9" fmla="*/ 39 h 60"/>
                <a:gd name="T10" fmla="*/ 5 w 53"/>
                <a:gd name="T11" fmla="*/ 30 h 60"/>
                <a:gd name="T12" fmla="*/ 5 w 53"/>
                <a:gd name="T13" fmla="*/ 18 h 60"/>
                <a:gd name="T14" fmla="*/ 6 w 53"/>
                <a:gd name="T15" fmla="*/ 19 h 60"/>
                <a:gd name="T16" fmla="*/ 9 w 53"/>
                <a:gd name="T17" fmla="*/ 26 h 60"/>
                <a:gd name="T18" fmla="*/ 10 w 53"/>
                <a:gd name="T19" fmla="*/ 26 h 60"/>
                <a:gd name="T20" fmla="*/ 11 w 53"/>
                <a:gd name="T21" fmla="*/ 22 h 60"/>
                <a:gd name="T22" fmla="*/ 12 w 53"/>
                <a:gd name="T23" fmla="*/ 16 h 60"/>
                <a:gd name="T24" fmla="*/ 18 w 53"/>
                <a:gd name="T25" fmla="*/ 11 h 60"/>
                <a:gd name="T26" fmla="*/ 19 w 53"/>
                <a:gd name="T27" fmla="*/ 12 h 60"/>
                <a:gd name="T28" fmla="*/ 20 w 53"/>
                <a:gd name="T29" fmla="*/ 14 h 60"/>
                <a:gd name="T30" fmla="*/ 24 w 53"/>
                <a:gd name="T31" fmla="*/ 12 h 60"/>
                <a:gd name="T32" fmla="*/ 25 w 53"/>
                <a:gd name="T33" fmla="*/ 20 h 60"/>
                <a:gd name="T34" fmla="*/ 25 w 53"/>
                <a:gd name="T35" fmla="*/ 32 h 60"/>
                <a:gd name="T36" fmla="*/ 28 w 53"/>
                <a:gd name="T37" fmla="*/ 30 h 60"/>
                <a:gd name="T38" fmla="*/ 33 w 53"/>
                <a:gd name="T39" fmla="*/ 24 h 60"/>
                <a:gd name="T40" fmla="*/ 31 w 53"/>
                <a:gd name="T41" fmla="*/ 12 h 60"/>
                <a:gd name="T42" fmla="*/ 36 w 53"/>
                <a:gd name="T43" fmla="*/ 5 h 60"/>
                <a:gd name="T44" fmla="*/ 44 w 53"/>
                <a:gd name="T45" fmla="*/ 0 h 60"/>
                <a:gd name="T46" fmla="*/ 48 w 53"/>
                <a:gd name="T47" fmla="*/ 20 h 60"/>
                <a:gd name="T48" fmla="*/ 41 w 53"/>
                <a:gd name="T49" fmla="*/ 27 h 60"/>
                <a:gd name="T50" fmla="*/ 40 w 53"/>
                <a:gd name="T51" fmla="*/ 38 h 60"/>
                <a:gd name="T52" fmla="*/ 42 w 53"/>
                <a:gd name="T53" fmla="*/ 41 h 60"/>
                <a:gd name="T54" fmla="*/ 42 w 53"/>
                <a:gd name="T55" fmla="*/ 41 h 60"/>
                <a:gd name="T56" fmla="*/ 38 w 53"/>
                <a:gd name="T57" fmla="*/ 47 h 60"/>
                <a:gd name="T58" fmla="*/ 35 w 53"/>
                <a:gd name="T59" fmla="*/ 46 h 60"/>
                <a:gd name="T60" fmla="*/ 33 w 53"/>
                <a:gd name="T61" fmla="*/ 51 h 60"/>
                <a:gd name="T62" fmla="*/ 26 w 53"/>
                <a:gd name="T6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60">
                  <a:moveTo>
                    <a:pt x="26" y="60"/>
                  </a:moveTo>
                  <a:cubicBezTo>
                    <a:pt x="26" y="60"/>
                    <a:pt x="25" y="60"/>
                    <a:pt x="25" y="60"/>
                  </a:cubicBezTo>
                  <a:cubicBezTo>
                    <a:pt x="22" y="60"/>
                    <a:pt x="19" y="59"/>
                    <a:pt x="16" y="58"/>
                  </a:cubicBezTo>
                  <a:cubicBezTo>
                    <a:pt x="14" y="57"/>
                    <a:pt x="13" y="55"/>
                    <a:pt x="11" y="54"/>
                  </a:cubicBezTo>
                  <a:cubicBezTo>
                    <a:pt x="11" y="53"/>
                    <a:pt x="10" y="52"/>
                    <a:pt x="10" y="52"/>
                  </a:cubicBezTo>
                  <a:cubicBezTo>
                    <a:pt x="9" y="51"/>
                    <a:pt x="7" y="50"/>
                    <a:pt x="6" y="50"/>
                  </a:cubicBezTo>
                  <a:cubicBezTo>
                    <a:pt x="4" y="50"/>
                    <a:pt x="3" y="49"/>
                    <a:pt x="2" y="48"/>
                  </a:cubicBezTo>
                  <a:cubicBezTo>
                    <a:pt x="1" y="48"/>
                    <a:pt x="0" y="47"/>
                    <a:pt x="0" y="46"/>
                  </a:cubicBezTo>
                  <a:cubicBezTo>
                    <a:pt x="0" y="44"/>
                    <a:pt x="3" y="41"/>
                    <a:pt x="4" y="40"/>
                  </a:cubicBezTo>
                  <a:cubicBezTo>
                    <a:pt x="5" y="39"/>
                    <a:pt x="5" y="39"/>
                    <a:pt x="5" y="39"/>
                  </a:cubicBezTo>
                  <a:cubicBezTo>
                    <a:pt x="7" y="36"/>
                    <a:pt x="8" y="35"/>
                    <a:pt x="6" y="32"/>
                  </a:cubicBezTo>
                  <a:cubicBezTo>
                    <a:pt x="6" y="32"/>
                    <a:pt x="5" y="31"/>
                    <a:pt x="5" y="30"/>
                  </a:cubicBezTo>
                  <a:cubicBezTo>
                    <a:pt x="3" y="28"/>
                    <a:pt x="2" y="26"/>
                    <a:pt x="1" y="24"/>
                  </a:cubicBezTo>
                  <a:cubicBezTo>
                    <a:pt x="0" y="20"/>
                    <a:pt x="3" y="19"/>
                    <a:pt x="5" y="18"/>
                  </a:cubicBezTo>
                  <a:cubicBezTo>
                    <a:pt x="6" y="18"/>
                    <a:pt x="6" y="18"/>
                    <a:pt x="6" y="18"/>
                  </a:cubicBezTo>
                  <a:cubicBezTo>
                    <a:pt x="6" y="19"/>
                    <a:pt x="6" y="19"/>
                    <a:pt x="6" y="19"/>
                  </a:cubicBezTo>
                  <a:cubicBezTo>
                    <a:pt x="6" y="20"/>
                    <a:pt x="6" y="20"/>
                    <a:pt x="6" y="20"/>
                  </a:cubicBezTo>
                  <a:cubicBezTo>
                    <a:pt x="6" y="23"/>
                    <a:pt x="7" y="25"/>
                    <a:pt x="9" y="26"/>
                  </a:cubicBezTo>
                  <a:cubicBezTo>
                    <a:pt x="9" y="26"/>
                    <a:pt x="9" y="26"/>
                    <a:pt x="9" y="26"/>
                  </a:cubicBezTo>
                  <a:cubicBezTo>
                    <a:pt x="10" y="26"/>
                    <a:pt x="10" y="26"/>
                    <a:pt x="10" y="26"/>
                  </a:cubicBezTo>
                  <a:cubicBezTo>
                    <a:pt x="11" y="25"/>
                    <a:pt x="11" y="24"/>
                    <a:pt x="11" y="22"/>
                  </a:cubicBezTo>
                  <a:cubicBezTo>
                    <a:pt x="11" y="22"/>
                    <a:pt x="11" y="22"/>
                    <a:pt x="11" y="22"/>
                  </a:cubicBezTo>
                  <a:cubicBezTo>
                    <a:pt x="10" y="21"/>
                    <a:pt x="10" y="20"/>
                    <a:pt x="11" y="19"/>
                  </a:cubicBezTo>
                  <a:cubicBezTo>
                    <a:pt x="11" y="18"/>
                    <a:pt x="11" y="17"/>
                    <a:pt x="12" y="16"/>
                  </a:cubicBezTo>
                  <a:cubicBezTo>
                    <a:pt x="12" y="15"/>
                    <a:pt x="12" y="15"/>
                    <a:pt x="12" y="15"/>
                  </a:cubicBezTo>
                  <a:cubicBezTo>
                    <a:pt x="14" y="13"/>
                    <a:pt x="15" y="11"/>
                    <a:pt x="18" y="11"/>
                  </a:cubicBezTo>
                  <a:cubicBezTo>
                    <a:pt x="20" y="10"/>
                    <a:pt x="20" y="10"/>
                    <a:pt x="20" y="10"/>
                  </a:cubicBezTo>
                  <a:cubicBezTo>
                    <a:pt x="19" y="12"/>
                    <a:pt x="19" y="12"/>
                    <a:pt x="19" y="12"/>
                  </a:cubicBezTo>
                  <a:cubicBezTo>
                    <a:pt x="19" y="14"/>
                    <a:pt x="19" y="15"/>
                    <a:pt x="19" y="15"/>
                  </a:cubicBezTo>
                  <a:cubicBezTo>
                    <a:pt x="19" y="15"/>
                    <a:pt x="20" y="15"/>
                    <a:pt x="20" y="14"/>
                  </a:cubicBezTo>
                  <a:cubicBezTo>
                    <a:pt x="21" y="13"/>
                    <a:pt x="22" y="12"/>
                    <a:pt x="23" y="12"/>
                  </a:cubicBezTo>
                  <a:cubicBezTo>
                    <a:pt x="24" y="12"/>
                    <a:pt x="24" y="12"/>
                    <a:pt x="24" y="12"/>
                  </a:cubicBezTo>
                  <a:cubicBezTo>
                    <a:pt x="26" y="13"/>
                    <a:pt x="26" y="16"/>
                    <a:pt x="25" y="19"/>
                  </a:cubicBezTo>
                  <a:cubicBezTo>
                    <a:pt x="25" y="20"/>
                    <a:pt x="25" y="20"/>
                    <a:pt x="25" y="20"/>
                  </a:cubicBezTo>
                  <a:cubicBezTo>
                    <a:pt x="24" y="22"/>
                    <a:pt x="24" y="24"/>
                    <a:pt x="24" y="27"/>
                  </a:cubicBezTo>
                  <a:cubicBezTo>
                    <a:pt x="24" y="28"/>
                    <a:pt x="24" y="31"/>
                    <a:pt x="25" y="32"/>
                  </a:cubicBezTo>
                  <a:cubicBezTo>
                    <a:pt x="25" y="32"/>
                    <a:pt x="25" y="32"/>
                    <a:pt x="26" y="32"/>
                  </a:cubicBezTo>
                  <a:cubicBezTo>
                    <a:pt x="26" y="32"/>
                    <a:pt x="27" y="31"/>
                    <a:pt x="28" y="30"/>
                  </a:cubicBezTo>
                  <a:cubicBezTo>
                    <a:pt x="28" y="30"/>
                    <a:pt x="28" y="30"/>
                    <a:pt x="28" y="30"/>
                  </a:cubicBezTo>
                  <a:cubicBezTo>
                    <a:pt x="30" y="28"/>
                    <a:pt x="32" y="26"/>
                    <a:pt x="33" y="24"/>
                  </a:cubicBezTo>
                  <a:cubicBezTo>
                    <a:pt x="33" y="23"/>
                    <a:pt x="33" y="22"/>
                    <a:pt x="32" y="20"/>
                  </a:cubicBezTo>
                  <a:cubicBezTo>
                    <a:pt x="32" y="18"/>
                    <a:pt x="31" y="15"/>
                    <a:pt x="31" y="12"/>
                  </a:cubicBezTo>
                  <a:cubicBezTo>
                    <a:pt x="32" y="10"/>
                    <a:pt x="33" y="9"/>
                    <a:pt x="34" y="7"/>
                  </a:cubicBezTo>
                  <a:cubicBezTo>
                    <a:pt x="35" y="7"/>
                    <a:pt x="35" y="6"/>
                    <a:pt x="36" y="5"/>
                  </a:cubicBezTo>
                  <a:cubicBezTo>
                    <a:pt x="38" y="3"/>
                    <a:pt x="40" y="0"/>
                    <a:pt x="43" y="0"/>
                  </a:cubicBezTo>
                  <a:cubicBezTo>
                    <a:pt x="43" y="0"/>
                    <a:pt x="44" y="0"/>
                    <a:pt x="44" y="0"/>
                  </a:cubicBezTo>
                  <a:cubicBezTo>
                    <a:pt x="48" y="0"/>
                    <a:pt x="52" y="3"/>
                    <a:pt x="53" y="7"/>
                  </a:cubicBezTo>
                  <a:cubicBezTo>
                    <a:pt x="53" y="11"/>
                    <a:pt x="50" y="17"/>
                    <a:pt x="48" y="20"/>
                  </a:cubicBezTo>
                  <a:cubicBezTo>
                    <a:pt x="47" y="20"/>
                    <a:pt x="46" y="21"/>
                    <a:pt x="45" y="22"/>
                  </a:cubicBezTo>
                  <a:cubicBezTo>
                    <a:pt x="43" y="24"/>
                    <a:pt x="42" y="25"/>
                    <a:pt x="41" y="27"/>
                  </a:cubicBezTo>
                  <a:cubicBezTo>
                    <a:pt x="39" y="31"/>
                    <a:pt x="39" y="34"/>
                    <a:pt x="40" y="38"/>
                  </a:cubicBezTo>
                  <a:cubicBezTo>
                    <a:pt x="40" y="38"/>
                    <a:pt x="40" y="38"/>
                    <a:pt x="40" y="38"/>
                  </a:cubicBezTo>
                  <a:cubicBezTo>
                    <a:pt x="40" y="38"/>
                    <a:pt x="40" y="38"/>
                    <a:pt x="40" y="38"/>
                  </a:cubicBezTo>
                  <a:cubicBezTo>
                    <a:pt x="42" y="41"/>
                    <a:pt x="42" y="41"/>
                    <a:pt x="42" y="41"/>
                  </a:cubicBezTo>
                  <a:cubicBezTo>
                    <a:pt x="42" y="41"/>
                    <a:pt x="42" y="41"/>
                    <a:pt x="42" y="41"/>
                  </a:cubicBezTo>
                  <a:cubicBezTo>
                    <a:pt x="42" y="41"/>
                    <a:pt x="42" y="41"/>
                    <a:pt x="42" y="41"/>
                  </a:cubicBezTo>
                  <a:cubicBezTo>
                    <a:pt x="42" y="43"/>
                    <a:pt x="42" y="45"/>
                    <a:pt x="40" y="46"/>
                  </a:cubicBezTo>
                  <a:cubicBezTo>
                    <a:pt x="40" y="46"/>
                    <a:pt x="39" y="47"/>
                    <a:pt x="38" y="47"/>
                  </a:cubicBezTo>
                  <a:cubicBezTo>
                    <a:pt x="38" y="47"/>
                    <a:pt x="37" y="46"/>
                    <a:pt x="36" y="46"/>
                  </a:cubicBezTo>
                  <a:cubicBezTo>
                    <a:pt x="36" y="46"/>
                    <a:pt x="36" y="46"/>
                    <a:pt x="35" y="46"/>
                  </a:cubicBezTo>
                  <a:cubicBezTo>
                    <a:pt x="35" y="46"/>
                    <a:pt x="35" y="46"/>
                    <a:pt x="35" y="46"/>
                  </a:cubicBezTo>
                  <a:cubicBezTo>
                    <a:pt x="34" y="46"/>
                    <a:pt x="33" y="47"/>
                    <a:pt x="33" y="51"/>
                  </a:cubicBezTo>
                  <a:cubicBezTo>
                    <a:pt x="33" y="52"/>
                    <a:pt x="33" y="52"/>
                    <a:pt x="32" y="53"/>
                  </a:cubicBezTo>
                  <a:cubicBezTo>
                    <a:pt x="31" y="59"/>
                    <a:pt x="28" y="60"/>
                    <a:pt x="26" y="60"/>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57"/>
            <p:cNvSpPr>
              <a:spLocks/>
            </p:cNvSpPr>
            <p:nvPr/>
          </p:nvSpPr>
          <p:spPr bwMode="auto">
            <a:xfrm>
              <a:off x="7720815" y="3426854"/>
              <a:ext cx="31952" cy="29822"/>
            </a:xfrm>
            <a:custGeom>
              <a:avLst/>
              <a:gdLst>
                <a:gd name="T0" fmla="*/ 4 w 12"/>
                <a:gd name="T1" fmla="*/ 11 h 11"/>
                <a:gd name="T2" fmla="*/ 1 w 12"/>
                <a:gd name="T3" fmla="*/ 8 h 11"/>
                <a:gd name="T4" fmla="*/ 3 w 12"/>
                <a:gd name="T5" fmla="*/ 2 h 11"/>
                <a:gd name="T6" fmla="*/ 8 w 12"/>
                <a:gd name="T7" fmla="*/ 0 h 11"/>
                <a:gd name="T8" fmla="*/ 11 w 12"/>
                <a:gd name="T9" fmla="*/ 2 h 11"/>
                <a:gd name="T10" fmla="*/ 11 w 12"/>
                <a:gd name="T11" fmla="*/ 5 h 11"/>
                <a:gd name="T12" fmla="*/ 12 w 12"/>
                <a:gd name="T13" fmla="*/ 5 h 11"/>
                <a:gd name="T14" fmla="*/ 11 w 12"/>
                <a:gd name="T15" fmla="*/ 6 h 11"/>
                <a:gd name="T16" fmla="*/ 9 w 12"/>
                <a:gd name="T17" fmla="*/ 9 h 11"/>
                <a:gd name="T18" fmla="*/ 9 w 12"/>
                <a:gd name="T19" fmla="*/ 8 h 11"/>
                <a:gd name="T20" fmla="*/ 4 w 12"/>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1">
                  <a:moveTo>
                    <a:pt x="4" y="11"/>
                  </a:moveTo>
                  <a:cubicBezTo>
                    <a:pt x="3" y="11"/>
                    <a:pt x="1" y="11"/>
                    <a:pt x="1" y="8"/>
                  </a:cubicBezTo>
                  <a:cubicBezTo>
                    <a:pt x="0" y="5"/>
                    <a:pt x="2" y="3"/>
                    <a:pt x="3" y="2"/>
                  </a:cubicBezTo>
                  <a:cubicBezTo>
                    <a:pt x="4" y="2"/>
                    <a:pt x="6" y="0"/>
                    <a:pt x="8" y="0"/>
                  </a:cubicBezTo>
                  <a:cubicBezTo>
                    <a:pt x="9" y="0"/>
                    <a:pt x="10" y="0"/>
                    <a:pt x="11" y="2"/>
                  </a:cubicBezTo>
                  <a:cubicBezTo>
                    <a:pt x="12" y="3"/>
                    <a:pt x="12" y="4"/>
                    <a:pt x="11" y="5"/>
                  </a:cubicBezTo>
                  <a:cubicBezTo>
                    <a:pt x="12" y="5"/>
                    <a:pt x="12" y="5"/>
                    <a:pt x="12" y="5"/>
                  </a:cubicBezTo>
                  <a:cubicBezTo>
                    <a:pt x="11" y="6"/>
                    <a:pt x="11" y="6"/>
                    <a:pt x="11" y="6"/>
                  </a:cubicBezTo>
                  <a:cubicBezTo>
                    <a:pt x="11" y="7"/>
                    <a:pt x="10" y="8"/>
                    <a:pt x="9" y="9"/>
                  </a:cubicBezTo>
                  <a:cubicBezTo>
                    <a:pt x="9" y="8"/>
                    <a:pt x="9" y="8"/>
                    <a:pt x="9" y="8"/>
                  </a:cubicBezTo>
                  <a:cubicBezTo>
                    <a:pt x="7" y="10"/>
                    <a:pt x="5" y="11"/>
                    <a:pt x="4" y="11"/>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58"/>
            <p:cNvSpPr>
              <a:spLocks/>
            </p:cNvSpPr>
            <p:nvPr/>
          </p:nvSpPr>
          <p:spPr bwMode="auto">
            <a:xfrm>
              <a:off x="7597268" y="3360820"/>
              <a:ext cx="27692" cy="51123"/>
            </a:xfrm>
            <a:custGeom>
              <a:avLst/>
              <a:gdLst>
                <a:gd name="T0" fmla="*/ 4 w 11"/>
                <a:gd name="T1" fmla="*/ 20 h 20"/>
                <a:gd name="T2" fmla="*/ 3 w 11"/>
                <a:gd name="T3" fmla="*/ 20 h 20"/>
                <a:gd name="T4" fmla="*/ 1 w 11"/>
                <a:gd name="T5" fmla="*/ 15 h 20"/>
                <a:gd name="T6" fmla="*/ 1 w 11"/>
                <a:gd name="T7" fmla="*/ 12 h 20"/>
                <a:gd name="T8" fmla="*/ 1 w 11"/>
                <a:gd name="T9" fmla="*/ 9 h 20"/>
                <a:gd name="T10" fmla="*/ 1 w 11"/>
                <a:gd name="T11" fmla="*/ 8 h 20"/>
                <a:gd name="T12" fmla="*/ 1 w 11"/>
                <a:gd name="T13" fmla="*/ 6 h 20"/>
                <a:gd name="T14" fmla="*/ 4 w 11"/>
                <a:gd name="T15" fmla="*/ 2 h 20"/>
                <a:gd name="T16" fmla="*/ 5 w 11"/>
                <a:gd name="T17" fmla="*/ 1 h 20"/>
                <a:gd name="T18" fmla="*/ 8 w 11"/>
                <a:gd name="T19" fmla="*/ 0 h 20"/>
                <a:gd name="T20" fmla="*/ 8 w 11"/>
                <a:gd name="T21" fmla="*/ 0 h 20"/>
                <a:gd name="T22" fmla="*/ 10 w 11"/>
                <a:gd name="T23" fmla="*/ 2 h 20"/>
                <a:gd name="T24" fmla="*/ 10 w 11"/>
                <a:gd name="T25" fmla="*/ 5 h 20"/>
                <a:gd name="T26" fmla="*/ 10 w 11"/>
                <a:gd name="T27" fmla="*/ 6 h 20"/>
                <a:gd name="T28" fmla="*/ 9 w 11"/>
                <a:gd name="T29" fmla="*/ 8 h 20"/>
                <a:gd name="T30" fmla="*/ 9 w 11"/>
                <a:gd name="T31" fmla="*/ 11 h 20"/>
                <a:gd name="T32" fmla="*/ 9 w 11"/>
                <a:gd name="T33" fmla="*/ 11 h 20"/>
                <a:gd name="T34" fmla="*/ 9 w 11"/>
                <a:gd name="T35" fmla="*/ 18 h 20"/>
                <a:gd name="T36" fmla="*/ 4 w 11"/>
                <a:gd name="T3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20">
                  <a:moveTo>
                    <a:pt x="4" y="20"/>
                  </a:moveTo>
                  <a:cubicBezTo>
                    <a:pt x="4" y="20"/>
                    <a:pt x="3" y="20"/>
                    <a:pt x="3" y="20"/>
                  </a:cubicBezTo>
                  <a:cubicBezTo>
                    <a:pt x="0" y="19"/>
                    <a:pt x="0" y="16"/>
                    <a:pt x="1" y="15"/>
                  </a:cubicBezTo>
                  <a:cubicBezTo>
                    <a:pt x="1" y="14"/>
                    <a:pt x="1" y="13"/>
                    <a:pt x="1" y="12"/>
                  </a:cubicBezTo>
                  <a:cubicBezTo>
                    <a:pt x="1" y="11"/>
                    <a:pt x="1" y="10"/>
                    <a:pt x="1" y="9"/>
                  </a:cubicBezTo>
                  <a:cubicBezTo>
                    <a:pt x="1" y="9"/>
                    <a:pt x="1" y="9"/>
                    <a:pt x="1" y="8"/>
                  </a:cubicBezTo>
                  <a:cubicBezTo>
                    <a:pt x="1" y="7"/>
                    <a:pt x="0" y="7"/>
                    <a:pt x="1" y="6"/>
                  </a:cubicBezTo>
                  <a:cubicBezTo>
                    <a:pt x="1" y="4"/>
                    <a:pt x="2" y="3"/>
                    <a:pt x="4" y="2"/>
                  </a:cubicBezTo>
                  <a:cubicBezTo>
                    <a:pt x="4" y="2"/>
                    <a:pt x="4" y="1"/>
                    <a:pt x="5" y="1"/>
                  </a:cubicBezTo>
                  <a:cubicBezTo>
                    <a:pt x="6" y="1"/>
                    <a:pt x="7" y="0"/>
                    <a:pt x="8" y="0"/>
                  </a:cubicBezTo>
                  <a:cubicBezTo>
                    <a:pt x="8" y="0"/>
                    <a:pt x="8" y="0"/>
                    <a:pt x="8" y="0"/>
                  </a:cubicBezTo>
                  <a:cubicBezTo>
                    <a:pt x="9" y="1"/>
                    <a:pt x="10" y="1"/>
                    <a:pt x="10" y="2"/>
                  </a:cubicBezTo>
                  <a:cubicBezTo>
                    <a:pt x="11" y="3"/>
                    <a:pt x="11" y="4"/>
                    <a:pt x="10" y="5"/>
                  </a:cubicBezTo>
                  <a:cubicBezTo>
                    <a:pt x="10" y="6"/>
                    <a:pt x="10" y="6"/>
                    <a:pt x="10" y="6"/>
                  </a:cubicBezTo>
                  <a:cubicBezTo>
                    <a:pt x="9" y="7"/>
                    <a:pt x="9" y="7"/>
                    <a:pt x="9" y="8"/>
                  </a:cubicBezTo>
                  <a:cubicBezTo>
                    <a:pt x="9" y="9"/>
                    <a:pt x="9" y="10"/>
                    <a:pt x="9" y="11"/>
                  </a:cubicBezTo>
                  <a:cubicBezTo>
                    <a:pt x="9" y="11"/>
                    <a:pt x="9" y="11"/>
                    <a:pt x="9" y="11"/>
                  </a:cubicBezTo>
                  <a:cubicBezTo>
                    <a:pt x="9" y="13"/>
                    <a:pt x="9" y="16"/>
                    <a:pt x="9" y="18"/>
                  </a:cubicBezTo>
                  <a:cubicBezTo>
                    <a:pt x="8" y="19"/>
                    <a:pt x="6" y="20"/>
                    <a:pt x="4" y="20"/>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59"/>
            <p:cNvSpPr>
              <a:spLocks/>
            </p:cNvSpPr>
            <p:nvPr/>
          </p:nvSpPr>
          <p:spPr bwMode="auto">
            <a:xfrm>
              <a:off x="7595138" y="3426854"/>
              <a:ext cx="12781" cy="12781"/>
            </a:xfrm>
            <a:custGeom>
              <a:avLst/>
              <a:gdLst>
                <a:gd name="T0" fmla="*/ 2 w 5"/>
                <a:gd name="T1" fmla="*/ 5 h 5"/>
                <a:gd name="T2" fmla="*/ 2 w 5"/>
                <a:gd name="T3" fmla="*/ 5 h 5"/>
                <a:gd name="T4" fmla="*/ 0 w 5"/>
                <a:gd name="T5" fmla="*/ 3 h 5"/>
                <a:gd name="T6" fmla="*/ 2 w 5"/>
                <a:gd name="T7" fmla="*/ 1 h 5"/>
                <a:gd name="T8" fmla="*/ 2 w 5"/>
                <a:gd name="T9" fmla="*/ 0 h 5"/>
                <a:gd name="T10" fmla="*/ 3 w 5"/>
                <a:gd name="T11" fmla="*/ 0 h 5"/>
                <a:gd name="T12" fmla="*/ 3 w 5"/>
                <a:gd name="T13" fmla="*/ 0 h 5"/>
                <a:gd name="T14" fmla="*/ 4 w 5"/>
                <a:gd name="T15" fmla="*/ 0 h 5"/>
                <a:gd name="T16" fmla="*/ 4 w 5"/>
                <a:gd name="T17" fmla="*/ 1 h 5"/>
                <a:gd name="T18" fmla="*/ 4 w 5"/>
                <a:gd name="T19" fmla="*/ 1 h 5"/>
                <a:gd name="T20" fmla="*/ 4 w 5"/>
                <a:gd name="T21" fmla="*/ 2 h 5"/>
                <a:gd name="T22" fmla="*/ 4 w 5"/>
                <a:gd name="T23" fmla="*/ 5 h 5"/>
                <a:gd name="T24" fmla="*/ 2 w 5"/>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2" y="5"/>
                  </a:moveTo>
                  <a:cubicBezTo>
                    <a:pt x="2" y="5"/>
                    <a:pt x="2" y="5"/>
                    <a:pt x="2" y="5"/>
                  </a:cubicBezTo>
                  <a:cubicBezTo>
                    <a:pt x="0" y="5"/>
                    <a:pt x="0" y="4"/>
                    <a:pt x="0" y="3"/>
                  </a:cubicBezTo>
                  <a:cubicBezTo>
                    <a:pt x="0" y="2"/>
                    <a:pt x="1" y="1"/>
                    <a:pt x="2" y="1"/>
                  </a:cubicBezTo>
                  <a:cubicBezTo>
                    <a:pt x="2" y="0"/>
                    <a:pt x="2" y="0"/>
                    <a:pt x="2" y="0"/>
                  </a:cubicBezTo>
                  <a:cubicBezTo>
                    <a:pt x="3" y="0"/>
                    <a:pt x="3" y="0"/>
                    <a:pt x="3" y="0"/>
                  </a:cubicBezTo>
                  <a:cubicBezTo>
                    <a:pt x="3" y="0"/>
                    <a:pt x="3" y="0"/>
                    <a:pt x="3" y="0"/>
                  </a:cubicBezTo>
                  <a:cubicBezTo>
                    <a:pt x="3" y="0"/>
                    <a:pt x="3" y="0"/>
                    <a:pt x="4" y="0"/>
                  </a:cubicBezTo>
                  <a:cubicBezTo>
                    <a:pt x="4" y="1"/>
                    <a:pt x="4" y="1"/>
                    <a:pt x="4" y="1"/>
                  </a:cubicBezTo>
                  <a:cubicBezTo>
                    <a:pt x="4" y="1"/>
                    <a:pt x="4" y="1"/>
                    <a:pt x="4" y="1"/>
                  </a:cubicBezTo>
                  <a:cubicBezTo>
                    <a:pt x="4" y="2"/>
                    <a:pt x="4" y="2"/>
                    <a:pt x="4" y="2"/>
                  </a:cubicBezTo>
                  <a:cubicBezTo>
                    <a:pt x="4" y="3"/>
                    <a:pt x="5" y="4"/>
                    <a:pt x="4" y="5"/>
                  </a:cubicBezTo>
                  <a:cubicBezTo>
                    <a:pt x="4" y="5"/>
                    <a:pt x="3" y="5"/>
                    <a:pt x="2" y="5"/>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60"/>
            <p:cNvSpPr>
              <a:spLocks/>
            </p:cNvSpPr>
            <p:nvPr/>
          </p:nvSpPr>
          <p:spPr bwMode="auto">
            <a:xfrm>
              <a:off x="7563186" y="3313958"/>
              <a:ext cx="72424" cy="53253"/>
            </a:xfrm>
            <a:custGeom>
              <a:avLst/>
              <a:gdLst>
                <a:gd name="T0" fmla="*/ 2 w 28"/>
                <a:gd name="T1" fmla="*/ 21 h 21"/>
                <a:gd name="T2" fmla="*/ 1 w 28"/>
                <a:gd name="T3" fmla="*/ 20 h 21"/>
                <a:gd name="T4" fmla="*/ 1 w 28"/>
                <a:gd name="T5" fmla="*/ 17 h 21"/>
                <a:gd name="T6" fmla="*/ 6 w 28"/>
                <a:gd name="T7" fmla="*/ 10 h 21"/>
                <a:gd name="T8" fmla="*/ 9 w 28"/>
                <a:gd name="T9" fmla="*/ 8 h 21"/>
                <a:gd name="T10" fmla="*/ 12 w 28"/>
                <a:gd name="T11" fmla="*/ 6 h 21"/>
                <a:gd name="T12" fmla="*/ 13 w 28"/>
                <a:gd name="T13" fmla="*/ 5 h 21"/>
                <a:gd name="T14" fmla="*/ 18 w 28"/>
                <a:gd name="T15" fmla="*/ 1 h 21"/>
                <a:gd name="T16" fmla="*/ 19 w 28"/>
                <a:gd name="T17" fmla="*/ 1 h 21"/>
                <a:gd name="T18" fmla="*/ 22 w 28"/>
                <a:gd name="T19" fmla="*/ 0 h 21"/>
                <a:gd name="T20" fmla="*/ 22 w 28"/>
                <a:gd name="T21" fmla="*/ 0 h 21"/>
                <a:gd name="T22" fmla="*/ 24 w 28"/>
                <a:gd name="T23" fmla="*/ 0 h 21"/>
                <a:gd name="T24" fmla="*/ 25 w 28"/>
                <a:gd name="T25" fmla="*/ 0 h 21"/>
                <a:gd name="T26" fmla="*/ 27 w 28"/>
                <a:gd name="T27" fmla="*/ 4 h 21"/>
                <a:gd name="T28" fmla="*/ 26 w 28"/>
                <a:gd name="T29" fmla="*/ 8 h 21"/>
                <a:gd name="T30" fmla="*/ 23 w 28"/>
                <a:gd name="T31" fmla="*/ 10 h 21"/>
                <a:gd name="T32" fmla="*/ 20 w 28"/>
                <a:gd name="T33" fmla="*/ 12 h 21"/>
                <a:gd name="T34" fmla="*/ 15 w 28"/>
                <a:gd name="T35" fmla="*/ 15 h 21"/>
                <a:gd name="T36" fmla="*/ 13 w 28"/>
                <a:gd name="T37" fmla="*/ 15 h 21"/>
                <a:gd name="T38" fmla="*/ 12 w 28"/>
                <a:gd name="T39" fmla="*/ 15 h 21"/>
                <a:gd name="T40" fmla="*/ 11 w 28"/>
                <a:gd name="T41" fmla="*/ 14 h 21"/>
                <a:gd name="T42" fmla="*/ 11 w 28"/>
                <a:gd name="T43" fmla="*/ 14 h 21"/>
                <a:gd name="T44" fmla="*/ 9 w 28"/>
                <a:gd name="T45" fmla="*/ 16 h 21"/>
                <a:gd name="T46" fmla="*/ 9 w 28"/>
                <a:gd name="T47" fmla="*/ 16 h 21"/>
                <a:gd name="T48" fmla="*/ 6 w 28"/>
                <a:gd name="T49" fmla="*/ 19 h 21"/>
                <a:gd name="T50" fmla="*/ 6 w 28"/>
                <a:gd name="T51" fmla="*/ 19 h 21"/>
                <a:gd name="T52" fmla="*/ 2 w 28"/>
                <a:gd name="T5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21">
                  <a:moveTo>
                    <a:pt x="2" y="21"/>
                  </a:moveTo>
                  <a:cubicBezTo>
                    <a:pt x="1" y="21"/>
                    <a:pt x="1" y="21"/>
                    <a:pt x="1" y="20"/>
                  </a:cubicBezTo>
                  <a:cubicBezTo>
                    <a:pt x="0" y="19"/>
                    <a:pt x="1" y="18"/>
                    <a:pt x="1" y="17"/>
                  </a:cubicBezTo>
                  <a:cubicBezTo>
                    <a:pt x="2" y="15"/>
                    <a:pt x="4" y="12"/>
                    <a:pt x="6" y="10"/>
                  </a:cubicBezTo>
                  <a:cubicBezTo>
                    <a:pt x="7" y="10"/>
                    <a:pt x="8" y="9"/>
                    <a:pt x="9" y="8"/>
                  </a:cubicBezTo>
                  <a:cubicBezTo>
                    <a:pt x="10" y="8"/>
                    <a:pt x="11" y="7"/>
                    <a:pt x="12" y="6"/>
                  </a:cubicBezTo>
                  <a:cubicBezTo>
                    <a:pt x="13" y="5"/>
                    <a:pt x="13" y="5"/>
                    <a:pt x="13" y="5"/>
                  </a:cubicBezTo>
                  <a:cubicBezTo>
                    <a:pt x="15" y="3"/>
                    <a:pt x="16" y="2"/>
                    <a:pt x="18" y="1"/>
                  </a:cubicBezTo>
                  <a:cubicBezTo>
                    <a:pt x="19" y="1"/>
                    <a:pt x="19" y="1"/>
                    <a:pt x="19" y="1"/>
                  </a:cubicBezTo>
                  <a:cubicBezTo>
                    <a:pt x="20" y="1"/>
                    <a:pt x="21" y="1"/>
                    <a:pt x="22" y="0"/>
                  </a:cubicBezTo>
                  <a:cubicBezTo>
                    <a:pt x="22" y="0"/>
                    <a:pt x="22" y="0"/>
                    <a:pt x="22" y="0"/>
                  </a:cubicBezTo>
                  <a:cubicBezTo>
                    <a:pt x="22" y="0"/>
                    <a:pt x="23" y="0"/>
                    <a:pt x="24" y="0"/>
                  </a:cubicBezTo>
                  <a:cubicBezTo>
                    <a:pt x="24" y="0"/>
                    <a:pt x="25" y="0"/>
                    <a:pt x="25" y="0"/>
                  </a:cubicBezTo>
                  <a:cubicBezTo>
                    <a:pt x="27" y="1"/>
                    <a:pt x="27" y="2"/>
                    <a:pt x="27" y="4"/>
                  </a:cubicBezTo>
                  <a:cubicBezTo>
                    <a:pt x="28" y="6"/>
                    <a:pt x="27" y="8"/>
                    <a:pt x="26" y="8"/>
                  </a:cubicBezTo>
                  <a:cubicBezTo>
                    <a:pt x="25" y="9"/>
                    <a:pt x="24" y="9"/>
                    <a:pt x="23" y="10"/>
                  </a:cubicBezTo>
                  <a:cubicBezTo>
                    <a:pt x="22" y="10"/>
                    <a:pt x="21" y="11"/>
                    <a:pt x="20" y="12"/>
                  </a:cubicBezTo>
                  <a:cubicBezTo>
                    <a:pt x="19" y="13"/>
                    <a:pt x="18" y="15"/>
                    <a:pt x="15" y="15"/>
                  </a:cubicBezTo>
                  <a:cubicBezTo>
                    <a:pt x="14" y="15"/>
                    <a:pt x="14" y="15"/>
                    <a:pt x="13" y="15"/>
                  </a:cubicBezTo>
                  <a:cubicBezTo>
                    <a:pt x="13" y="15"/>
                    <a:pt x="13" y="15"/>
                    <a:pt x="12" y="15"/>
                  </a:cubicBezTo>
                  <a:cubicBezTo>
                    <a:pt x="12" y="14"/>
                    <a:pt x="11" y="14"/>
                    <a:pt x="11" y="14"/>
                  </a:cubicBezTo>
                  <a:cubicBezTo>
                    <a:pt x="11" y="14"/>
                    <a:pt x="11" y="14"/>
                    <a:pt x="11" y="14"/>
                  </a:cubicBezTo>
                  <a:cubicBezTo>
                    <a:pt x="9" y="16"/>
                    <a:pt x="9" y="16"/>
                    <a:pt x="9" y="16"/>
                  </a:cubicBezTo>
                  <a:cubicBezTo>
                    <a:pt x="9" y="16"/>
                    <a:pt x="9" y="16"/>
                    <a:pt x="9" y="16"/>
                  </a:cubicBezTo>
                  <a:cubicBezTo>
                    <a:pt x="8" y="17"/>
                    <a:pt x="7" y="18"/>
                    <a:pt x="6" y="19"/>
                  </a:cubicBezTo>
                  <a:cubicBezTo>
                    <a:pt x="6" y="19"/>
                    <a:pt x="6" y="19"/>
                    <a:pt x="6" y="19"/>
                  </a:cubicBezTo>
                  <a:cubicBezTo>
                    <a:pt x="5" y="20"/>
                    <a:pt x="4" y="21"/>
                    <a:pt x="2" y="21"/>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61"/>
            <p:cNvSpPr>
              <a:spLocks/>
            </p:cNvSpPr>
            <p:nvPr/>
          </p:nvSpPr>
          <p:spPr bwMode="auto">
            <a:xfrm>
              <a:off x="7424728" y="3073253"/>
              <a:ext cx="247095" cy="387683"/>
            </a:xfrm>
            <a:custGeom>
              <a:avLst/>
              <a:gdLst>
                <a:gd name="T0" fmla="*/ 21 w 96"/>
                <a:gd name="T1" fmla="*/ 144 h 150"/>
                <a:gd name="T2" fmla="*/ 19 w 96"/>
                <a:gd name="T3" fmla="*/ 144 h 150"/>
                <a:gd name="T4" fmla="*/ 16 w 96"/>
                <a:gd name="T5" fmla="*/ 144 h 150"/>
                <a:gd name="T6" fmla="*/ 13 w 96"/>
                <a:gd name="T7" fmla="*/ 143 h 150"/>
                <a:gd name="T8" fmla="*/ 11 w 96"/>
                <a:gd name="T9" fmla="*/ 140 h 150"/>
                <a:gd name="T10" fmla="*/ 12 w 96"/>
                <a:gd name="T11" fmla="*/ 128 h 150"/>
                <a:gd name="T12" fmla="*/ 6 w 96"/>
                <a:gd name="T13" fmla="*/ 113 h 150"/>
                <a:gd name="T14" fmla="*/ 1 w 96"/>
                <a:gd name="T15" fmla="*/ 113 h 150"/>
                <a:gd name="T16" fmla="*/ 3 w 96"/>
                <a:gd name="T17" fmla="*/ 93 h 150"/>
                <a:gd name="T18" fmla="*/ 5 w 96"/>
                <a:gd name="T19" fmla="*/ 88 h 150"/>
                <a:gd name="T20" fmla="*/ 11 w 96"/>
                <a:gd name="T21" fmla="*/ 64 h 150"/>
                <a:gd name="T22" fmla="*/ 22 w 96"/>
                <a:gd name="T23" fmla="*/ 59 h 150"/>
                <a:gd name="T24" fmla="*/ 30 w 96"/>
                <a:gd name="T25" fmla="*/ 54 h 150"/>
                <a:gd name="T26" fmla="*/ 38 w 96"/>
                <a:gd name="T27" fmla="*/ 50 h 150"/>
                <a:gd name="T28" fmla="*/ 44 w 96"/>
                <a:gd name="T29" fmla="*/ 54 h 150"/>
                <a:gd name="T30" fmla="*/ 50 w 96"/>
                <a:gd name="T31" fmla="*/ 57 h 150"/>
                <a:gd name="T32" fmla="*/ 49 w 96"/>
                <a:gd name="T33" fmla="*/ 53 h 150"/>
                <a:gd name="T34" fmla="*/ 51 w 96"/>
                <a:gd name="T35" fmla="*/ 40 h 150"/>
                <a:gd name="T36" fmla="*/ 61 w 96"/>
                <a:gd name="T37" fmla="*/ 37 h 150"/>
                <a:gd name="T38" fmla="*/ 49 w 96"/>
                <a:gd name="T39" fmla="*/ 39 h 150"/>
                <a:gd name="T40" fmla="*/ 37 w 96"/>
                <a:gd name="T41" fmla="*/ 39 h 150"/>
                <a:gd name="T42" fmla="*/ 26 w 96"/>
                <a:gd name="T43" fmla="*/ 50 h 150"/>
                <a:gd name="T44" fmla="*/ 17 w 96"/>
                <a:gd name="T45" fmla="*/ 46 h 150"/>
                <a:gd name="T46" fmla="*/ 36 w 96"/>
                <a:gd name="T47" fmla="*/ 31 h 150"/>
                <a:gd name="T48" fmla="*/ 54 w 96"/>
                <a:gd name="T49" fmla="*/ 24 h 150"/>
                <a:gd name="T50" fmla="*/ 79 w 96"/>
                <a:gd name="T51" fmla="*/ 8 h 150"/>
                <a:gd name="T52" fmla="*/ 94 w 96"/>
                <a:gd name="T53" fmla="*/ 0 h 150"/>
                <a:gd name="T54" fmla="*/ 94 w 96"/>
                <a:gd name="T55" fmla="*/ 8 h 150"/>
                <a:gd name="T56" fmla="*/ 85 w 96"/>
                <a:gd name="T57" fmla="*/ 33 h 150"/>
                <a:gd name="T58" fmla="*/ 82 w 96"/>
                <a:gd name="T59" fmla="*/ 46 h 150"/>
                <a:gd name="T60" fmla="*/ 74 w 96"/>
                <a:gd name="T61" fmla="*/ 57 h 150"/>
                <a:gd name="T62" fmla="*/ 78 w 96"/>
                <a:gd name="T63" fmla="*/ 63 h 150"/>
                <a:gd name="T64" fmla="*/ 81 w 96"/>
                <a:gd name="T65" fmla="*/ 63 h 150"/>
                <a:gd name="T66" fmla="*/ 92 w 96"/>
                <a:gd name="T67" fmla="*/ 67 h 150"/>
                <a:gd name="T68" fmla="*/ 80 w 96"/>
                <a:gd name="T69" fmla="*/ 81 h 150"/>
                <a:gd name="T70" fmla="*/ 75 w 96"/>
                <a:gd name="T71" fmla="*/ 87 h 150"/>
                <a:gd name="T72" fmla="*/ 72 w 96"/>
                <a:gd name="T73" fmla="*/ 79 h 150"/>
                <a:gd name="T74" fmla="*/ 67 w 96"/>
                <a:gd name="T75" fmla="*/ 86 h 150"/>
                <a:gd name="T76" fmla="*/ 58 w 96"/>
                <a:gd name="T77" fmla="*/ 104 h 150"/>
                <a:gd name="T78" fmla="*/ 51 w 96"/>
                <a:gd name="T79" fmla="*/ 140 h 150"/>
                <a:gd name="T80" fmla="*/ 48 w 96"/>
                <a:gd name="T81" fmla="*/ 149 h 150"/>
                <a:gd name="T82" fmla="*/ 44 w 96"/>
                <a:gd name="T83" fmla="*/ 137 h 150"/>
                <a:gd name="T84" fmla="*/ 44 w 96"/>
                <a:gd name="T85" fmla="*/ 147 h 150"/>
                <a:gd name="T86" fmla="*/ 42 w 96"/>
                <a:gd name="T87" fmla="*/ 148 h 150"/>
                <a:gd name="T88" fmla="*/ 36 w 96"/>
                <a:gd name="T89" fmla="*/ 148 h 150"/>
                <a:gd name="T90" fmla="*/ 31 w 96"/>
                <a:gd name="T91" fmla="*/ 149 h 150"/>
                <a:gd name="T92" fmla="*/ 27 w 96"/>
                <a:gd name="T9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150">
                  <a:moveTo>
                    <a:pt x="25" y="150"/>
                  </a:moveTo>
                  <a:cubicBezTo>
                    <a:pt x="25" y="150"/>
                    <a:pt x="24" y="150"/>
                    <a:pt x="24" y="150"/>
                  </a:cubicBezTo>
                  <a:cubicBezTo>
                    <a:pt x="21" y="149"/>
                    <a:pt x="21" y="146"/>
                    <a:pt x="21" y="144"/>
                  </a:cubicBezTo>
                  <a:cubicBezTo>
                    <a:pt x="21" y="144"/>
                    <a:pt x="21" y="144"/>
                    <a:pt x="21" y="144"/>
                  </a:cubicBezTo>
                  <a:cubicBezTo>
                    <a:pt x="21" y="144"/>
                    <a:pt x="20" y="144"/>
                    <a:pt x="20" y="144"/>
                  </a:cubicBezTo>
                  <a:cubicBezTo>
                    <a:pt x="19" y="144"/>
                    <a:pt x="19" y="144"/>
                    <a:pt x="19" y="144"/>
                  </a:cubicBezTo>
                  <a:cubicBezTo>
                    <a:pt x="19" y="144"/>
                    <a:pt x="18" y="144"/>
                    <a:pt x="18" y="144"/>
                  </a:cubicBezTo>
                  <a:cubicBezTo>
                    <a:pt x="17" y="144"/>
                    <a:pt x="17" y="144"/>
                    <a:pt x="16" y="144"/>
                  </a:cubicBezTo>
                  <a:cubicBezTo>
                    <a:pt x="16" y="144"/>
                    <a:pt x="16" y="144"/>
                    <a:pt x="16" y="144"/>
                  </a:cubicBezTo>
                  <a:cubicBezTo>
                    <a:pt x="16" y="144"/>
                    <a:pt x="15" y="144"/>
                    <a:pt x="15" y="144"/>
                  </a:cubicBezTo>
                  <a:cubicBezTo>
                    <a:pt x="15" y="144"/>
                    <a:pt x="14" y="144"/>
                    <a:pt x="14" y="144"/>
                  </a:cubicBezTo>
                  <a:cubicBezTo>
                    <a:pt x="14" y="143"/>
                    <a:pt x="13" y="143"/>
                    <a:pt x="13" y="143"/>
                  </a:cubicBezTo>
                  <a:cubicBezTo>
                    <a:pt x="13" y="142"/>
                    <a:pt x="12" y="142"/>
                    <a:pt x="11" y="141"/>
                  </a:cubicBezTo>
                  <a:cubicBezTo>
                    <a:pt x="11" y="141"/>
                    <a:pt x="11" y="141"/>
                    <a:pt x="11" y="141"/>
                  </a:cubicBezTo>
                  <a:cubicBezTo>
                    <a:pt x="11" y="140"/>
                    <a:pt x="11" y="140"/>
                    <a:pt x="11" y="140"/>
                  </a:cubicBezTo>
                  <a:cubicBezTo>
                    <a:pt x="11" y="140"/>
                    <a:pt x="11" y="140"/>
                    <a:pt x="11" y="139"/>
                  </a:cubicBezTo>
                  <a:cubicBezTo>
                    <a:pt x="11" y="139"/>
                    <a:pt x="11" y="138"/>
                    <a:pt x="10" y="138"/>
                  </a:cubicBezTo>
                  <a:cubicBezTo>
                    <a:pt x="10" y="135"/>
                    <a:pt x="10" y="133"/>
                    <a:pt x="12" y="128"/>
                  </a:cubicBezTo>
                  <a:cubicBezTo>
                    <a:pt x="13" y="128"/>
                    <a:pt x="13" y="127"/>
                    <a:pt x="13" y="127"/>
                  </a:cubicBezTo>
                  <a:cubicBezTo>
                    <a:pt x="15" y="123"/>
                    <a:pt x="15" y="123"/>
                    <a:pt x="13" y="121"/>
                  </a:cubicBezTo>
                  <a:cubicBezTo>
                    <a:pt x="12" y="118"/>
                    <a:pt x="8" y="113"/>
                    <a:pt x="6" y="113"/>
                  </a:cubicBezTo>
                  <a:cubicBezTo>
                    <a:pt x="6" y="113"/>
                    <a:pt x="5" y="113"/>
                    <a:pt x="5" y="113"/>
                  </a:cubicBezTo>
                  <a:cubicBezTo>
                    <a:pt x="4" y="113"/>
                    <a:pt x="4" y="114"/>
                    <a:pt x="3" y="114"/>
                  </a:cubicBezTo>
                  <a:cubicBezTo>
                    <a:pt x="2" y="114"/>
                    <a:pt x="1" y="113"/>
                    <a:pt x="1" y="113"/>
                  </a:cubicBezTo>
                  <a:cubicBezTo>
                    <a:pt x="0" y="112"/>
                    <a:pt x="0" y="110"/>
                    <a:pt x="1" y="108"/>
                  </a:cubicBezTo>
                  <a:cubicBezTo>
                    <a:pt x="1" y="105"/>
                    <a:pt x="1" y="102"/>
                    <a:pt x="1" y="100"/>
                  </a:cubicBezTo>
                  <a:cubicBezTo>
                    <a:pt x="1" y="97"/>
                    <a:pt x="1" y="94"/>
                    <a:pt x="3" y="93"/>
                  </a:cubicBezTo>
                  <a:cubicBezTo>
                    <a:pt x="3" y="93"/>
                    <a:pt x="4" y="93"/>
                    <a:pt x="4" y="93"/>
                  </a:cubicBezTo>
                  <a:cubicBezTo>
                    <a:pt x="6" y="93"/>
                    <a:pt x="6" y="92"/>
                    <a:pt x="6" y="91"/>
                  </a:cubicBezTo>
                  <a:cubicBezTo>
                    <a:pt x="6" y="90"/>
                    <a:pt x="6" y="89"/>
                    <a:pt x="5" y="88"/>
                  </a:cubicBezTo>
                  <a:cubicBezTo>
                    <a:pt x="4" y="84"/>
                    <a:pt x="3" y="81"/>
                    <a:pt x="4" y="79"/>
                  </a:cubicBezTo>
                  <a:cubicBezTo>
                    <a:pt x="4" y="78"/>
                    <a:pt x="5" y="77"/>
                    <a:pt x="5" y="77"/>
                  </a:cubicBezTo>
                  <a:cubicBezTo>
                    <a:pt x="7" y="74"/>
                    <a:pt x="12" y="67"/>
                    <a:pt x="11" y="64"/>
                  </a:cubicBezTo>
                  <a:cubicBezTo>
                    <a:pt x="10" y="62"/>
                    <a:pt x="10" y="60"/>
                    <a:pt x="11" y="58"/>
                  </a:cubicBezTo>
                  <a:cubicBezTo>
                    <a:pt x="13" y="56"/>
                    <a:pt x="15" y="54"/>
                    <a:pt x="16" y="54"/>
                  </a:cubicBezTo>
                  <a:cubicBezTo>
                    <a:pt x="18" y="54"/>
                    <a:pt x="19" y="56"/>
                    <a:pt x="22" y="59"/>
                  </a:cubicBezTo>
                  <a:cubicBezTo>
                    <a:pt x="24" y="61"/>
                    <a:pt x="28" y="65"/>
                    <a:pt x="29" y="65"/>
                  </a:cubicBezTo>
                  <a:cubicBezTo>
                    <a:pt x="29" y="63"/>
                    <a:pt x="29" y="60"/>
                    <a:pt x="29" y="59"/>
                  </a:cubicBezTo>
                  <a:cubicBezTo>
                    <a:pt x="28" y="57"/>
                    <a:pt x="28" y="54"/>
                    <a:pt x="30" y="54"/>
                  </a:cubicBezTo>
                  <a:cubicBezTo>
                    <a:pt x="31" y="53"/>
                    <a:pt x="32" y="53"/>
                    <a:pt x="32" y="53"/>
                  </a:cubicBezTo>
                  <a:cubicBezTo>
                    <a:pt x="34" y="53"/>
                    <a:pt x="36" y="53"/>
                    <a:pt x="37" y="51"/>
                  </a:cubicBezTo>
                  <a:cubicBezTo>
                    <a:pt x="37" y="51"/>
                    <a:pt x="38" y="50"/>
                    <a:pt x="38" y="50"/>
                  </a:cubicBezTo>
                  <a:cubicBezTo>
                    <a:pt x="39" y="49"/>
                    <a:pt x="39" y="47"/>
                    <a:pt x="40" y="47"/>
                  </a:cubicBezTo>
                  <a:cubicBezTo>
                    <a:pt x="42" y="47"/>
                    <a:pt x="42" y="49"/>
                    <a:pt x="43" y="51"/>
                  </a:cubicBezTo>
                  <a:cubicBezTo>
                    <a:pt x="43" y="52"/>
                    <a:pt x="43" y="53"/>
                    <a:pt x="44" y="54"/>
                  </a:cubicBezTo>
                  <a:cubicBezTo>
                    <a:pt x="44" y="56"/>
                    <a:pt x="45" y="59"/>
                    <a:pt x="46" y="59"/>
                  </a:cubicBezTo>
                  <a:cubicBezTo>
                    <a:pt x="46" y="59"/>
                    <a:pt x="46" y="59"/>
                    <a:pt x="46" y="59"/>
                  </a:cubicBezTo>
                  <a:cubicBezTo>
                    <a:pt x="48" y="58"/>
                    <a:pt x="49" y="58"/>
                    <a:pt x="50" y="57"/>
                  </a:cubicBezTo>
                  <a:cubicBezTo>
                    <a:pt x="51" y="57"/>
                    <a:pt x="51" y="57"/>
                    <a:pt x="52" y="57"/>
                  </a:cubicBezTo>
                  <a:cubicBezTo>
                    <a:pt x="52" y="57"/>
                    <a:pt x="51" y="56"/>
                    <a:pt x="51" y="56"/>
                  </a:cubicBezTo>
                  <a:cubicBezTo>
                    <a:pt x="50" y="55"/>
                    <a:pt x="49" y="54"/>
                    <a:pt x="49" y="53"/>
                  </a:cubicBezTo>
                  <a:cubicBezTo>
                    <a:pt x="48" y="52"/>
                    <a:pt x="47" y="51"/>
                    <a:pt x="47" y="50"/>
                  </a:cubicBezTo>
                  <a:cubicBezTo>
                    <a:pt x="47" y="48"/>
                    <a:pt x="46" y="45"/>
                    <a:pt x="48" y="42"/>
                  </a:cubicBezTo>
                  <a:cubicBezTo>
                    <a:pt x="49" y="41"/>
                    <a:pt x="50" y="40"/>
                    <a:pt x="51" y="40"/>
                  </a:cubicBezTo>
                  <a:cubicBezTo>
                    <a:pt x="55" y="39"/>
                    <a:pt x="59" y="38"/>
                    <a:pt x="60" y="38"/>
                  </a:cubicBezTo>
                  <a:cubicBezTo>
                    <a:pt x="60" y="37"/>
                    <a:pt x="61" y="37"/>
                    <a:pt x="61" y="37"/>
                  </a:cubicBezTo>
                  <a:cubicBezTo>
                    <a:pt x="61" y="37"/>
                    <a:pt x="61" y="37"/>
                    <a:pt x="61" y="37"/>
                  </a:cubicBezTo>
                  <a:cubicBezTo>
                    <a:pt x="61" y="37"/>
                    <a:pt x="61" y="37"/>
                    <a:pt x="60" y="37"/>
                  </a:cubicBezTo>
                  <a:cubicBezTo>
                    <a:pt x="60" y="37"/>
                    <a:pt x="59" y="37"/>
                    <a:pt x="59" y="37"/>
                  </a:cubicBezTo>
                  <a:cubicBezTo>
                    <a:pt x="55" y="37"/>
                    <a:pt x="52" y="38"/>
                    <a:pt x="49" y="39"/>
                  </a:cubicBezTo>
                  <a:cubicBezTo>
                    <a:pt x="47" y="40"/>
                    <a:pt x="45" y="40"/>
                    <a:pt x="43" y="40"/>
                  </a:cubicBezTo>
                  <a:cubicBezTo>
                    <a:pt x="42" y="40"/>
                    <a:pt x="41" y="40"/>
                    <a:pt x="40" y="40"/>
                  </a:cubicBezTo>
                  <a:cubicBezTo>
                    <a:pt x="38" y="39"/>
                    <a:pt x="37" y="39"/>
                    <a:pt x="37" y="39"/>
                  </a:cubicBezTo>
                  <a:cubicBezTo>
                    <a:pt x="36" y="39"/>
                    <a:pt x="35" y="39"/>
                    <a:pt x="34" y="40"/>
                  </a:cubicBezTo>
                  <a:cubicBezTo>
                    <a:pt x="34" y="41"/>
                    <a:pt x="33" y="41"/>
                    <a:pt x="32" y="42"/>
                  </a:cubicBezTo>
                  <a:cubicBezTo>
                    <a:pt x="30" y="44"/>
                    <a:pt x="26" y="47"/>
                    <a:pt x="26" y="50"/>
                  </a:cubicBezTo>
                  <a:cubicBezTo>
                    <a:pt x="26" y="52"/>
                    <a:pt x="26" y="55"/>
                    <a:pt x="24" y="55"/>
                  </a:cubicBezTo>
                  <a:cubicBezTo>
                    <a:pt x="23" y="55"/>
                    <a:pt x="22" y="54"/>
                    <a:pt x="21" y="52"/>
                  </a:cubicBezTo>
                  <a:cubicBezTo>
                    <a:pt x="19" y="50"/>
                    <a:pt x="17" y="48"/>
                    <a:pt x="17" y="46"/>
                  </a:cubicBezTo>
                  <a:cubicBezTo>
                    <a:pt x="17" y="44"/>
                    <a:pt x="18" y="43"/>
                    <a:pt x="20" y="41"/>
                  </a:cubicBezTo>
                  <a:cubicBezTo>
                    <a:pt x="21" y="41"/>
                    <a:pt x="22" y="39"/>
                    <a:pt x="23" y="38"/>
                  </a:cubicBezTo>
                  <a:cubicBezTo>
                    <a:pt x="26" y="35"/>
                    <a:pt x="29" y="31"/>
                    <a:pt x="36" y="31"/>
                  </a:cubicBezTo>
                  <a:cubicBezTo>
                    <a:pt x="37" y="31"/>
                    <a:pt x="37" y="31"/>
                    <a:pt x="37" y="31"/>
                  </a:cubicBezTo>
                  <a:cubicBezTo>
                    <a:pt x="43" y="31"/>
                    <a:pt x="46" y="29"/>
                    <a:pt x="49" y="27"/>
                  </a:cubicBezTo>
                  <a:cubicBezTo>
                    <a:pt x="50" y="26"/>
                    <a:pt x="52" y="25"/>
                    <a:pt x="54" y="24"/>
                  </a:cubicBezTo>
                  <a:cubicBezTo>
                    <a:pt x="56" y="23"/>
                    <a:pt x="57" y="23"/>
                    <a:pt x="58" y="23"/>
                  </a:cubicBezTo>
                  <a:cubicBezTo>
                    <a:pt x="60" y="23"/>
                    <a:pt x="60" y="23"/>
                    <a:pt x="61" y="21"/>
                  </a:cubicBezTo>
                  <a:cubicBezTo>
                    <a:pt x="63" y="18"/>
                    <a:pt x="72" y="10"/>
                    <a:pt x="79" y="8"/>
                  </a:cubicBezTo>
                  <a:cubicBezTo>
                    <a:pt x="80" y="7"/>
                    <a:pt x="81" y="7"/>
                    <a:pt x="82" y="7"/>
                  </a:cubicBezTo>
                  <a:cubicBezTo>
                    <a:pt x="85" y="5"/>
                    <a:pt x="86" y="5"/>
                    <a:pt x="87" y="4"/>
                  </a:cubicBezTo>
                  <a:cubicBezTo>
                    <a:pt x="88" y="3"/>
                    <a:pt x="91" y="0"/>
                    <a:pt x="94" y="0"/>
                  </a:cubicBezTo>
                  <a:cubicBezTo>
                    <a:pt x="94" y="0"/>
                    <a:pt x="95" y="0"/>
                    <a:pt x="95" y="0"/>
                  </a:cubicBezTo>
                  <a:cubicBezTo>
                    <a:pt x="96" y="1"/>
                    <a:pt x="96" y="2"/>
                    <a:pt x="96" y="3"/>
                  </a:cubicBezTo>
                  <a:cubicBezTo>
                    <a:pt x="95" y="5"/>
                    <a:pt x="95" y="7"/>
                    <a:pt x="94" y="8"/>
                  </a:cubicBezTo>
                  <a:cubicBezTo>
                    <a:pt x="93" y="11"/>
                    <a:pt x="92" y="13"/>
                    <a:pt x="92" y="16"/>
                  </a:cubicBezTo>
                  <a:cubicBezTo>
                    <a:pt x="93" y="22"/>
                    <a:pt x="93" y="29"/>
                    <a:pt x="88" y="32"/>
                  </a:cubicBezTo>
                  <a:cubicBezTo>
                    <a:pt x="87" y="32"/>
                    <a:pt x="86" y="33"/>
                    <a:pt x="85" y="33"/>
                  </a:cubicBezTo>
                  <a:cubicBezTo>
                    <a:pt x="83" y="34"/>
                    <a:pt x="77" y="37"/>
                    <a:pt x="77" y="39"/>
                  </a:cubicBezTo>
                  <a:cubicBezTo>
                    <a:pt x="77" y="39"/>
                    <a:pt x="77" y="39"/>
                    <a:pt x="77" y="39"/>
                  </a:cubicBezTo>
                  <a:cubicBezTo>
                    <a:pt x="80" y="40"/>
                    <a:pt x="82" y="43"/>
                    <a:pt x="82" y="46"/>
                  </a:cubicBezTo>
                  <a:cubicBezTo>
                    <a:pt x="82" y="49"/>
                    <a:pt x="80" y="52"/>
                    <a:pt x="78" y="53"/>
                  </a:cubicBezTo>
                  <a:cubicBezTo>
                    <a:pt x="75" y="55"/>
                    <a:pt x="73" y="57"/>
                    <a:pt x="73" y="57"/>
                  </a:cubicBezTo>
                  <a:cubicBezTo>
                    <a:pt x="74" y="57"/>
                    <a:pt x="74" y="57"/>
                    <a:pt x="74" y="57"/>
                  </a:cubicBezTo>
                  <a:cubicBezTo>
                    <a:pt x="75" y="57"/>
                    <a:pt x="77" y="57"/>
                    <a:pt x="77" y="58"/>
                  </a:cubicBezTo>
                  <a:cubicBezTo>
                    <a:pt x="78" y="59"/>
                    <a:pt x="78" y="61"/>
                    <a:pt x="78" y="61"/>
                  </a:cubicBezTo>
                  <a:cubicBezTo>
                    <a:pt x="78" y="62"/>
                    <a:pt x="78" y="62"/>
                    <a:pt x="78" y="63"/>
                  </a:cubicBezTo>
                  <a:cubicBezTo>
                    <a:pt x="78" y="63"/>
                    <a:pt x="78" y="64"/>
                    <a:pt x="78" y="64"/>
                  </a:cubicBezTo>
                  <a:cubicBezTo>
                    <a:pt x="78" y="64"/>
                    <a:pt x="79" y="64"/>
                    <a:pt x="79" y="64"/>
                  </a:cubicBezTo>
                  <a:cubicBezTo>
                    <a:pt x="79" y="64"/>
                    <a:pt x="80" y="63"/>
                    <a:pt x="81" y="63"/>
                  </a:cubicBezTo>
                  <a:cubicBezTo>
                    <a:pt x="84" y="62"/>
                    <a:pt x="86" y="61"/>
                    <a:pt x="89" y="61"/>
                  </a:cubicBezTo>
                  <a:cubicBezTo>
                    <a:pt x="90" y="61"/>
                    <a:pt x="91" y="62"/>
                    <a:pt x="92" y="62"/>
                  </a:cubicBezTo>
                  <a:cubicBezTo>
                    <a:pt x="93" y="64"/>
                    <a:pt x="93" y="65"/>
                    <a:pt x="92" y="67"/>
                  </a:cubicBezTo>
                  <a:cubicBezTo>
                    <a:pt x="90" y="77"/>
                    <a:pt x="87" y="82"/>
                    <a:pt x="84" y="82"/>
                  </a:cubicBezTo>
                  <a:cubicBezTo>
                    <a:pt x="83" y="82"/>
                    <a:pt x="83" y="82"/>
                    <a:pt x="83" y="82"/>
                  </a:cubicBezTo>
                  <a:cubicBezTo>
                    <a:pt x="81" y="82"/>
                    <a:pt x="81" y="81"/>
                    <a:pt x="80" y="81"/>
                  </a:cubicBezTo>
                  <a:cubicBezTo>
                    <a:pt x="79" y="81"/>
                    <a:pt x="79" y="81"/>
                    <a:pt x="78" y="83"/>
                  </a:cubicBezTo>
                  <a:cubicBezTo>
                    <a:pt x="78" y="83"/>
                    <a:pt x="77" y="84"/>
                    <a:pt x="77" y="85"/>
                  </a:cubicBezTo>
                  <a:cubicBezTo>
                    <a:pt x="77" y="86"/>
                    <a:pt x="76" y="87"/>
                    <a:pt x="75" y="87"/>
                  </a:cubicBezTo>
                  <a:cubicBezTo>
                    <a:pt x="75" y="87"/>
                    <a:pt x="75" y="87"/>
                    <a:pt x="75" y="87"/>
                  </a:cubicBezTo>
                  <a:cubicBezTo>
                    <a:pt x="74" y="87"/>
                    <a:pt x="73" y="85"/>
                    <a:pt x="73" y="84"/>
                  </a:cubicBezTo>
                  <a:cubicBezTo>
                    <a:pt x="72" y="82"/>
                    <a:pt x="72" y="80"/>
                    <a:pt x="72" y="79"/>
                  </a:cubicBezTo>
                  <a:cubicBezTo>
                    <a:pt x="72" y="77"/>
                    <a:pt x="71" y="75"/>
                    <a:pt x="71" y="75"/>
                  </a:cubicBezTo>
                  <a:cubicBezTo>
                    <a:pt x="71" y="75"/>
                    <a:pt x="71" y="75"/>
                    <a:pt x="71" y="75"/>
                  </a:cubicBezTo>
                  <a:cubicBezTo>
                    <a:pt x="68" y="76"/>
                    <a:pt x="66" y="82"/>
                    <a:pt x="67" y="86"/>
                  </a:cubicBezTo>
                  <a:cubicBezTo>
                    <a:pt x="69" y="90"/>
                    <a:pt x="68" y="94"/>
                    <a:pt x="68" y="96"/>
                  </a:cubicBezTo>
                  <a:cubicBezTo>
                    <a:pt x="68" y="97"/>
                    <a:pt x="66" y="99"/>
                    <a:pt x="62" y="101"/>
                  </a:cubicBezTo>
                  <a:cubicBezTo>
                    <a:pt x="61" y="102"/>
                    <a:pt x="59" y="103"/>
                    <a:pt x="58" y="104"/>
                  </a:cubicBezTo>
                  <a:cubicBezTo>
                    <a:pt x="54" y="107"/>
                    <a:pt x="51" y="116"/>
                    <a:pt x="53" y="120"/>
                  </a:cubicBezTo>
                  <a:cubicBezTo>
                    <a:pt x="56" y="126"/>
                    <a:pt x="52" y="134"/>
                    <a:pt x="52" y="134"/>
                  </a:cubicBezTo>
                  <a:cubicBezTo>
                    <a:pt x="51" y="135"/>
                    <a:pt x="51" y="138"/>
                    <a:pt x="51" y="140"/>
                  </a:cubicBezTo>
                  <a:cubicBezTo>
                    <a:pt x="51" y="142"/>
                    <a:pt x="50" y="144"/>
                    <a:pt x="50" y="145"/>
                  </a:cubicBezTo>
                  <a:cubicBezTo>
                    <a:pt x="50" y="146"/>
                    <a:pt x="50" y="146"/>
                    <a:pt x="50" y="146"/>
                  </a:cubicBezTo>
                  <a:cubicBezTo>
                    <a:pt x="49" y="148"/>
                    <a:pt x="49" y="149"/>
                    <a:pt x="48" y="149"/>
                  </a:cubicBezTo>
                  <a:cubicBezTo>
                    <a:pt x="48" y="149"/>
                    <a:pt x="48" y="149"/>
                    <a:pt x="48" y="149"/>
                  </a:cubicBezTo>
                  <a:cubicBezTo>
                    <a:pt x="46" y="149"/>
                    <a:pt x="46" y="147"/>
                    <a:pt x="46" y="145"/>
                  </a:cubicBezTo>
                  <a:cubicBezTo>
                    <a:pt x="45" y="142"/>
                    <a:pt x="44" y="139"/>
                    <a:pt x="44" y="137"/>
                  </a:cubicBezTo>
                  <a:cubicBezTo>
                    <a:pt x="44" y="137"/>
                    <a:pt x="44" y="138"/>
                    <a:pt x="44" y="138"/>
                  </a:cubicBezTo>
                  <a:cubicBezTo>
                    <a:pt x="43" y="140"/>
                    <a:pt x="43" y="141"/>
                    <a:pt x="43" y="144"/>
                  </a:cubicBezTo>
                  <a:cubicBezTo>
                    <a:pt x="44" y="145"/>
                    <a:pt x="44" y="146"/>
                    <a:pt x="44" y="147"/>
                  </a:cubicBezTo>
                  <a:cubicBezTo>
                    <a:pt x="44" y="148"/>
                    <a:pt x="44" y="148"/>
                    <a:pt x="44" y="148"/>
                  </a:cubicBezTo>
                  <a:cubicBezTo>
                    <a:pt x="43" y="148"/>
                    <a:pt x="43" y="148"/>
                    <a:pt x="43" y="148"/>
                  </a:cubicBezTo>
                  <a:cubicBezTo>
                    <a:pt x="43" y="148"/>
                    <a:pt x="42" y="148"/>
                    <a:pt x="42" y="148"/>
                  </a:cubicBezTo>
                  <a:cubicBezTo>
                    <a:pt x="41" y="148"/>
                    <a:pt x="41" y="148"/>
                    <a:pt x="41" y="148"/>
                  </a:cubicBezTo>
                  <a:cubicBezTo>
                    <a:pt x="39" y="148"/>
                    <a:pt x="38" y="148"/>
                    <a:pt x="37" y="148"/>
                  </a:cubicBezTo>
                  <a:cubicBezTo>
                    <a:pt x="37" y="148"/>
                    <a:pt x="36" y="148"/>
                    <a:pt x="36" y="148"/>
                  </a:cubicBezTo>
                  <a:cubicBezTo>
                    <a:pt x="35" y="148"/>
                    <a:pt x="34" y="149"/>
                    <a:pt x="34" y="149"/>
                  </a:cubicBezTo>
                  <a:cubicBezTo>
                    <a:pt x="33" y="149"/>
                    <a:pt x="33" y="149"/>
                    <a:pt x="33" y="149"/>
                  </a:cubicBezTo>
                  <a:cubicBezTo>
                    <a:pt x="32" y="149"/>
                    <a:pt x="31" y="149"/>
                    <a:pt x="31" y="149"/>
                  </a:cubicBezTo>
                  <a:cubicBezTo>
                    <a:pt x="30" y="149"/>
                    <a:pt x="30" y="149"/>
                    <a:pt x="30" y="149"/>
                  </a:cubicBezTo>
                  <a:cubicBezTo>
                    <a:pt x="29" y="149"/>
                    <a:pt x="28" y="149"/>
                    <a:pt x="28" y="150"/>
                  </a:cubicBezTo>
                  <a:cubicBezTo>
                    <a:pt x="27" y="150"/>
                    <a:pt x="27" y="150"/>
                    <a:pt x="27" y="150"/>
                  </a:cubicBezTo>
                  <a:cubicBezTo>
                    <a:pt x="26" y="150"/>
                    <a:pt x="26" y="150"/>
                    <a:pt x="25" y="150"/>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62"/>
            <p:cNvSpPr>
              <a:spLocks/>
            </p:cNvSpPr>
            <p:nvPr/>
          </p:nvSpPr>
          <p:spPr bwMode="auto">
            <a:xfrm>
              <a:off x="8526003" y="3301177"/>
              <a:ext cx="766846" cy="664599"/>
            </a:xfrm>
            <a:custGeom>
              <a:avLst/>
              <a:gdLst>
                <a:gd name="T0" fmla="*/ 206 w 296"/>
                <a:gd name="T1" fmla="*/ 251 h 257"/>
                <a:gd name="T2" fmla="*/ 188 w 296"/>
                <a:gd name="T3" fmla="*/ 253 h 257"/>
                <a:gd name="T4" fmla="*/ 173 w 296"/>
                <a:gd name="T5" fmla="*/ 245 h 257"/>
                <a:gd name="T6" fmla="*/ 153 w 296"/>
                <a:gd name="T7" fmla="*/ 245 h 257"/>
                <a:gd name="T8" fmla="*/ 139 w 296"/>
                <a:gd name="T9" fmla="*/ 245 h 257"/>
                <a:gd name="T10" fmla="*/ 116 w 296"/>
                <a:gd name="T11" fmla="*/ 227 h 257"/>
                <a:gd name="T12" fmla="*/ 100 w 296"/>
                <a:gd name="T13" fmla="*/ 230 h 257"/>
                <a:gd name="T14" fmla="*/ 72 w 296"/>
                <a:gd name="T15" fmla="*/ 223 h 257"/>
                <a:gd name="T16" fmla="*/ 54 w 296"/>
                <a:gd name="T17" fmla="*/ 221 h 257"/>
                <a:gd name="T18" fmla="*/ 30 w 296"/>
                <a:gd name="T19" fmla="*/ 234 h 257"/>
                <a:gd name="T20" fmla="*/ 14 w 296"/>
                <a:gd name="T21" fmla="*/ 233 h 257"/>
                <a:gd name="T22" fmla="*/ 8 w 296"/>
                <a:gd name="T23" fmla="*/ 233 h 257"/>
                <a:gd name="T24" fmla="*/ 9 w 296"/>
                <a:gd name="T25" fmla="*/ 205 h 257"/>
                <a:gd name="T26" fmla="*/ 1 w 296"/>
                <a:gd name="T27" fmla="*/ 197 h 257"/>
                <a:gd name="T28" fmla="*/ 14 w 296"/>
                <a:gd name="T29" fmla="*/ 181 h 257"/>
                <a:gd name="T30" fmla="*/ 23 w 296"/>
                <a:gd name="T31" fmla="*/ 169 h 257"/>
                <a:gd name="T32" fmla="*/ 18 w 296"/>
                <a:gd name="T33" fmla="*/ 130 h 257"/>
                <a:gd name="T34" fmla="*/ 22 w 296"/>
                <a:gd name="T35" fmla="*/ 109 h 257"/>
                <a:gd name="T36" fmla="*/ 54 w 296"/>
                <a:gd name="T37" fmla="*/ 119 h 257"/>
                <a:gd name="T38" fmla="*/ 68 w 296"/>
                <a:gd name="T39" fmla="*/ 109 h 257"/>
                <a:gd name="T40" fmla="*/ 80 w 296"/>
                <a:gd name="T41" fmla="*/ 107 h 257"/>
                <a:gd name="T42" fmla="*/ 90 w 296"/>
                <a:gd name="T43" fmla="*/ 112 h 257"/>
                <a:gd name="T44" fmla="*/ 96 w 296"/>
                <a:gd name="T45" fmla="*/ 86 h 257"/>
                <a:gd name="T46" fmla="*/ 106 w 296"/>
                <a:gd name="T47" fmla="*/ 65 h 257"/>
                <a:gd name="T48" fmla="*/ 117 w 296"/>
                <a:gd name="T49" fmla="*/ 57 h 257"/>
                <a:gd name="T50" fmla="*/ 114 w 296"/>
                <a:gd name="T51" fmla="*/ 44 h 257"/>
                <a:gd name="T52" fmla="*/ 117 w 296"/>
                <a:gd name="T53" fmla="*/ 33 h 257"/>
                <a:gd name="T54" fmla="*/ 120 w 296"/>
                <a:gd name="T55" fmla="*/ 28 h 257"/>
                <a:gd name="T56" fmla="*/ 162 w 296"/>
                <a:gd name="T57" fmla="*/ 7 h 257"/>
                <a:gd name="T58" fmla="*/ 168 w 296"/>
                <a:gd name="T59" fmla="*/ 2 h 257"/>
                <a:gd name="T60" fmla="*/ 176 w 296"/>
                <a:gd name="T61" fmla="*/ 5 h 257"/>
                <a:gd name="T62" fmla="*/ 187 w 296"/>
                <a:gd name="T63" fmla="*/ 17 h 257"/>
                <a:gd name="T64" fmla="*/ 195 w 296"/>
                <a:gd name="T65" fmla="*/ 11 h 257"/>
                <a:gd name="T66" fmla="*/ 202 w 296"/>
                <a:gd name="T67" fmla="*/ 19 h 257"/>
                <a:gd name="T68" fmla="*/ 205 w 296"/>
                <a:gd name="T69" fmla="*/ 28 h 257"/>
                <a:gd name="T70" fmla="*/ 230 w 296"/>
                <a:gd name="T71" fmla="*/ 27 h 257"/>
                <a:gd name="T72" fmla="*/ 247 w 296"/>
                <a:gd name="T73" fmla="*/ 52 h 257"/>
                <a:gd name="T74" fmla="*/ 247 w 296"/>
                <a:gd name="T75" fmla="*/ 76 h 257"/>
                <a:gd name="T76" fmla="*/ 257 w 296"/>
                <a:gd name="T77" fmla="*/ 87 h 257"/>
                <a:gd name="T78" fmla="*/ 266 w 296"/>
                <a:gd name="T79" fmla="*/ 101 h 257"/>
                <a:gd name="T80" fmla="*/ 267 w 296"/>
                <a:gd name="T81" fmla="*/ 106 h 257"/>
                <a:gd name="T82" fmla="*/ 270 w 296"/>
                <a:gd name="T83" fmla="*/ 113 h 257"/>
                <a:gd name="T84" fmla="*/ 276 w 296"/>
                <a:gd name="T85" fmla="*/ 121 h 257"/>
                <a:gd name="T86" fmla="*/ 281 w 296"/>
                <a:gd name="T87" fmla="*/ 123 h 257"/>
                <a:gd name="T88" fmla="*/ 285 w 296"/>
                <a:gd name="T89" fmla="*/ 124 h 257"/>
                <a:gd name="T90" fmla="*/ 289 w 296"/>
                <a:gd name="T91" fmla="*/ 125 h 257"/>
                <a:gd name="T92" fmla="*/ 293 w 296"/>
                <a:gd name="T93" fmla="*/ 126 h 257"/>
                <a:gd name="T94" fmla="*/ 293 w 296"/>
                <a:gd name="T95" fmla="*/ 128 h 257"/>
                <a:gd name="T96" fmla="*/ 282 w 296"/>
                <a:gd name="T97" fmla="*/ 159 h 257"/>
                <a:gd name="T98" fmla="*/ 266 w 296"/>
                <a:gd name="T99" fmla="*/ 161 h 257"/>
                <a:gd name="T100" fmla="*/ 264 w 296"/>
                <a:gd name="T101" fmla="*/ 161 h 257"/>
                <a:gd name="T102" fmla="*/ 255 w 296"/>
                <a:gd name="T103" fmla="*/ 166 h 257"/>
                <a:gd name="T104" fmla="*/ 253 w 296"/>
                <a:gd name="T105" fmla="*/ 193 h 257"/>
                <a:gd name="T106" fmla="*/ 256 w 296"/>
                <a:gd name="T107" fmla="*/ 205 h 257"/>
                <a:gd name="T108" fmla="*/ 251 w 296"/>
                <a:gd name="T109" fmla="*/ 209 h 257"/>
                <a:gd name="T110" fmla="*/ 233 w 296"/>
                <a:gd name="T111" fmla="*/ 212 h 257"/>
                <a:gd name="T112" fmla="*/ 223 w 296"/>
                <a:gd name="T113" fmla="*/ 214 h 257"/>
                <a:gd name="T114" fmla="*/ 220 w 296"/>
                <a:gd name="T115" fmla="*/ 239 h 257"/>
                <a:gd name="T116" fmla="*/ 216 w 296"/>
                <a:gd name="T117"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6" h="257">
                  <a:moveTo>
                    <a:pt x="215" y="257"/>
                  </a:moveTo>
                  <a:cubicBezTo>
                    <a:pt x="213" y="257"/>
                    <a:pt x="211" y="255"/>
                    <a:pt x="210" y="253"/>
                  </a:cubicBezTo>
                  <a:cubicBezTo>
                    <a:pt x="210" y="253"/>
                    <a:pt x="209" y="252"/>
                    <a:pt x="208" y="251"/>
                  </a:cubicBezTo>
                  <a:cubicBezTo>
                    <a:pt x="208" y="251"/>
                    <a:pt x="207" y="251"/>
                    <a:pt x="206" y="251"/>
                  </a:cubicBezTo>
                  <a:cubicBezTo>
                    <a:pt x="205" y="251"/>
                    <a:pt x="203" y="252"/>
                    <a:pt x="202" y="252"/>
                  </a:cubicBezTo>
                  <a:cubicBezTo>
                    <a:pt x="200" y="253"/>
                    <a:pt x="197" y="253"/>
                    <a:pt x="194" y="253"/>
                  </a:cubicBezTo>
                  <a:cubicBezTo>
                    <a:pt x="192" y="253"/>
                    <a:pt x="190" y="253"/>
                    <a:pt x="189" y="253"/>
                  </a:cubicBezTo>
                  <a:cubicBezTo>
                    <a:pt x="189" y="253"/>
                    <a:pt x="188" y="253"/>
                    <a:pt x="188" y="253"/>
                  </a:cubicBezTo>
                  <a:cubicBezTo>
                    <a:pt x="187" y="253"/>
                    <a:pt x="186" y="253"/>
                    <a:pt x="185" y="253"/>
                  </a:cubicBezTo>
                  <a:cubicBezTo>
                    <a:pt x="184" y="254"/>
                    <a:pt x="183" y="254"/>
                    <a:pt x="182" y="254"/>
                  </a:cubicBezTo>
                  <a:cubicBezTo>
                    <a:pt x="181" y="254"/>
                    <a:pt x="180" y="254"/>
                    <a:pt x="178" y="253"/>
                  </a:cubicBezTo>
                  <a:cubicBezTo>
                    <a:pt x="176" y="251"/>
                    <a:pt x="174" y="248"/>
                    <a:pt x="173" y="245"/>
                  </a:cubicBezTo>
                  <a:cubicBezTo>
                    <a:pt x="170" y="247"/>
                    <a:pt x="163" y="249"/>
                    <a:pt x="163" y="249"/>
                  </a:cubicBezTo>
                  <a:cubicBezTo>
                    <a:pt x="162" y="249"/>
                    <a:pt x="160" y="248"/>
                    <a:pt x="159" y="247"/>
                  </a:cubicBezTo>
                  <a:cubicBezTo>
                    <a:pt x="158" y="246"/>
                    <a:pt x="157" y="245"/>
                    <a:pt x="155" y="245"/>
                  </a:cubicBezTo>
                  <a:cubicBezTo>
                    <a:pt x="153" y="245"/>
                    <a:pt x="153" y="245"/>
                    <a:pt x="153" y="245"/>
                  </a:cubicBezTo>
                  <a:cubicBezTo>
                    <a:pt x="151" y="245"/>
                    <a:pt x="149" y="245"/>
                    <a:pt x="148" y="245"/>
                  </a:cubicBezTo>
                  <a:cubicBezTo>
                    <a:pt x="146" y="245"/>
                    <a:pt x="145" y="245"/>
                    <a:pt x="144" y="245"/>
                  </a:cubicBezTo>
                  <a:cubicBezTo>
                    <a:pt x="143" y="245"/>
                    <a:pt x="143" y="245"/>
                    <a:pt x="143" y="245"/>
                  </a:cubicBezTo>
                  <a:cubicBezTo>
                    <a:pt x="141" y="245"/>
                    <a:pt x="140" y="245"/>
                    <a:pt x="139" y="245"/>
                  </a:cubicBezTo>
                  <a:cubicBezTo>
                    <a:pt x="137" y="245"/>
                    <a:pt x="136" y="245"/>
                    <a:pt x="133" y="243"/>
                  </a:cubicBezTo>
                  <a:cubicBezTo>
                    <a:pt x="130" y="242"/>
                    <a:pt x="128" y="239"/>
                    <a:pt x="125" y="236"/>
                  </a:cubicBezTo>
                  <a:cubicBezTo>
                    <a:pt x="124" y="235"/>
                    <a:pt x="124" y="234"/>
                    <a:pt x="123" y="233"/>
                  </a:cubicBezTo>
                  <a:cubicBezTo>
                    <a:pt x="121" y="230"/>
                    <a:pt x="119" y="227"/>
                    <a:pt x="116" y="227"/>
                  </a:cubicBezTo>
                  <a:cubicBezTo>
                    <a:pt x="115" y="227"/>
                    <a:pt x="115" y="227"/>
                    <a:pt x="115" y="227"/>
                  </a:cubicBezTo>
                  <a:cubicBezTo>
                    <a:pt x="113" y="227"/>
                    <a:pt x="111" y="228"/>
                    <a:pt x="108" y="228"/>
                  </a:cubicBezTo>
                  <a:cubicBezTo>
                    <a:pt x="106" y="229"/>
                    <a:pt x="103" y="230"/>
                    <a:pt x="101" y="230"/>
                  </a:cubicBezTo>
                  <a:cubicBezTo>
                    <a:pt x="100" y="230"/>
                    <a:pt x="100" y="230"/>
                    <a:pt x="100" y="230"/>
                  </a:cubicBezTo>
                  <a:cubicBezTo>
                    <a:pt x="96" y="230"/>
                    <a:pt x="94" y="228"/>
                    <a:pt x="92" y="226"/>
                  </a:cubicBezTo>
                  <a:cubicBezTo>
                    <a:pt x="90" y="224"/>
                    <a:pt x="89" y="223"/>
                    <a:pt x="87" y="223"/>
                  </a:cubicBezTo>
                  <a:cubicBezTo>
                    <a:pt x="85" y="222"/>
                    <a:pt x="83" y="222"/>
                    <a:pt x="81" y="222"/>
                  </a:cubicBezTo>
                  <a:cubicBezTo>
                    <a:pt x="78" y="222"/>
                    <a:pt x="76" y="222"/>
                    <a:pt x="72" y="223"/>
                  </a:cubicBezTo>
                  <a:cubicBezTo>
                    <a:pt x="71" y="223"/>
                    <a:pt x="70" y="224"/>
                    <a:pt x="68" y="224"/>
                  </a:cubicBezTo>
                  <a:cubicBezTo>
                    <a:pt x="66" y="224"/>
                    <a:pt x="64" y="223"/>
                    <a:pt x="62" y="223"/>
                  </a:cubicBezTo>
                  <a:cubicBezTo>
                    <a:pt x="60" y="222"/>
                    <a:pt x="58" y="222"/>
                    <a:pt x="57" y="222"/>
                  </a:cubicBezTo>
                  <a:cubicBezTo>
                    <a:pt x="56" y="221"/>
                    <a:pt x="55" y="221"/>
                    <a:pt x="54" y="221"/>
                  </a:cubicBezTo>
                  <a:cubicBezTo>
                    <a:pt x="50" y="221"/>
                    <a:pt x="46" y="223"/>
                    <a:pt x="42" y="225"/>
                  </a:cubicBezTo>
                  <a:cubicBezTo>
                    <a:pt x="41" y="226"/>
                    <a:pt x="40" y="227"/>
                    <a:pt x="39" y="229"/>
                  </a:cubicBezTo>
                  <a:cubicBezTo>
                    <a:pt x="37" y="231"/>
                    <a:pt x="35" y="233"/>
                    <a:pt x="31" y="234"/>
                  </a:cubicBezTo>
                  <a:cubicBezTo>
                    <a:pt x="31" y="234"/>
                    <a:pt x="30" y="234"/>
                    <a:pt x="30" y="234"/>
                  </a:cubicBezTo>
                  <a:cubicBezTo>
                    <a:pt x="28" y="234"/>
                    <a:pt x="26" y="233"/>
                    <a:pt x="24" y="233"/>
                  </a:cubicBezTo>
                  <a:cubicBezTo>
                    <a:pt x="22" y="233"/>
                    <a:pt x="20" y="232"/>
                    <a:pt x="18" y="232"/>
                  </a:cubicBezTo>
                  <a:cubicBezTo>
                    <a:pt x="16" y="232"/>
                    <a:pt x="15" y="233"/>
                    <a:pt x="14" y="233"/>
                  </a:cubicBezTo>
                  <a:cubicBezTo>
                    <a:pt x="14" y="233"/>
                    <a:pt x="14" y="233"/>
                    <a:pt x="14" y="233"/>
                  </a:cubicBezTo>
                  <a:cubicBezTo>
                    <a:pt x="12" y="234"/>
                    <a:pt x="11" y="235"/>
                    <a:pt x="9" y="235"/>
                  </a:cubicBezTo>
                  <a:cubicBezTo>
                    <a:pt x="8" y="236"/>
                    <a:pt x="8" y="236"/>
                    <a:pt x="8" y="236"/>
                  </a:cubicBezTo>
                  <a:cubicBezTo>
                    <a:pt x="8" y="234"/>
                    <a:pt x="8" y="234"/>
                    <a:pt x="8" y="234"/>
                  </a:cubicBezTo>
                  <a:cubicBezTo>
                    <a:pt x="8" y="234"/>
                    <a:pt x="8" y="233"/>
                    <a:pt x="8" y="233"/>
                  </a:cubicBezTo>
                  <a:cubicBezTo>
                    <a:pt x="8" y="232"/>
                    <a:pt x="8" y="231"/>
                    <a:pt x="8" y="230"/>
                  </a:cubicBezTo>
                  <a:cubicBezTo>
                    <a:pt x="9" y="227"/>
                    <a:pt x="9" y="224"/>
                    <a:pt x="11" y="221"/>
                  </a:cubicBezTo>
                  <a:cubicBezTo>
                    <a:pt x="12" y="218"/>
                    <a:pt x="13" y="216"/>
                    <a:pt x="12" y="213"/>
                  </a:cubicBezTo>
                  <a:cubicBezTo>
                    <a:pt x="12" y="210"/>
                    <a:pt x="11" y="208"/>
                    <a:pt x="9" y="205"/>
                  </a:cubicBezTo>
                  <a:cubicBezTo>
                    <a:pt x="8" y="204"/>
                    <a:pt x="6" y="203"/>
                    <a:pt x="4" y="202"/>
                  </a:cubicBezTo>
                  <a:cubicBezTo>
                    <a:pt x="3" y="201"/>
                    <a:pt x="2" y="201"/>
                    <a:pt x="1" y="200"/>
                  </a:cubicBezTo>
                  <a:cubicBezTo>
                    <a:pt x="0" y="199"/>
                    <a:pt x="0" y="199"/>
                    <a:pt x="0" y="199"/>
                  </a:cubicBezTo>
                  <a:cubicBezTo>
                    <a:pt x="1" y="197"/>
                    <a:pt x="1" y="197"/>
                    <a:pt x="1" y="197"/>
                  </a:cubicBezTo>
                  <a:cubicBezTo>
                    <a:pt x="2" y="194"/>
                    <a:pt x="4" y="191"/>
                    <a:pt x="5" y="189"/>
                  </a:cubicBezTo>
                  <a:cubicBezTo>
                    <a:pt x="6" y="187"/>
                    <a:pt x="8" y="185"/>
                    <a:pt x="10" y="184"/>
                  </a:cubicBezTo>
                  <a:cubicBezTo>
                    <a:pt x="11" y="183"/>
                    <a:pt x="12" y="182"/>
                    <a:pt x="13" y="182"/>
                  </a:cubicBezTo>
                  <a:cubicBezTo>
                    <a:pt x="13" y="181"/>
                    <a:pt x="14" y="181"/>
                    <a:pt x="14" y="181"/>
                  </a:cubicBezTo>
                  <a:cubicBezTo>
                    <a:pt x="15" y="180"/>
                    <a:pt x="16" y="179"/>
                    <a:pt x="17" y="178"/>
                  </a:cubicBezTo>
                  <a:cubicBezTo>
                    <a:pt x="18" y="178"/>
                    <a:pt x="19" y="177"/>
                    <a:pt x="20" y="177"/>
                  </a:cubicBezTo>
                  <a:cubicBezTo>
                    <a:pt x="20" y="177"/>
                    <a:pt x="21" y="177"/>
                    <a:pt x="22" y="177"/>
                  </a:cubicBezTo>
                  <a:cubicBezTo>
                    <a:pt x="24" y="176"/>
                    <a:pt x="24" y="173"/>
                    <a:pt x="23" y="169"/>
                  </a:cubicBezTo>
                  <a:cubicBezTo>
                    <a:pt x="23" y="166"/>
                    <a:pt x="22" y="163"/>
                    <a:pt x="22" y="160"/>
                  </a:cubicBezTo>
                  <a:cubicBezTo>
                    <a:pt x="22" y="155"/>
                    <a:pt x="21" y="151"/>
                    <a:pt x="20" y="146"/>
                  </a:cubicBezTo>
                  <a:cubicBezTo>
                    <a:pt x="19" y="142"/>
                    <a:pt x="19" y="139"/>
                    <a:pt x="19" y="135"/>
                  </a:cubicBezTo>
                  <a:cubicBezTo>
                    <a:pt x="19" y="133"/>
                    <a:pt x="19" y="131"/>
                    <a:pt x="18" y="130"/>
                  </a:cubicBezTo>
                  <a:cubicBezTo>
                    <a:pt x="18" y="128"/>
                    <a:pt x="18" y="126"/>
                    <a:pt x="18" y="124"/>
                  </a:cubicBezTo>
                  <a:cubicBezTo>
                    <a:pt x="18" y="120"/>
                    <a:pt x="19" y="117"/>
                    <a:pt x="20" y="113"/>
                  </a:cubicBezTo>
                  <a:cubicBezTo>
                    <a:pt x="20" y="112"/>
                    <a:pt x="21" y="111"/>
                    <a:pt x="21" y="110"/>
                  </a:cubicBezTo>
                  <a:cubicBezTo>
                    <a:pt x="22" y="109"/>
                    <a:pt x="22" y="109"/>
                    <a:pt x="22" y="109"/>
                  </a:cubicBezTo>
                  <a:cubicBezTo>
                    <a:pt x="23" y="110"/>
                    <a:pt x="23" y="110"/>
                    <a:pt x="23" y="110"/>
                  </a:cubicBezTo>
                  <a:cubicBezTo>
                    <a:pt x="24" y="112"/>
                    <a:pt x="26" y="113"/>
                    <a:pt x="27" y="114"/>
                  </a:cubicBezTo>
                  <a:cubicBezTo>
                    <a:pt x="33" y="118"/>
                    <a:pt x="39" y="120"/>
                    <a:pt x="47" y="120"/>
                  </a:cubicBezTo>
                  <a:cubicBezTo>
                    <a:pt x="49" y="120"/>
                    <a:pt x="52" y="119"/>
                    <a:pt x="54" y="119"/>
                  </a:cubicBezTo>
                  <a:cubicBezTo>
                    <a:pt x="55" y="119"/>
                    <a:pt x="56" y="119"/>
                    <a:pt x="57" y="119"/>
                  </a:cubicBezTo>
                  <a:cubicBezTo>
                    <a:pt x="58" y="118"/>
                    <a:pt x="60" y="118"/>
                    <a:pt x="61" y="118"/>
                  </a:cubicBezTo>
                  <a:cubicBezTo>
                    <a:pt x="63" y="117"/>
                    <a:pt x="63" y="116"/>
                    <a:pt x="64" y="114"/>
                  </a:cubicBezTo>
                  <a:cubicBezTo>
                    <a:pt x="65" y="112"/>
                    <a:pt x="66" y="110"/>
                    <a:pt x="68" y="109"/>
                  </a:cubicBezTo>
                  <a:cubicBezTo>
                    <a:pt x="70" y="109"/>
                    <a:pt x="71" y="109"/>
                    <a:pt x="72" y="109"/>
                  </a:cubicBezTo>
                  <a:cubicBezTo>
                    <a:pt x="73" y="109"/>
                    <a:pt x="74" y="109"/>
                    <a:pt x="75" y="109"/>
                  </a:cubicBezTo>
                  <a:cubicBezTo>
                    <a:pt x="75" y="108"/>
                    <a:pt x="76" y="108"/>
                    <a:pt x="76" y="108"/>
                  </a:cubicBezTo>
                  <a:cubicBezTo>
                    <a:pt x="77" y="107"/>
                    <a:pt x="79" y="107"/>
                    <a:pt x="80" y="107"/>
                  </a:cubicBezTo>
                  <a:cubicBezTo>
                    <a:pt x="80" y="107"/>
                    <a:pt x="81" y="107"/>
                    <a:pt x="81" y="107"/>
                  </a:cubicBezTo>
                  <a:cubicBezTo>
                    <a:pt x="83" y="107"/>
                    <a:pt x="85" y="108"/>
                    <a:pt x="87" y="109"/>
                  </a:cubicBezTo>
                  <a:cubicBezTo>
                    <a:pt x="88" y="110"/>
                    <a:pt x="88" y="110"/>
                    <a:pt x="88" y="110"/>
                  </a:cubicBezTo>
                  <a:cubicBezTo>
                    <a:pt x="89" y="111"/>
                    <a:pt x="90" y="112"/>
                    <a:pt x="90" y="112"/>
                  </a:cubicBezTo>
                  <a:cubicBezTo>
                    <a:pt x="91" y="112"/>
                    <a:pt x="91" y="112"/>
                    <a:pt x="91" y="111"/>
                  </a:cubicBezTo>
                  <a:cubicBezTo>
                    <a:pt x="93" y="110"/>
                    <a:pt x="93" y="107"/>
                    <a:pt x="93" y="105"/>
                  </a:cubicBezTo>
                  <a:cubicBezTo>
                    <a:pt x="93" y="102"/>
                    <a:pt x="93" y="100"/>
                    <a:pt x="94" y="97"/>
                  </a:cubicBezTo>
                  <a:cubicBezTo>
                    <a:pt x="95" y="94"/>
                    <a:pt x="96" y="90"/>
                    <a:pt x="96" y="86"/>
                  </a:cubicBezTo>
                  <a:cubicBezTo>
                    <a:pt x="96" y="83"/>
                    <a:pt x="97" y="80"/>
                    <a:pt x="97" y="77"/>
                  </a:cubicBezTo>
                  <a:cubicBezTo>
                    <a:pt x="98" y="76"/>
                    <a:pt x="98" y="76"/>
                    <a:pt x="98" y="75"/>
                  </a:cubicBezTo>
                  <a:cubicBezTo>
                    <a:pt x="98" y="73"/>
                    <a:pt x="98" y="72"/>
                    <a:pt x="100" y="70"/>
                  </a:cubicBezTo>
                  <a:cubicBezTo>
                    <a:pt x="101" y="68"/>
                    <a:pt x="103" y="67"/>
                    <a:pt x="106" y="65"/>
                  </a:cubicBezTo>
                  <a:cubicBezTo>
                    <a:pt x="106" y="65"/>
                    <a:pt x="106" y="65"/>
                    <a:pt x="106" y="65"/>
                  </a:cubicBezTo>
                  <a:cubicBezTo>
                    <a:pt x="107" y="64"/>
                    <a:pt x="109" y="63"/>
                    <a:pt x="110" y="62"/>
                  </a:cubicBezTo>
                  <a:cubicBezTo>
                    <a:pt x="111" y="61"/>
                    <a:pt x="113" y="60"/>
                    <a:pt x="115" y="59"/>
                  </a:cubicBezTo>
                  <a:cubicBezTo>
                    <a:pt x="116" y="58"/>
                    <a:pt x="116" y="58"/>
                    <a:pt x="117" y="57"/>
                  </a:cubicBezTo>
                  <a:cubicBezTo>
                    <a:pt x="120" y="56"/>
                    <a:pt x="122" y="55"/>
                    <a:pt x="122" y="52"/>
                  </a:cubicBezTo>
                  <a:cubicBezTo>
                    <a:pt x="122" y="50"/>
                    <a:pt x="121" y="49"/>
                    <a:pt x="119" y="48"/>
                  </a:cubicBezTo>
                  <a:cubicBezTo>
                    <a:pt x="119" y="48"/>
                    <a:pt x="119" y="47"/>
                    <a:pt x="118" y="47"/>
                  </a:cubicBezTo>
                  <a:cubicBezTo>
                    <a:pt x="116" y="47"/>
                    <a:pt x="114" y="46"/>
                    <a:pt x="114" y="44"/>
                  </a:cubicBezTo>
                  <a:cubicBezTo>
                    <a:pt x="113" y="41"/>
                    <a:pt x="115" y="40"/>
                    <a:pt x="116" y="39"/>
                  </a:cubicBezTo>
                  <a:cubicBezTo>
                    <a:pt x="116" y="39"/>
                    <a:pt x="117" y="38"/>
                    <a:pt x="117" y="38"/>
                  </a:cubicBezTo>
                  <a:cubicBezTo>
                    <a:pt x="118" y="37"/>
                    <a:pt x="118" y="36"/>
                    <a:pt x="117" y="35"/>
                  </a:cubicBezTo>
                  <a:cubicBezTo>
                    <a:pt x="117" y="34"/>
                    <a:pt x="117" y="34"/>
                    <a:pt x="117" y="33"/>
                  </a:cubicBezTo>
                  <a:cubicBezTo>
                    <a:pt x="117" y="32"/>
                    <a:pt x="117" y="31"/>
                    <a:pt x="117" y="29"/>
                  </a:cubicBezTo>
                  <a:cubicBezTo>
                    <a:pt x="117" y="28"/>
                    <a:pt x="117" y="28"/>
                    <a:pt x="117" y="28"/>
                  </a:cubicBezTo>
                  <a:cubicBezTo>
                    <a:pt x="118" y="28"/>
                    <a:pt x="118" y="28"/>
                    <a:pt x="118" y="28"/>
                  </a:cubicBezTo>
                  <a:cubicBezTo>
                    <a:pt x="119" y="28"/>
                    <a:pt x="120" y="28"/>
                    <a:pt x="120" y="28"/>
                  </a:cubicBezTo>
                  <a:cubicBezTo>
                    <a:pt x="121" y="28"/>
                    <a:pt x="122" y="28"/>
                    <a:pt x="122" y="28"/>
                  </a:cubicBezTo>
                  <a:cubicBezTo>
                    <a:pt x="123" y="28"/>
                    <a:pt x="123" y="28"/>
                    <a:pt x="123" y="28"/>
                  </a:cubicBezTo>
                  <a:cubicBezTo>
                    <a:pt x="134" y="28"/>
                    <a:pt x="144" y="25"/>
                    <a:pt x="151" y="20"/>
                  </a:cubicBezTo>
                  <a:cubicBezTo>
                    <a:pt x="156" y="16"/>
                    <a:pt x="159" y="13"/>
                    <a:pt x="162" y="7"/>
                  </a:cubicBezTo>
                  <a:cubicBezTo>
                    <a:pt x="163" y="5"/>
                    <a:pt x="164" y="3"/>
                    <a:pt x="166" y="1"/>
                  </a:cubicBezTo>
                  <a:cubicBezTo>
                    <a:pt x="166" y="0"/>
                    <a:pt x="166" y="0"/>
                    <a:pt x="166" y="0"/>
                  </a:cubicBezTo>
                  <a:cubicBezTo>
                    <a:pt x="167" y="1"/>
                    <a:pt x="167" y="1"/>
                    <a:pt x="167" y="1"/>
                  </a:cubicBezTo>
                  <a:cubicBezTo>
                    <a:pt x="167" y="1"/>
                    <a:pt x="168" y="2"/>
                    <a:pt x="168" y="2"/>
                  </a:cubicBezTo>
                  <a:cubicBezTo>
                    <a:pt x="169" y="2"/>
                    <a:pt x="169" y="2"/>
                    <a:pt x="170" y="3"/>
                  </a:cubicBezTo>
                  <a:cubicBezTo>
                    <a:pt x="171" y="4"/>
                    <a:pt x="172" y="4"/>
                    <a:pt x="173" y="5"/>
                  </a:cubicBezTo>
                  <a:cubicBezTo>
                    <a:pt x="174" y="5"/>
                    <a:pt x="174" y="5"/>
                    <a:pt x="174" y="5"/>
                  </a:cubicBezTo>
                  <a:cubicBezTo>
                    <a:pt x="175" y="5"/>
                    <a:pt x="175" y="5"/>
                    <a:pt x="176" y="5"/>
                  </a:cubicBezTo>
                  <a:cubicBezTo>
                    <a:pt x="177" y="5"/>
                    <a:pt x="178" y="6"/>
                    <a:pt x="178" y="7"/>
                  </a:cubicBezTo>
                  <a:cubicBezTo>
                    <a:pt x="178" y="7"/>
                    <a:pt x="178" y="7"/>
                    <a:pt x="178" y="7"/>
                  </a:cubicBezTo>
                  <a:cubicBezTo>
                    <a:pt x="181" y="10"/>
                    <a:pt x="184" y="13"/>
                    <a:pt x="186" y="16"/>
                  </a:cubicBezTo>
                  <a:cubicBezTo>
                    <a:pt x="186" y="16"/>
                    <a:pt x="187" y="17"/>
                    <a:pt x="187" y="17"/>
                  </a:cubicBezTo>
                  <a:cubicBezTo>
                    <a:pt x="187" y="17"/>
                    <a:pt x="187" y="17"/>
                    <a:pt x="187" y="16"/>
                  </a:cubicBezTo>
                  <a:cubicBezTo>
                    <a:pt x="187" y="16"/>
                    <a:pt x="188" y="16"/>
                    <a:pt x="188" y="16"/>
                  </a:cubicBezTo>
                  <a:cubicBezTo>
                    <a:pt x="188" y="14"/>
                    <a:pt x="188" y="13"/>
                    <a:pt x="190" y="13"/>
                  </a:cubicBezTo>
                  <a:cubicBezTo>
                    <a:pt x="192" y="12"/>
                    <a:pt x="193" y="11"/>
                    <a:pt x="195" y="11"/>
                  </a:cubicBezTo>
                  <a:cubicBezTo>
                    <a:pt x="195" y="11"/>
                    <a:pt x="195" y="11"/>
                    <a:pt x="195" y="11"/>
                  </a:cubicBezTo>
                  <a:cubicBezTo>
                    <a:pt x="196" y="11"/>
                    <a:pt x="198" y="11"/>
                    <a:pt x="200" y="13"/>
                  </a:cubicBezTo>
                  <a:cubicBezTo>
                    <a:pt x="201" y="14"/>
                    <a:pt x="201" y="16"/>
                    <a:pt x="201" y="17"/>
                  </a:cubicBezTo>
                  <a:cubicBezTo>
                    <a:pt x="202" y="18"/>
                    <a:pt x="202" y="18"/>
                    <a:pt x="202" y="19"/>
                  </a:cubicBezTo>
                  <a:cubicBezTo>
                    <a:pt x="202" y="20"/>
                    <a:pt x="202" y="20"/>
                    <a:pt x="203" y="21"/>
                  </a:cubicBezTo>
                  <a:cubicBezTo>
                    <a:pt x="203" y="22"/>
                    <a:pt x="204" y="23"/>
                    <a:pt x="204" y="24"/>
                  </a:cubicBezTo>
                  <a:cubicBezTo>
                    <a:pt x="204" y="25"/>
                    <a:pt x="205" y="25"/>
                    <a:pt x="205" y="26"/>
                  </a:cubicBezTo>
                  <a:cubicBezTo>
                    <a:pt x="205" y="27"/>
                    <a:pt x="205" y="27"/>
                    <a:pt x="205" y="28"/>
                  </a:cubicBezTo>
                  <a:cubicBezTo>
                    <a:pt x="207" y="28"/>
                    <a:pt x="208" y="27"/>
                    <a:pt x="210" y="27"/>
                  </a:cubicBezTo>
                  <a:cubicBezTo>
                    <a:pt x="212" y="26"/>
                    <a:pt x="215" y="25"/>
                    <a:pt x="217" y="25"/>
                  </a:cubicBezTo>
                  <a:cubicBezTo>
                    <a:pt x="218" y="24"/>
                    <a:pt x="219" y="24"/>
                    <a:pt x="219" y="24"/>
                  </a:cubicBezTo>
                  <a:cubicBezTo>
                    <a:pt x="223" y="24"/>
                    <a:pt x="226" y="26"/>
                    <a:pt x="230" y="27"/>
                  </a:cubicBezTo>
                  <a:cubicBezTo>
                    <a:pt x="232" y="27"/>
                    <a:pt x="232" y="27"/>
                    <a:pt x="232" y="27"/>
                  </a:cubicBezTo>
                  <a:cubicBezTo>
                    <a:pt x="237" y="29"/>
                    <a:pt x="242" y="30"/>
                    <a:pt x="245" y="34"/>
                  </a:cubicBezTo>
                  <a:cubicBezTo>
                    <a:pt x="249" y="38"/>
                    <a:pt x="250" y="43"/>
                    <a:pt x="248" y="49"/>
                  </a:cubicBezTo>
                  <a:cubicBezTo>
                    <a:pt x="248" y="50"/>
                    <a:pt x="248" y="51"/>
                    <a:pt x="247" y="52"/>
                  </a:cubicBezTo>
                  <a:cubicBezTo>
                    <a:pt x="246" y="56"/>
                    <a:pt x="245" y="59"/>
                    <a:pt x="245" y="63"/>
                  </a:cubicBezTo>
                  <a:cubicBezTo>
                    <a:pt x="245" y="65"/>
                    <a:pt x="245" y="66"/>
                    <a:pt x="246" y="67"/>
                  </a:cubicBezTo>
                  <a:cubicBezTo>
                    <a:pt x="246" y="69"/>
                    <a:pt x="246" y="70"/>
                    <a:pt x="246" y="72"/>
                  </a:cubicBezTo>
                  <a:cubicBezTo>
                    <a:pt x="246" y="73"/>
                    <a:pt x="247" y="74"/>
                    <a:pt x="247" y="76"/>
                  </a:cubicBezTo>
                  <a:cubicBezTo>
                    <a:pt x="248" y="77"/>
                    <a:pt x="248" y="78"/>
                    <a:pt x="249" y="79"/>
                  </a:cubicBezTo>
                  <a:cubicBezTo>
                    <a:pt x="250" y="79"/>
                    <a:pt x="250" y="80"/>
                    <a:pt x="251" y="80"/>
                  </a:cubicBezTo>
                  <a:cubicBezTo>
                    <a:pt x="251" y="81"/>
                    <a:pt x="252" y="81"/>
                    <a:pt x="253" y="82"/>
                  </a:cubicBezTo>
                  <a:cubicBezTo>
                    <a:pt x="255" y="83"/>
                    <a:pt x="256" y="85"/>
                    <a:pt x="257" y="87"/>
                  </a:cubicBezTo>
                  <a:cubicBezTo>
                    <a:pt x="257" y="87"/>
                    <a:pt x="258" y="88"/>
                    <a:pt x="258" y="88"/>
                  </a:cubicBezTo>
                  <a:cubicBezTo>
                    <a:pt x="258" y="89"/>
                    <a:pt x="259" y="90"/>
                    <a:pt x="260" y="91"/>
                  </a:cubicBezTo>
                  <a:cubicBezTo>
                    <a:pt x="262" y="94"/>
                    <a:pt x="264" y="98"/>
                    <a:pt x="265" y="101"/>
                  </a:cubicBezTo>
                  <a:cubicBezTo>
                    <a:pt x="266" y="101"/>
                    <a:pt x="266" y="101"/>
                    <a:pt x="266" y="101"/>
                  </a:cubicBezTo>
                  <a:cubicBezTo>
                    <a:pt x="266" y="101"/>
                    <a:pt x="266" y="101"/>
                    <a:pt x="266" y="101"/>
                  </a:cubicBezTo>
                  <a:cubicBezTo>
                    <a:pt x="266" y="102"/>
                    <a:pt x="266" y="104"/>
                    <a:pt x="267" y="105"/>
                  </a:cubicBezTo>
                  <a:cubicBezTo>
                    <a:pt x="267" y="105"/>
                    <a:pt x="267" y="105"/>
                    <a:pt x="267" y="105"/>
                  </a:cubicBezTo>
                  <a:cubicBezTo>
                    <a:pt x="267" y="105"/>
                    <a:pt x="267" y="106"/>
                    <a:pt x="267" y="106"/>
                  </a:cubicBezTo>
                  <a:cubicBezTo>
                    <a:pt x="268" y="107"/>
                    <a:pt x="268" y="108"/>
                    <a:pt x="269" y="109"/>
                  </a:cubicBezTo>
                  <a:cubicBezTo>
                    <a:pt x="270" y="110"/>
                    <a:pt x="270" y="110"/>
                    <a:pt x="270" y="110"/>
                  </a:cubicBezTo>
                  <a:cubicBezTo>
                    <a:pt x="269" y="110"/>
                    <a:pt x="269" y="110"/>
                    <a:pt x="269" y="110"/>
                  </a:cubicBezTo>
                  <a:cubicBezTo>
                    <a:pt x="269" y="111"/>
                    <a:pt x="270" y="112"/>
                    <a:pt x="270" y="113"/>
                  </a:cubicBezTo>
                  <a:cubicBezTo>
                    <a:pt x="270" y="113"/>
                    <a:pt x="271" y="113"/>
                    <a:pt x="271" y="114"/>
                  </a:cubicBezTo>
                  <a:cubicBezTo>
                    <a:pt x="271" y="114"/>
                    <a:pt x="271" y="114"/>
                    <a:pt x="271" y="115"/>
                  </a:cubicBezTo>
                  <a:cubicBezTo>
                    <a:pt x="271" y="115"/>
                    <a:pt x="272" y="116"/>
                    <a:pt x="272" y="117"/>
                  </a:cubicBezTo>
                  <a:cubicBezTo>
                    <a:pt x="273" y="118"/>
                    <a:pt x="275" y="121"/>
                    <a:pt x="276" y="121"/>
                  </a:cubicBezTo>
                  <a:cubicBezTo>
                    <a:pt x="279" y="121"/>
                    <a:pt x="279" y="121"/>
                    <a:pt x="279" y="121"/>
                  </a:cubicBezTo>
                  <a:cubicBezTo>
                    <a:pt x="279" y="119"/>
                    <a:pt x="279" y="119"/>
                    <a:pt x="279" y="119"/>
                  </a:cubicBezTo>
                  <a:cubicBezTo>
                    <a:pt x="281" y="123"/>
                    <a:pt x="281" y="123"/>
                    <a:pt x="281" y="123"/>
                  </a:cubicBezTo>
                  <a:cubicBezTo>
                    <a:pt x="281" y="123"/>
                    <a:pt x="281" y="123"/>
                    <a:pt x="281" y="123"/>
                  </a:cubicBezTo>
                  <a:cubicBezTo>
                    <a:pt x="282" y="123"/>
                    <a:pt x="282" y="123"/>
                    <a:pt x="282" y="123"/>
                  </a:cubicBezTo>
                  <a:cubicBezTo>
                    <a:pt x="283" y="124"/>
                    <a:pt x="283" y="124"/>
                    <a:pt x="283" y="124"/>
                  </a:cubicBezTo>
                  <a:cubicBezTo>
                    <a:pt x="283" y="124"/>
                    <a:pt x="283" y="124"/>
                    <a:pt x="284" y="124"/>
                  </a:cubicBezTo>
                  <a:cubicBezTo>
                    <a:pt x="284" y="124"/>
                    <a:pt x="285" y="124"/>
                    <a:pt x="285" y="124"/>
                  </a:cubicBezTo>
                  <a:cubicBezTo>
                    <a:pt x="286" y="124"/>
                    <a:pt x="287" y="125"/>
                    <a:pt x="288" y="125"/>
                  </a:cubicBezTo>
                  <a:cubicBezTo>
                    <a:pt x="288" y="125"/>
                    <a:pt x="288" y="125"/>
                    <a:pt x="288" y="125"/>
                  </a:cubicBezTo>
                  <a:cubicBezTo>
                    <a:pt x="288" y="125"/>
                    <a:pt x="289" y="125"/>
                    <a:pt x="289" y="125"/>
                  </a:cubicBezTo>
                  <a:cubicBezTo>
                    <a:pt x="289" y="125"/>
                    <a:pt x="289" y="125"/>
                    <a:pt x="289" y="125"/>
                  </a:cubicBezTo>
                  <a:cubicBezTo>
                    <a:pt x="291" y="124"/>
                    <a:pt x="291" y="124"/>
                    <a:pt x="291" y="124"/>
                  </a:cubicBezTo>
                  <a:cubicBezTo>
                    <a:pt x="291" y="126"/>
                    <a:pt x="291" y="126"/>
                    <a:pt x="291" y="126"/>
                  </a:cubicBezTo>
                  <a:cubicBezTo>
                    <a:pt x="291" y="126"/>
                    <a:pt x="291" y="126"/>
                    <a:pt x="292" y="126"/>
                  </a:cubicBezTo>
                  <a:cubicBezTo>
                    <a:pt x="293" y="126"/>
                    <a:pt x="293" y="126"/>
                    <a:pt x="293" y="126"/>
                  </a:cubicBezTo>
                  <a:cubicBezTo>
                    <a:pt x="292" y="127"/>
                    <a:pt x="292" y="127"/>
                    <a:pt x="292" y="127"/>
                  </a:cubicBezTo>
                  <a:cubicBezTo>
                    <a:pt x="292" y="127"/>
                    <a:pt x="293" y="127"/>
                    <a:pt x="293" y="127"/>
                  </a:cubicBezTo>
                  <a:cubicBezTo>
                    <a:pt x="293" y="128"/>
                    <a:pt x="293" y="128"/>
                    <a:pt x="293" y="128"/>
                  </a:cubicBezTo>
                  <a:cubicBezTo>
                    <a:pt x="293" y="128"/>
                    <a:pt x="293" y="128"/>
                    <a:pt x="293" y="128"/>
                  </a:cubicBezTo>
                  <a:cubicBezTo>
                    <a:pt x="295" y="133"/>
                    <a:pt x="295" y="137"/>
                    <a:pt x="296" y="141"/>
                  </a:cubicBezTo>
                  <a:cubicBezTo>
                    <a:pt x="296" y="145"/>
                    <a:pt x="296" y="149"/>
                    <a:pt x="295" y="153"/>
                  </a:cubicBezTo>
                  <a:cubicBezTo>
                    <a:pt x="294" y="157"/>
                    <a:pt x="291" y="159"/>
                    <a:pt x="286" y="159"/>
                  </a:cubicBezTo>
                  <a:cubicBezTo>
                    <a:pt x="285" y="159"/>
                    <a:pt x="284" y="159"/>
                    <a:pt x="282" y="159"/>
                  </a:cubicBezTo>
                  <a:cubicBezTo>
                    <a:pt x="281" y="159"/>
                    <a:pt x="280" y="159"/>
                    <a:pt x="279" y="159"/>
                  </a:cubicBezTo>
                  <a:cubicBezTo>
                    <a:pt x="278" y="159"/>
                    <a:pt x="277" y="159"/>
                    <a:pt x="276" y="159"/>
                  </a:cubicBezTo>
                  <a:cubicBezTo>
                    <a:pt x="273" y="159"/>
                    <a:pt x="270" y="160"/>
                    <a:pt x="266" y="160"/>
                  </a:cubicBezTo>
                  <a:cubicBezTo>
                    <a:pt x="266" y="161"/>
                    <a:pt x="266" y="161"/>
                    <a:pt x="266" y="161"/>
                  </a:cubicBezTo>
                  <a:cubicBezTo>
                    <a:pt x="265" y="161"/>
                    <a:pt x="265" y="161"/>
                    <a:pt x="265" y="161"/>
                  </a:cubicBezTo>
                  <a:cubicBezTo>
                    <a:pt x="265" y="161"/>
                    <a:pt x="265" y="161"/>
                    <a:pt x="265" y="161"/>
                  </a:cubicBezTo>
                  <a:cubicBezTo>
                    <a:pt x="265" y="161"/>
                    <a:pt x="264" y="161"/>
                    <a:pt x="264" y="161"/>
                  </a:cubicBezTo>
                  <a:cubicBezTo>
                    <a:pt x="264" y="161"/>
                    <a:pt x="264" y="161"/>
                    <a:pt x="264" y="161"/>
                  </a:cubicBezTo>
                  <a:cubicBezTo>
                    <a:pt x="264" y="161"/>
                    <a:pt x="264" y="161"/>
                    <a:pt x="264" y="161"/>
                  </a:cubicBezTo>
                  <a:cubicBezTo>
                    <a:pt x="264" y="161"/>
                    <a:pt x="264" y="161"/>
                    <a:pt x="264" y="161"/>
                  </a:cubicBezTo>
                  <a:cubicBezTo>
                    <a:pt x="261" y="161"/>
                    <a:pt x="260" y="163"/>
                    <a:pt x="258" y="164"/>
                  </a:cubicBezTo>
                  <a:cubicBezTo>
                    <a:pt x="257" y="165"/>
                    <a:pt x="256" y="166"/>
                    <a:pt x="255" y="166"/>
                  </a:cubicBezTo>
                  <a:cubicBezTo>
                    <a:pt x="253" y="167"/>
                    <a:pt x="253" y="167"/>
                    <a:pt x="253" y="169"/>
                  </a:cubicBezTo>
                  <a:cubicBezTo>
                    <a:pt x="253" y="171"/>
                    <a:pt x="254" y="172"/>
                    <a:pt x="254" y="173"/>
                  </a:cubicBezTo>
                  <a:cubicBezTo>
                    <a:pt x="256" y="176"/>
                    <a:pt x="256" y="180"/>
                    <a:pt x="256" y="183"/>
                  </a:cubicBezTo>
                  <a:cubicBezTo>
                    <a:pt x="256" y="186"/>
                    <a:pt x="254" y="190"/>
                    <a:pt x="253" y="193"/>
                  </a:cubicBezTo>
                  <a:cubicBezTo>
                    <a:pt x="253" y="195"/>
                    <a:pt x="253" y="196"/>
                    <a:pt x="253" y="198"/>
                  </a:cubicBezTo>
                  <a:cubicBezTo>
                    <a:pt x="253" y="199"/>
                    <a:pt x="254" y="200"/>
                    <a:pt x="254" y="202"/>
                  </a:cubicBezTo>
                  <a:cubicBezTo>
                    <a:pt x="255" y="202"/>
                    <a:pt x="255" y="203"/>
                    <a:pt x="255" y="203"/>
                  </a:cubicBezTo>
                  <a:cubicBezTo>
                    <a:pt x="255" y="204"/>
                    <a:pt x="256" y="204"/>
                    <a:pt x="256" y="205"/>
                  </a:cubicBezTo>
                  <a:cubicBezTo>
                    <a:pt x="256" y="206"/>
                    <a:pt x="256" y="206"/>
                    <a:pt x="256" y="206"/>
                  </a:cubicBezTo>
                  <a:cubicBezTo>
                    <a:pt x="255" y="207"/>
                    <a:pt x="255" y="207"/>
                    <a:pt x="255" y="207"/>
                  </a:cubicBezTo>
                  <a:cubicBezTo>
                    <a:pt x="255" y="207"/>
                    <a:pt x="254" y="207"/>
                    <a:pt x="254" y="207"/>
                  </a:cubicBezTo>
                  <a:cubicBezTo>
                    <a:pt x="253" y="208"/>
                    <a:pt x="252" y="208"/>
                    <a:pt x="251" y="209"/>
                  </a:cubicBezTo>
                  <a:cubicBezTo>
                    <a:pt x="249" y="210"/>
                    <a:pt x="247" y="212"/>
                    <a:pt x="245" y="212"/>
                  </a:cubicBezTo>
                  <a:cubicBezTo>
                    <a:pt x="243" y="213"/>
                    <a:pt x="242" y="213"/>
                    <a:pt x="240" y="213"/>
                  </a:cubicBezTo>
                  <a:cubicBezTo>
                    <a:pt x="239" y="213"/>
                    <a:pt x="238" y="213"/>
                    <a:pt x="236" y="213"/>
                  </a:cubicBezTo>
                  <a:cubicBezTo>
                    <a:pt x="235" y="213"/>
                    <a:pt x="234" y="212"/>
                    <a:pt x="233" y="212"/>
                  </a:cubicBezTo>
                  <a:cubicBezTo>
                    <a:pt x="232" y="212"/>
                    <a:pt x="231" y="213"/>
                    <a:pt x="230" y="213"/>
                  </a:cubicBezTo>
                  <a:cubicBezTo>
                    <a:pt x="228" y="213"/>
                    <a:pt x="227" y="213"/>
                    <a:pt x="226" y="213"/>
                  </a:cubicBezTo>
                  <a:cubicBezTo>
                    <a:pt x="224" y="213"/>
                    <a:pt x="223" y="213"/>
                    <a:pt x="222" y="213"/>
                  </a:cubicBezTo>
                  <a:cubicBezTo>
                    <a:pt x="222" y="213"/>
                    <a:pt x="223" y="213"/>
                    <a:pt x="223" y="214"/>
                  </a:cubicBezTo>
                  <a:cubicBezTo>
                    <a:pt x="223" y="214"/>
                    <a:pt x="223" y="215"/>
                    <a:pt x="223" y="215"/>
                  </a:cubicBezTo>
                  <a:cubicBezTo>
                    <a:pt x="224" y="217"/>
                    <a:pt x="224" y="219"/>
                    <a:pt x="224" y="222"/>
                  </a:cubicBezTo>
                  <a:cubicBezTo>
                    <a:pt x="224" y="226"/>
                    <a:pt x="223" y="230"/>
                    <a:pt x="222" y="234"/>
                  </a:cubicBezTo>
                  <a:cubicBezTo>
                    <a:pt x="222" y="236"/>
                    <a:pt x="221" y="237"/>
                    <a:pt x="220" y="239"/>
                  </a:cubicBezTo>
                  <a:cubicBezTo>
                    <a:pt x="219" y="241"/>
                    <a:pt x="218" y="242"/>
                    <a:pt x="218" y="244"/>
                  </a:cubicBezTo>
                  <a:cubicBezTo>
                    <a:pt x="218" y="245"/>
                    <a:pt x="218" y="246"/>
                    <a:pt x="218" y="247"/>
                  </a:cubicBezTo>
                  <a:cubicBezTo>
                    <a:pt x="217" y="250"/>
                    <a:pt x="217" y="254"/>
                    <a:pt x="216" y="256"/>
                  </a:cubicBezTo>
                  <a:cubicBezTo>
                    <a:pt x="216" y="257"/>
                    <a:pt x="216" y="257"/>
                    <a:pt x="216" y="257"/>
                  </a:cubicBezTo>
                  <a:lnTo>
                    <a:pt x="215" y="257"/>
                  </a:ln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63"/>
            <p:cNvSpPr>
              <a:spLocks/>
            </p:cNvSpPr>
            <p:nvPr/>
          </p:nvSpPr>
          <p:spPr bwMode="auto">
            <a:xfrm>
              <a:off x="6564157" y="5343968"/>
              <a:ext cx="95856" cy="100116"/>
            </a:xfrm>
            <a:custGeom>
              <a:avLst/>
              <a:gdLst>
                <a:gd name="T0" fmla="*/ 17 w 37"/>
                <a:gd name="T1" fmla="*/ 38 h 39"/>
                <a:gd name="T2" fmla="*/ 15 w 37"/>
                <a:gd name="T3" fmla="*/ 39 h 39"/>
                <a:gd name="T4" fmla="*/ 16 w 37"/>
                <a:gd name="T5" fmla="*/ 35 h 39"/>
                <a:gd name="T6" fmla="*/ 16 w 37"/>
                <a:gd name="T7" fmla="*/ 33 h 39"/>
                <a:gd name="T8" fmla="*/ 12 w 37"/>
                <a:gd name="T9" fmla="*/ 26 h 39"/>
                <a:gd name="T10" fmla="*/ 8 w 37"/>
                <a:gd name="T11" fmla="*/ 25 h 39"/>
                <a:gd name="T12" fmla="*/ 1 w 37"/>
                <a:gd name="T13" fmla="*/ 22 h 39"/>
                <a:gd name="T14" fmla="*/ 4 w 37"/>
                <a:gd name="T15" fmla="*/ 11 h 39"/>
                <a:gd name="T16" fmla="*/ 12 w 37"/>
                <a:gd name="T17" fmla="*/ 6 h 39"/>
                <a:gd name="T18" fmla="*/ 16 w 37"/>
                <a:gd name="T19" fmla="*/ 3 h 39"/>
                <a:gd name="T20" fmla="*/ 20 w 37"/>
                <a:gd name="T21" fmla="*/ 1 h 39"/>
                <a:gd name="T22" fmla="*/ 23 w 37"/>
                <a:gd name="T23" fmla="*/ 0 h 39"/>
                <a:gd name="T24" fmla="*/ 28 w 37"/>
                <a:gd name="T25" fmla="*/ 6 h 39"/>
                <a:gd name="T26" fmla="*/ 29 w 37"/>
                <a:gd name="T27" fmla="*/ 8 h 39"/>
                <a:gd name="T28" fmla="*/ 32 w 37"/>
                <a:gd name="T29" fmla="*/ 10 h 39"/>
                <a:gd name="T30" fmla="*/ 34 w 37"/>
                <a:gd name="T31" fmla="*/ 10 h 39"/>
                <a:gd name="T32" fmla="*/ 36 w 37"/>
                <a:gd name="T33" fmla="*/ 12 h 39"/>
                <a:gd name="T34" fmla="*/ 35 w 37"/>
                <a:gd name="T35" fmla="*/ 17 h 39"/>
                <a:gd name="T36" fmla="*/ 35 w 37"/>
                <a:gd name="T37" fmla="*/ 17 h 39"/>
                <a:gd name="T38" fmla="*/ 34 w 37"/>
                <a:gd name="T39" fmla="*/ 19 h 39"/>
                <a:gd name="T40" fmla="*/ 33 w 37"/>
                <a:gd name="T41" fmla="*/ 21 h 39"/>
                <a:gd name="T42" fmla="*/ 32 w 37"/>
                <a:gd name="T43" fmla="*/ 22 h 39"/>
                <a:gd name="T44" fmla="*/ 32 w 37"/>
                <a:gd name="T45" fmla="*/ 24 h 39"/>
                <a:gd name="T46" fmla="*/ 31 w 37"/>
                <a:gd name="T47" fmla="*/ 24 h 39"/>
                <a:gd name="T48" fmla="*/ 30 w 37"/>
                <a:gd name="T49" fmla="*/ 28 h 39"/>
                <a:gd name="T50" fmla="*/ 24 w 37"/>
                <a:gd name="T51" fmla="*/ 34 h 39"/>
                <a:gd name="T52" fmla="*/ 17 w 37"/>
                <a:gd name="T53" fmla="*/ 39 h 39"/>
                <a:gd name="T54" fmla="*/ 17 w 37"/>
                <a:gd name="T55"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 h="39">
                  <a:moveTo>
                    <a:pt x="17" y="38"/>
                  </a:moveTo>
                  <a:cubicBezTo>
                    <a:pt x="15" y="39"/>
                    <a:pt x="15" y="39"/>
                    <a:pt x="15" y="39"/>
                  </a:cubicBezTo>
                  <a:cubicBezTo>
                    <a:pt x="15" y="37"/>
                    <a:pt x="15" y="36"/>
                    <a:pt x="16" y="35"/>
                  </a:cubicBezTo>
                  <a:cubicBezTo>
                    <a:pt x="16" y="34"/>
                    <a:pt x="16" y="33"/>
                    <a:pt x="16" y="33"/>
                  </a:cubicBezTo>
                  <a:cubicBezTo>
                    <a:pt x="16" y="30"/>
                    <a:pt x="14" y="28"/>
                    <a:pt x="12" y="26"/>
                  </a:cubicBezTo>
                  <a:cubicBezTo>
                    <a:pt x="11" y="26"/>
                    <a:pt x="10" y="25"/>
                    <a:pt x="8" y="25"/>
                  </a:cubicBezTo>
                  <a:cubicBezTo>
                    <a:pt x="6" y="24"/>
                    <a:pt x="3" y="24"/>
                    <a:pt x="1" y="22"/>
                  </a:cubicBezTo>
                  <a:cubicBezTo>
                    <a:pt x="0" y="19"/>
                    <a:pt x="1" y="16"/>
                    <a:pt x="4" y="11"/>
                  </a:cubicBezTo>
                  <a:cubicBezTo>
                    <a:pt x="7" y="9"/>
                    <a:pt x="10" y="7"/>
                    <a:pt x="12" y="6"/>
                  </a:cubicBezTo>
                  <a:cubicBezTo>
                    <a:pt x="13" y="5"/>
                    <a:pt x="14" y="4"/>
                    <a:pt x="16" y="3"/>
                  </a:cubicBezTo>
                  <a:cubicBezTo>
                    <a:pt x="17" y="2"/>
                    <a:pt x="18" y="2"/>
                    <a:pt x="20" y="1"/>
                  </a:cubicBezTo>
                  <a:cubicBezTo>
                    <a:pt x="21" y="0"/>
                    <a:pt x="22" y="0"/>
                    <a:pt x="23" y="0"/>
                  </a:cubicBezTo>
                  <a:cubicBezTo>
                    <a:pt x="26" y="0"/>
                    <a:pt x="27" y="3"/>
                    <a:pt x="28" y="6"/>
                  </a:cubicBezTo>
                  <a:cubicBezTo>
                    <a:pt x="29" y="7"/>
                    <a:pt x="29" y="8"/>
                    <a:pt x="29" y="8"/>
                  </a:cubicBezTo>
                  <a:cubicBezTo>
                    <a:pt x="30" y="9"/>
                    <a:pt x="31" y="9"/>
                    <a:pt x="32" y="10"/>
                  </a:cubicBezTo>
                  <a:cubicBezTo>
                    <a:pt x="33" y="10"/>
                    <a:pt x="33" y="10"/>
                    <a:pt x="34" y="10"/>
                  </a:cubicBezTo>
                  <a:cubicBezTo>
                    <a:pt x="35" y="10"/>
                    <a:pt x="36" y="11"/>
                    <a:pt x="36" y="12"/>
                  </a:cubicBezTo>
                  <a:cubicBezTo>
                    <a:pt x="37" y="13"/>
                    <a:pt x="36" y="15"/>
                    <a:pt x="35" y="17"/>
                  </a:cubicBezTo>
                  <a:cubicBezTo>
                    <a:pt x="35" y="17"/>
                    <a:pt x="35" y="17"/>
                    <a:pt x="35" y="17"/>
                  </a:cubicBezTo>
                  <a:cubicBezTo>
                    <a:pt x="34" y="18"/>
                    <a:pt x="34" y="18"/>
                    <a:pt x="34" y="19"/>
                  </a:cubicBezTo>
                  <a:cubicBezTo>
                    <a:pt x="33" y="20"/>
                    <a:pt x="33" y="20"/>
                    <a:pt x="33" y="21"/>
                  </a:cubicBezTo>
                  <a:cubicBezTo>
                    <a:pt x="33" y="21"/>
                    <a:pt x="33" y="21"/>
                    <a:pt x="32" y="22"/>
                  </a:cubicBezTo>
                  <a:cubicBezTo>
                    <a:pt x="32" y="22"/>
                    <a:pt x="32" y="23"/>
                    <a:pt x="32" y="24"/>
                  </a:cubicBezTo>
                  <a:cubicBezTo>
                    <a:pt x="31" y="24"/>
                    <a:pt x="31" y="24"/>
                    <a:pt x="31" y="24"/>
                  </a:cubicBezTo>
                  <a:cubicBezTo>
                    <a:pt x="31" y="26"/>
                    <a:pt x="31" y="27"/>
                    <a:pt x="30" y="28"/>
                  </a:cubicBezTo>
                  <a:cubicBezTo>
                    <a:pt x="29" y="30"/>
                    <a:pt x="26" y="33"/>
                    <a:pt x="24" y="34"/>
                  </a:cubicBezTo>
                  <a:cubicBezTo>
                    <a:pt x="23" y="35"/>
                    <a:pt x="18" y="39"/>
                    <a:pt x="17" y="39"/>
                  </a:cubicBezTo>
                  <a:lnTo>
                    <a:pt x="17" y="38"/>
                  </a:ln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64"/>
            <p:cNvSpPr>
              <a:spLocks/>
            </p:cNvSpPr>
            <p:nvPr/>
          </p:nvSpPr>
          <p:spPr bwMode="auto">
            <a:xfrm>
              <a:off x="5658853" y="4832738"/>
              <a:ext cx="1056543" cy="977728"/>
            </a:xfrm>
            <a:custGeom>
              <a:avLst/>
              <a:gdLst>
                <a:gd name="T0" fmla="*/ 34 w 408"/>
                <a:gd name="T1" fmla="*/ 353 h 379"/>
                <a:gd name="T2" fmla="*/ 15 w 408"/>
                <a:gd name="T3" fmla="*/ 321 h 379"/>
                <a:gd name="T4" fmla="*/ 7 w 408"/>
                <a:gd name="T5" fmla="*/ 323 h 379"/>
                <a:gd name="T6" fmla="*/ 6 w 408"/>
                <a:gd name="T7" fmla="*/ 300 h 379"/>
                <a:gd name="T8" fmla="*/ 20 w 408"/>
                <a:gd name="T9" fmla="*/ 274 h 379"/>
                <a:gd name="T10" fmla="*/ 24 w 408"/>
                <a:gd name="T11" fmla="*/ 268 h 379"/>
                <a:gd name="T12" fmla="*/ 32 w 408"/>
                <a:gd name="T13" fmla="*/ 232 h 379"/>
                <a:gd name="T14" fmla="*/ 25 w 408"/>
                <a:gd name="T15" fmla="*/ 214 h 379"/>
                <a:gd name="T16" fmla="*/ 25 w 408"/>
                <a:gd name="T17" fmla="*/ 204 h 379"/>
                <a:gd name="T18" fmla="*/ 28 w 408"/>
                <a:gd name="T19" fmla="*/ 200 h 379"/>
                <a:gd name="T20" fmla="*/ 36 w 408"/>
                <a:gd name="T21" fmla="*/ 198 h 379"/>
                <a:gd name="T22" fmla="*/ 46 w 408"/>
                <a:gd name="T23" fmla="*/ 191 h 379"/>
                <a:gd name="T24" fmla="*/ 49 w 408"/>
                <a:gd name="T25" fmla="*/ 182 h 379"/>
                <a:gd name="T26" fmla="*/ 51 w 408"/>
                <a:gd name="T27" fmla="*/ 160 h 379"/>
                <a:gd name="T28" fmla="*/ 54 w 408"/>
                <a:gd name="T29" fmla="*/ 131 h 379"/>
                <a:gd name="T30" fmla="*/ 68 w 408"/>
                <a:gd name="T31" fmla="*/ 126 h 379"/>
                <a:gd name="T32" fmla="*/ 81 w 408"/>
                <a:gd name="T33" fmla="*/ 99 h 379"/>
                <a:gd name="T34" fmla="*/ 57 w 408"/>
                <a:gd name="T35" fmla="*/ 91 h 379"/>
                <a:gd name="T36" fmla="*/ 42 w 408"/>
                <a:gd name="T37" fmla="*/ 93 h 379"/>
                <a:gd name="T38" fmla="*/ 25 w 408"/>
                <a:gd name="T39" fmla="*/ 90 h 379"/>
                <a:gd name="T40" fmla="*/ 13 w 408"/>
                <a:gd name="T41" fmla="*/ 86 h 379"/>
                <a:gd name="T42" fmla="*/ 2 w 408"/>
                <a:gd name="T43" fmla="*/ 86 h 379"/>
                <a:gd name="T44" fmla="*/ 9 w 408"/>
                <a:gd name="T45" fmla="*/ 59 h 379"/>
                <a:gd name="T46" fmla="*/ 6 w 408"/>
                <a:gd name="T47" fmla="*/ 46 h 379"/>
                <a:gd name="T48" fmla="*/ 11 w 408"/>
                <a:gd name="T49" fmla="*/ 23 h 379"/>
                <a:gd name="T50" fmla="*/ 52 w 408"/>
                <a:gd name="T51" fmla="*/ 2 h 379"/>
                <a:gd name="T52" fmla="*/ 81 w 408"/>
                <a:gd name="T53" fmla="*/ 6 h 379"/>
                <a:gd name="T54" fmla="*/ 118 w 408"/>
                <a:gd name="T55" fmla="*/ 4 h 379"/>
                <a:gd name="T56" fmla="*/ 146 w 408"/>
                <a:gd name="T57" fmla="*/ 11 h 379"/>
                <a:gd name="T58" fmla="*/ 170 w 408"/>
                <a:gd name="T59" fmla="*/ 18 h 379"/>
                <a:gd name="T60" fmla="*/ 199 w 408"/>
                <a:gd name="T61" fmla="*/ 21 h 379"/>
                <a:gd name="T62" fmla="*/ 213 w 408"/>
                <a:gd name="T63" fmla="*/ 18 h 379"/>
                <a:gd name="T64" fmla="*/ 241 w 408"/>
                <a:gd name="T65" fmla="*/ 23 h 379"/>
                <a:gd name="T66" fmla="*/ 245 w 408"/>
                <a:gd name="T67" fmla="*/ 22 h 379"/>
                <a:gd name="T68" fmla="*/ 282 w 408"/>
                <a:gd name="T69" fmla="*/ 50 h 379"/>
                <a:gd name="T70" fmla="*/ 307 w 408"/>
                <a:gd name="T71" fmla="*/ 61 h 379"/>
                <a:gd name="T72" fmla="*/ 325 w 408"/>
                <a:gd name="T73" fmla="*/ 57 h 379"/>
                <a:gd name="T74" fmla="*/ 353 w 408"/>
                <a:gd name="T75" fmla="*/ 78 h 379"/>
                <a:gd name="T76" fmla="*/ 365 w 408"/>
                <a:gd name="T77" fmla="*/ 78 h 379"/>
                <a:gd name="T78" fmla="*/ 382 w 408"/>
                <a:gd name="T79" fmla="*/ 81 h 379"/>
                <a:gd name="T80" fmla="*/ 403 w 408"/>
                <a:gd name="T81" fmla="*/ 79 h 379"/>
                <a:gd name="T82" fmla="*/ 401 w 408"/>
                <a:gd name="T83" fmla="*/ 97 h 379"/>
                <a:gd name="T84" fmla="*/ 366 w 408"/>
                <a:gd name="T85" fmla="*/ 123 h 379"/>
                <a:gd name="T86" fmla="*/ 317 w 408"/>
                <a:gd name="T87" fmla="*/ 149 h 379"/>
                <a:gd name="T88" fmla="*/ 285 w 408"/>
                <a:gd name="T89" fmla="*/ 183 h 379"/>
                <a:gd name="T90" fmla="*/ 270 w 408"/>
                <a:gd name="T91" fmla="*/ 251 h 379"/>
                <a:gd name="T92" fmla="*/ 239 w 408"/>
                <a:gd name="T93" fmla="*/ 286 h 379"/>
                <a:gd name="T94" fmla="*/ 228 w 408"/>
                <a:gd name="T95" fmla="*/ 310 h 379"/>
                <a:gd name="T96" fmla="*/ 213 w 408"/>
                <a:gd name="T97" fmla="*/ 312 h 379"/>
                <a:gd name="T98" fmla="*/ 174 w 408"/>
                <a:gd name="T99" fmla="*/ 343 h 379"/>
                <a:gd name="T100" fmla="*/ 148 w 408"/>
                <a:gd name="T101" fmla="*/ 347 h 379"/>
                <a:gd name="T102" fmla="*/ 119 w 408"/>
                <a:gd name="T103" fmla="*/ 344 h 379"/>
                <a:gd name="T104" fmla="*/ 91 w 408"/>
                <a:gd name="T105" fmla="*/ 354 h 379"/>
                <a:gd name="T106" fmla="*/ 49 w 408"/>
                <a:gd name="T107"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 h="379">
                  <a:moveTo>
                    <a:pt x="49" y="379"/>
                  </a:moveTo>
                  <a:cubicBezTo>
                    <a:pt x="49" y="379"/>
                    <a:pt x="48" y="378"/>
                    <a:pt x="48" y="378"/>
                  </a:cubicBezTo>
                  <a:cubicBezTo>
                    <a:pt x="47" y="377"/>
                    <a:pt x="47" y="376"/>
                    <a:pt x="48" y="375"/>
                  </a:cubicBezTo>
                  <a:cubicBezTo>
                    <a:pt x="48" y="372"/>
                    <a:pt x="48" y="370"/>
                    <a:pt x="45" y="368"/>
                  </a:cubicBezTo>
                  <a:cubicBezTo>
                    <a:pt x="39" y="366"/>
                    <a:pt x="35" y="358"/>
                    <a:pt x="34" y="353"/>
                  </a:cubicBezTo>
                  <a:cubicBezTo>
                    <a:pt x="34" y="351"/>
                    <a:pt x="33" y="351"/>
                    <a:pt x="33" y="350"/>
                  </a:cubicBezTo>
                  <a:cubicBezTo>
                    <a:pt x="33" y="349"/>
                    <a:pt x="32" y="349"/>
                    <a:pt x="31" y="347"/>
                  </a:cubicBezTo>
                  <a:cubicBezTo>
                    <a:pt x="31" y="346"/>
                    <a:pt x="31" y="343"/>
                    <a:pt x="32" y="341"/>
                  </a:cubicBezTo>
                  <a:cubicBezTo>
                    <a:pt x="32" y="339"/>
                    <a:pt x="32" y="336"/>
                    <a:pt x="32" y="335"/>
                  </a:cubicBezTo>
                  <a:cubicBezTo>
                    <a:pt x="30" y="332"/>
                    <a:pt x="21" y="321"/>
                    <a:pt x="15" y="321"/>
                  </a:cubicBezTo>
                  <a:cubicBezTo>
                    <a:pt x="14" y="321"/>
                    <a:pt x="14" y="321"/>
                    <a:pt x="13" y="321"/>
                  </a:cubicBezTo>
                  <a:cubicBezTo>
                    <a:pt x="12" y="322"/>
                    <a:pt x="11" y="322"/>
                    <a:pt x="10" y="323"/>
                  </a:cubicBezTo>
                  <a:cubicBezTo>
                    <a:pt x="8" y="324"/>
                    <a:pt x="8" y="324"/>
                    <a:pt x="8" y="324"/>
                  </a:cubicBezTo>
                  <a:cubicBezTo>
                    <a:pt x="7" y="324"/>
                    <a:pt x="7" y="324"/>
                    <a:pt x="7" y="324"/>
                  </a:cubicBezTo>
                  <a:cubicBezTo>
                    <a:pt x="7" y="323"/>
                    <a:pt x="7" y="323"/>
                    <a:pt x="7" y="323"/>
                  </a:cubicBezTo>
                  <a:cubicBezTo>
                    <a:pt x="7" y="320"/>
                    <a:pt x="6" y="318"/>
                    <a:pt x="6" y="315"/>
                  </a:cubicBezTo>
                  <a:cubicBezTo>
                    <a:pt x="6" y="313"/>
                    <a:pt x="6" y="311"/>
                    <a:pt x="6" y="309"/>
                  </a:cubicBezTo>
                  <a:cubicBezTo>
                    <a:pt x="6" y="308"/>
                    <a:pt x="6" y="308"/>
                    <a:pt x="6" y="308"/>
                  </a:cubicBezTo>
                  <a:cubicBezTo>
                    <a:pt x="6" y="306"/>
                    <a:pt x="6" y="305"/>
                    <a:pt x="6" y="304"/>
                  </a:cubicBezTo>
                  <a:cubicBezTo>
                    <a:pt x="6" y="303"/>
                    <a:pt x="6" y="301"/>
                    <a:pt x="6" y="300"/>
                  </a:cubicBezTo>
                  <a:cubicBezTo>
                    <a:pt x="6" y="297"/>
                    <a:pt x="6" y="295"/>
                    <a:pt x="7" y="292"/>
                  </a:cubicBezTo>
                  <a:cubicBezTo>
                    <a:pt x="9" y="290"/>
                    <a:pt x="10" y="288"/>
                    <a:pt x="10" y="286"/>
                  </a:cubicBezTo>
                  <a:cubicBezTo>
                    <a:pt x="11" y="283"/>
                    <a:pt x="12" y="281"/>
                    <a:pt x="14" y="279"/>
                  </a:cubicBezTo>
                  <a:cubicBezTo>
                    <a:pt x="15" y="278"/>
                    <a:pt x="17" y="277"/>
                    <a:pt x="18" y="276"/>
                  </a:cubicBezTo>
                  <a:cubicBezTo>
                    <a:pt x="19" y="275"/>
                    <a:pt x="19" y="275"/>
                    <a:pt x="20" y="274"/>
                  </a:cubicBezTo>
                  <a:cubicBezTo>
                    <a:pt x="21" y="274"/>
                    <a:pt x="21" y="273"/>
                    <a:pt x="22" y="272"/>
                  </a:cubicBezTo>
                  <a:cubicBezTo>
                    <a:pt x="22" y="272"/>
                    <a:pt x="22" y="272"/>
                    <a:pt x="23" y="272"/>
                  </a:cubicBezTo>
                  <a:cubicBezTo>
                    <a:pt x="23" y="271"/>
                    <a:pt x="23" y="271"/>
                    <a:pt x="23" y="271"/>
                  </a:cubicBezTo>
                  <a:cubicBezTo>
                    <a:pt x="24" y="270"/>
                    <a:pt x="25" y="270"/>
                    <a:pt x="25" y="269"/>
                  </a:cubicBezTo>
                  <a:cubicBezTo>
                    <a:pt x="25" y="268"/>
                    <a:pt x="25" y="268"/>
                    <a:pt x="24" y="268"/>
                  </a:cubicBezTo>
                  <a:cubicBezTo>
                    <a:pt x="23" y="267"/>
                    <a:pt x="22" y="267"/>
                    <a:pt x="22" y="265"/>
                  </a:cubicBezTo>
                  <a:cubicBezTo>
                    <a:pt x="18" y="265"/>
                    <a:pt x="17" y="263"/>
                    <a:pt x="17" y="261"/>
                  </a:cubicBezTo>
                  <a:cubicBezTo>
                    <a:pt x="17" y="258"/>
                    <a:pt x="17" y="256"/>
                    <a:pt x="18" y="254"/>
                  </a:cubicBezTo>
                  <a:cubicBezTo>
                    <a:pt x="20" y="251"/>
                    <a:pt x="23" y="247"/>
                    <a:pt x="26" y="243"/>
                  </a:cubicBezTo>
                  <a:cubicBezTo>
                    <a:pt x="29" y="240"/>
                    <a:pt x="31" y="236"/>
                    <a:pt x="32" y="232"/>
                  </a:cubicBezTo>
                  <a:cubicBezTo>
                    <a:pt x="33" y="230"/>
                    <a:pt x="33" y="228"/>
                    <a:pt x="33" y="226"/>
                  </a:cubicBezTo>
                  <a:cubicBezTo>
                    <a:pt x="32" y="225"/>
                    <a:pt x="32" y="225"/>
                    <a:pt x="31" y="224"/>
                  </a:cubicBezTo>
                  <a:cubicBezTo>
                    <a:pt x="31" y="224"/>
                    <a:pt x="31" y="223"/>
                    <a:pt x="30" y="223"/>
                  </a:cubicBezTo>
                  <a:cubicBezTo>
                    <a:pt x="29" y="221"/>
                    <a:pt x="29" y="220"/>
                    <a:pt x="27" y="218"/>
                  </a:cubicBezTo>
                  <a:cubicBezTo>
                    <a:pt x="26" y="217"/>
                    <a:pt x="25" y="216"/>
                    <a:pt x="25" y="214"/>
                  </a:cubicBezTo>
                  <a:cubicBezTo>
                    <a:pt x="25" y="213"/>
                    <a:pt x="25" y="213"/>
                    <a:pt x="25" y="212"/>
                  </a:cubicBezTo>
                  <a:cubicBezTo>
                    <a:pt x="24" y="211"/>
                    <a:pt x="24" y="210"/>
                    <a:pt x="24" y="209"/>
                  </a:cubicBezTo>
                  <a:cubicBezTo>
                    <a:pt x="24" y="208"/>
                    <a:pt x="24" y="207"/>
                    <a:pt x="24" y="206"/>
                  </a:cubicBezTo>
                  <a:cubicBezTo>
                    <a:pt x="24" y="206"/>
                    <a:pt x="25" y="206"/>
                    <a:pt x="25" y="205"/>
                  </a:cubicBezTo>
                  <a:cubicBezTo>
                    <a:pt x="25" y="205"/>
                    <a:pt x="25" y="204"/>
                    <a:pt x="25" y="204"/>
                  </a:cubicBezTo>
                  <a:cubicBezTo>
                    <a:pt x="25" y="203"/>
                    <a:pt x="25" y="202"/>
                    <a:pt x="25" y="201"/>
                  </a:cubicBezTo>
                  <a:cubicBezTo>
                    <a:pt x="25" y="200"/>
                    <a:pt x="25" y="200"/>
                    <a:pt x="25" y="200"/>
                  </a:cubicBezTo>
                  <a:cubicBezTo>
                    <a:pt x="26" y="200"/>
                    <a:pt x="26" y="200"/>
                    <a:pt x="26" y="200"/>
                  </a:cubicBezTo>
                  <a:cubicBezTo>
                    <a:pt x="26" y="200"/>
                    <a:pt x="26" y="200"/>
                    <a:pt x="27" y="200"/>
                  </a:cubicBezTo>
                  <a:cubicBezTo>
                    <a:pt x="27" y="200"/>
                    <a:pt x="28" y="200"/>
                    <a:pt x="28" y="200"/>
                  </a:cubicBezTo>
                  <a:cubicBezTo>
                    <a:pt x="29" y="200"/>
                    <a:pt x="29" y="201"/>
                    <a:pt x="29" y="201"/>
                  </a:cubicBezTo>
                  <a:cubicBezTo>
                    <a:pt x="29" y="201"/>
                    <a:pt x="29" y="201"/>
                    <a:pt x="29" y="201"/>
                  </a:cubicBezTo>
                  <a:cubicBezTo>
                    <a:pt x="29" y="201"/>
                    <a:pt x="29" y="200"/>
                    <a:pt x="29" y="200"/>
                  </a:cubicBezTo>
                  <a:cubicBezTo>
                    <a:pt x="30" y="200"/>
                    <a:pt x="30" y="200"/>
                    <a:pt x="30" y="200"/>
                  </a:cubicBezTo>
                  <a:cubicBezTo>
                    <a:pt x="31" y="199"/>
                    <a:pt x="33" y="198"/>
                    <a:pt x="36" y="198"/>
                  </a:cubicBezTo>
                  <a:cubicBezTo>
                    <a:pt x="39" y="198"/>
                    <a:pt x="42" y="198"/>
                    <a:pt x="45" y="198"/>
                  </a:cubicBezTo>
                  <a:cubicBezTo>
                    <a:pt x="45" y="198"/>
                    <a:pt x="45" y="197"/>
                    <a:pt x="45" y="197"/>
                  </a:cubicBezTo>
                  <a:cubicBezTo>
                    <a:pt x="45" y="196"/>
                    <a:pt x="45" y="196"/>
                    <a:pt x="45" y="195"/>
                  </a:cubicBezTo>
                  <a:cubicBezTo>
                    <a:pt x="45" y="194"/>
                    <a:pt x="45" y="194"/>
                    <a:pt x="46" y="193"/>
                  </a:cubicBezTo>
                  <a:cubicBezTo>
                    <a:pt x="46" y="193"/>
                    <a:pt x="46" y="192"/>
                    <a:pt x="46" y="191"/>
                  </a:cubicBezTo>
                  <a:cubicBezTo>
                    <a:pt x="46" y="190"/>
                    <a:pt x="47" y="189"/>
                    <a:pt x="48" y="188"/>
                  </a:cubicBezTo>
                  <a:cubicBezTo>
                    <a:pt x="48" y="187"/>
                    <a:pt x="48" y="187"/>
                    <a:pt x="48" y="187"/>
                  </a:cubicBezTo>
                  <a:cubicBezTo>
                    <a:pt x="49" y="187"/>
                    <a:pt x="49" y="186"/>
                    <a:pt x="50" y="186"/>
                  </a:cubicBezTo>
                  <a:cubicBezTo>
                    <a:pt x="50" y="184"/>
                    <a:pt x="51" y="184"/>
                    <a:pt x="50" y="183"/>
                  </a:cubicBezTo>
                  <a:cubicBezTo>
                    <a:pt x="50" y="183"/>
                    <a:pt x="50" y="183"/>
                    <a:pt x="49" y="182"/>
                  </a:cubicBezTo>
                  <a:cubicBezTo>
                    <a:pt x="49" y="182"/>
                    <a:pt x="48" y="181"/>
                    <a:pt x="48" y="180"/>
                  </a:cubicBezTo>
                  <a:cubicBezTo>
                    <a:pt x="47" y="177"/>
                    <a:pt x="47" y="174"/>
                    <a:pt x="47" y="172"/>
                  </a:cubicBezTo>
                  <a:cubicBezTo>
                    <a:pt x="47" y="171"/>
                    <a:pt x="48" y="170"/>
                    <a:pt x="48" y="168"/>
                  </a:cubicBezTo>
                  <a:cubicBezTo>
                    <a:pt x="48" y="168"/>
                    <a:pt x="48" y="168"/>
                    <a:pt x="48" y="167"/>
                  </a:cubicBezTo>
                  <a:cubicBezTo>
                    <a:pt x="48" y="165"/>
                    <a:pt x="50" y="162"/>
                    <a:pt x="51" y="160"/>
                  </a:cubicBezTo>
                  <a:cubicBezTo>
                    <a:pt x="52" y="158"/>
                    <a:pt x="53" y="157"/>
                    <a:pt x="53" y="155"/>
                  </a:cubicBezTo>
                  <a:cubicBezTo>
                    <a:pt x="54" y="152"/>
                    <a:pt x="54" y="148"/>
                    <a:pt x="54" y="145"/>
                  </a:cubicBezTo>
                  <a:cubicBezTo>
                    <a:pt x="54" y="144"/>
                    <a:pt x="54" y="144"/>
                    <a:pt x="54" y="144"/>
                  </a:cubicBezTo>
                  <a:cubicBezTo>
                    <a:pt x="54" y="143"/>
                    <a:pt x="54" y="142"/>
                    <a:pt x="53" y="141"/>
                  </a:cubicBezTo>
                  <a:cubicBezTo>
                    <a:pt x="53" y="137"/>
                    <a:pt x="53" y="134"/>
                    <a:pt x="54" y="131"/>
                  </a:cubicBezTo>
                  <a:cubicBezTo>
                    <a:pt x="54" y="129"/>
                    <a:pt x="55" y="126"/>
                    <a:pt x="59" y="126"/>
                  </a:cubicBezTo>
                  <a:cubicBezTo>
                    <a:pt x="59" y="126"/>
                    <a:pt x="59" y="126"/>
                    <a:pt x="60" y="126"/>
                  </a:cubicBezTo>
                  <a:cubicBezTo>
                    <a:pt x="60" y="126"/>
                    <a:pt x="61" y="126"/>
                    <a:pt x="62" y="126"/>
                  </a:cubicBezTo>
                  <a:cubicBezTo>
                    <a:pt x="63" y="126"/>
                    <a:pt x="64" y="127"/>
                    <a:pt x="65" y="127"/>
                  </a:cubicBezTo>
                  <a:cubicBezTo>
                    <a:pt x="67" y="127"/>
                    <a:pt x="67" y="126"/>
                    <a:pt x="68" y="126"/>
                  </a:cubicBezTo>
                  <a:cubicBezTo>
                    <a:pt x="70" y="125"/>
                    <a:pt x="71" y="123"/>
                    <a:pt x="72" y="122"/>
                  </a:cubicBezTo>
                  <a:cubicBezTo>
                    <a:pt x="72" y="121"/>
                    <a:pt x="73" y="120"/>
                    <a:pt x="74" y="119"/>
                  </a:cubicBezTo>
                  <a:cubicBezTo>
                    <a:pt x="75" y="117"/>
                    <a:pt x="78" y="116"/>
                    <a:pt x="81" y="116"/>
                  </a:cubicBezTo>
                  <a:cubicBezTo>
                    <a:pt x="86" y="115"/>
                    <a:pt x="88" y="114"/>
                    <a:pt x="88" y="110"/>
                  </a:cubicBezTo>
                  <a:cubicBezTo>
                    <a:pt x="89" y="106"/>
                    <a:pt x="84" y="102"/>
                    <a:pt x="81" y="99"/>
                  </a:cubicBezTo>
                  <a:cubicBezTo>
                    <a:pt x="80" y="98"/>
                    <a:pt x="79" y="97"/>
                    <a:pt x="78" y="96"/>
                  </a:cubicBezTo>
                  <a:cubicBezTo>
                    <a:pt x="78" y="96"/>
                    <a:pt x="78" y="96"/>
                    <a:pt x="78" y="96"/>
                  </a:cubicBezTo>
                  <a:cubicBezTo>
                    <a:pt x="74" y="93"/>
                    <a:pt x="70" y="88"/>
                    <a:pt x="65" y="88"/>
                  </a:cubicBezTo>
                  <a:cubicBezTo>
                    <a:pt x="64" y="88"/>
                    <a:pt x="64" y="88"/>
                    <a:pt x="64" y="88"/>
                  </a:cubicBezTo>
                  <a:cubicBezTo>
                    <a:pt x="61" y="89"/>
                    <a:pt x="59" y="90"/>
                    <a:pt x="57" y="91"/>
                  </a:cubicBezTo>
                  <a:cubicBezTo>
                    <a:pt x="56" y="91"/>
                    <a:pt x="56" y="92"/>
                    <a:pt x="55" y="92"/>
                  </a:cubicBezTo>
                  <a:cubicBezTo>
                    <a:pt x="53" y="93"/>
                    <a:pt x="51" y="95"/>
                    <a:pt x="48" y="95"/>
                  </a:cubicBezTo>
                  <a:cubicBezTo>
                    <a:pt x="48" y="95"/>
                    <a:pt x="48" y="95"/>
                    <a:pt x="48" y="95"/>
                  </a:cubicBezTo>
                  <a:cubicBezTo>
                    <a:pt x="47" y="95"/>
                    <a:pt x="45" y="94"/>
                    <a:pt x="44" y="94"/>
                  </a:cubicBezTo>
                  <a:cubicBezTo>
                    <a:pt x="43" y="93"/>
                    <a:pt x="43" y="93"/>
                    <a:pt x="42" y="93"/>
                  </a:cubicBezTo>
                  <a:cubicBezTo>
                    <a:pt x="41" y="93"/>
                    <a:pt x="41" y="93"/>
                    <a:pt x="41" y="93"/>
                  </a:cubicBezTo>
                  <a:cubicBezTo>
                    <a:pt x="39" y="93"/>
                    <a:pt x="38" y="93"/>
                    <a:pt x="36" y="94"/>
                  </a:cubicBezTo>
                  <a:cubicBezTo>
                    <a:pt x="35" y="94"/>
                    <a:pt x="34" y="94"/>
                    <a:pt x="33" y="94"/>
                  </a:cubicBezTo>
                  <a:cubicBezTo>
                    <a:pt x="32" y="94"/>
                    <a:pt x="32" y="94"/>
                    <a:pt x="31" y="94"/>
                  </a:cubicBezTo>
                  <a:cubicBezTo>
                    <a:pt x="28" y="94"/>
                    <a:pt x="26" y="92"/>
                    <a:pt x="25" y="90"/>
                  </a:cubicBezTo>
                  <a:cubicBezTo>
                    <a:pt x="25" y="89"/>
                    <a:pt x="25" y="89"/>
                    <a:pt x="25" y="88"/>
                  </a:cubicBezTo>
                  <a:cubicBezTo>
                    <a:pt x="24" y="86"/>
                    <a:pt x="23" y="84"/>
                    <a:pt x="21" y="84"/>
                  </a:cubicBezTo>
                  <a:cubicBezTo>
                    <a:pt x="21" y="84"/>
                    <a:pt x="21" y="84"/>
                    <a:pt x="20" y="84"/>
                  </a:cubicBezTo>
                  <a:cubicBezTo>
                    <a:pt x="19" y="84"/>
                    <a:pt x="17" y="84"/>
                    <a:pt x="15" y="85"/>
                  </a:cubicBezTo>
                  <a:cubicBezTo>
                    <a:pt x="15" y="85"/>
                    <a:pt x="14" y="86"/>
                    <a:pt x="13" y="86"/>
                  </a:cubicBezTo>
                  <a:cubicBezTo>
                    <a:pt x="10" y="87"/>
                    <a:pt x="7" y="88"/>
                    <a:pt x="3" y="88"/>
                  </a:cubicBezTo>
                  <a:cubicBezTo>
                    <a:pt x="2" y="88"/>
                    <a:pt x="2" y="88"/>
                    <a:pt x="2" y="88"/>
                  </a:cubicBezTo>
                  <a:cubicBezTo>
                    <a:pt x="2" y="86"/>
                    <a:pt x="2" y="86"/>
                    <a:pt x="2" y="86"/>
                  </a:cubicBezTo>
                  <a:cubicBezTo>
                    <a:pt x="2" y="86"/>
                    <a:pt x="2" y="86"/>
                    <a:pt x="2" y="86"/>
                  </a:cubicBezTo>
                  <a:cubicBezTo>
                    <a:pt x="2" y="86"/>
                    <a:pt x="2" y="86"/>
                    <a:pt x="2" y="86"/>
                  </a:cubicBezTo>
                  <a:cubicBezTo>
                    <a:pt x="3" y="84"/>
                    <a:pt x="6" y="74"/>
                    <a:pt x="7" y="70"/>
                  </a:cubicBezTo>
                  <a:cubicBezTo>
                    <a:pt x="7" y="69"/>
                    <a:pt x="7" y="68"/>
                    <a:pt x="7" y="67"/>
                  </a:cubicBezTo>
                  <a:cubicBezTo>
                    <a:pt x="7" y="63"/>
                    <a:pt x="7" y="61"/>
                    <a:pt x="8" y="60"/>
                  </a:cubicBezTo>
                  <a:cubicBezTo>
                    <a:pt x="8" y="60"/>
                    <a:pt x="8" y="60"/>
                    <a:pt x="8" y="60"/>
                  </a:cubicBezTo>
                  <a:cubicBezTo>
                    <a:pt x="8" y="60"/>
                    <a:pt x="9" y="59"/>
                    <a:pt x="9" y="59"/>
                  </a:cubicBezTo>
                  <a:cubicBezTo>
                    <a:pt x="9" y="58"/>
                    <a:pt x="8" y="58"/>
                    <a:pt x="8" y="58"/>
                  </a:cubicBezTo>
                  <a:cubicBezTo>
                    <a:pt x="8" y="58"/>
                    <a:pt x="7" y="58"/>
                    <a:pt x="7" y="57"/>
                  </a:cubicBezTo>
                  <a:cubicBezTo>
                    <a:pt x="5" y="57"/>
                    <a:pt x="4" y="56"/>
                    <a:pt x="4" y="55"/>
                  </a:cubicBezTo>
                  <a:cubicBezTo>
                    <a:pt x="4" y="54"/>
                    <a:pt x="4" y="53"/>
                    <a:pt x="4" y="53"/>
                  </a:cubicBezTo>
                  <a:cubicBezTo>
                    <a:pt x="5" y="52"/>
                    <a:pt x="7" y="47"/>
                    <a:pt x="6" y="46"/>
                  </a:cubicBezTo>
                  <a:cubicBezTo>
                    <a:pt x="6" y="45"/>
                    <a:pt x="6" y="45"/>
                    <a:pt x="5" y="45"/>
                  </a:cubicBezTo>
                  <a:cubicBezTo>
                    <a:pt x="3" y="45"/>
                    <a:pt x="2" y="44"/>
                    <a:pt x="1" y="43"/>
                  </a:cubicBezTo>
                  <a:cubicBezTo>
                    <a:pt x="0" y="42"/>
                    <a:pt x="1" y="39"/>
                    <a:pt x="1" y="37"/>
                  </a:cubicBezTo>
                  <a:cubicBezTo>
                    <a:pt x="2" y="37"/>
                    <a:pt x="2" y="36"/>
                    <a:pt x="2" y="35"/>
                  </a:cubicBezTo>
                  <a:cubicBezTo>
                    <a:pt x="3" y="31"/>
                    <a:pt x="5" y="25"/>
                    <a:pt x="11" y="23"/>
                  </a:cubicBezTo>
                  <a:cubicBezTo>
                    <a:pt x="13" y="22"/>
                    <a:pt x="16" y="21"/>
                    <a:pt x="18" y="20"/>
                  </a:cubicBezTo>
                  <a:cubicBezTo>
                    <a:pt x="23" y="19"/>
                    <a:pt x="28" y="17"/>
                    <a:pt x="30" y="15"/>
                  </a:cubicBezTo>
                  <a:cubicBezTo>
                    <a:pt x="38" y="5"/>
                    <a:pt x="44" y="1"/>
                    <a:pt x="47" y="1"/>
                  </a:cubicBezTo>
                  <a:cubicBezTo>
                    <a:pt x="48" y="1"/>
                    <a:pt x="49" y="1"/>
                    <a:pt x="49" y="1"/>
                  </a:cubicBezTo>
                  <a:cubicBezTo>
                    <a:pt x="50" y="2"/>
                    <a:pt x="51" y="2"/>
                    <a:pt x="52" y="2"/>
                  </a:cubicBezTo>
                  <a:cubicBezTo>
                    <a:pt x="54" y="2"/>
                    <a:pt x="56" y="1"/>
                    <a:pt x="58" y="1"/>
                  </a:cubicBezTo>
                  <a:cubicBezTo>
                    <a:pt x="60" y="1"/>
                    <a:pt x="62" y="0"/>
                    <a:pt x="64" y="0"/>
                  </a:cubicBezTo>
                  <a:cubicBezTo>
                    <a:pt x="67" y="0"/>
                    <a:pt x="70" y="1"/>
                    <a:pt x="71" y="3"/>
                  </a:cubicBezTo>
                  <a:cubicBezTo>
                    <a:pt x="73" y="6"/>
                    <a:pt x="76" y="7"/>
                    <a:pt x="78" y="7"/>
                  </a:cubicBezTo>
                  <a:cubicBezTo>
                    <a:pt x="79" y="7"/>
                    <a:pt x="80" y="7"/>
                    <a:pt x="81" y="6"/>
                  </a:cubicBezTo>
                  <a:cubicBezTo>
                    <a:pt x="82" y="5"/>
                    <a:pt x="84" y="5"/>
                    <a:pt x="87" y="5"/>
                  </a:cubicBezTo>
                  <a:cubicBezTo>
                    <a:pt x="89" y="5"/>
                    <a:pt x="91" y="5"/>
                    <a:pt x="92" y="6"/>
                  </a:cubicBezTo>
                  <a:cubicBezTo>
                    <a:pt x="93" y="7"/>
                    <a:pt x="96" y="8"/>
                    <a:pt x="100" y="8"/>
                  </a:cubicBezTo>
                  <a:cubicBezTo>
                    <a:pt x="103" y="8"/>
                    <a:pt x="107" y="7"/>
                    <a:pt x="109" y="6"/>
                  </a:cubicBezTo>
                  <a:cubicBezTo>
                    <a:pt x="112" y="4"/>
                    <a:pt x="115" y="4"/>
                    <a:pt x="118" y="4"/>
                  </a:cubicBezTo>
                  <a:cubicBezTo>
                    <a:pt x="120" y="4"/>
                    <a:pt x="122" y="4"/>
                    <a:pt x="123" y="6"/>
                  </a:cubicBezTo>
                  <a:cubicBezTo>
                    <a:pt x="125" y="8"/>
                    <a:pt x="128" y="9"/>
                    <a:pt x="132" y="9"/>
                  </a:cubicBezTo>
                  <a:cubicBezTo>
                    <a:pt x="133" y="9"/>
                    <a:pt x="134" y="9"/>
                    <a:pt x="135" y="9"/>
                  </a:cubicBezTo>
                  <a:cubicBezTo>
                    <a:pt x="136" y="9"/>
                    <a:pt x="137" y="9"/>
                    <a:pt x="138" y="9"/>
                  </a:cubicBezTo>
                  <a:cubicBezTo>
                    <a:pt x="142" y="9"/>
                    <a:pt x="145" y="10"/>
                    <a:pt x="146" y="11"/>
                  </a:cubicBezTo>
                  <a:cubicBezTo>
                    <a:pt x="146" y="11"/>
                    <a:pt x="147" y="11"/>
                    <a:pt x="147" y="11"/>
                  </a:cubicBezTo>
                  <a:cubicBezTo>
                    <a:pt x="148" y="12"/>
                    <a:pt x="149" y="12"/>
                    <a:pt x="150" y="13"/>
                  </a:cubicBezTo>
                  <a:cubicBezTo>
                    <a:pt x="152" y="14"/>
                    <a:pt x="156" y="16"/>
                    <a:pt x="159" y="16"/>
                  </a:cubicBezTo>
                  <a:cubicBezTo>
                    <a:pt x="162" y="16"/>
                    <a:pt x="164" y="17"/>
                    <a:pt x="166" y="17"/>
                  </a:cubicBezTo>
                  <a:cubicBezTo>
                    <a:pt x="168" y="17"/>
                    <a:pt x="169" y="18"/>
                    <a:pt x="170" y="18"/>
                  </a:cubicBezTo>
                  <a:cubicBezTo>
                    <a:pt x="170" y="18"/>
                    <a:pt x="171" y="18"/>
                    <a:pt x="171" y="18"/>
                  </a:cubicBezTo>
                  <a:cubicBezTo>
                    <a:pt x="171" y="18"/>
                    <a:pt x="185" y="14"/>
                    <a:pt x="187" y="14"/>
                  </a:cubicBezTo>
                  <a:cubicBezTo>
                    <a:pt x="188" y="14"/>
                    <a:pt x="188" y="14"/>
                    <a:pt x="188" y="14"/>
                  </a:cubicBezTo>
                  <a:cubicBezTo>
                    <a:pt x="188" y="14"/>
                    <a:pt x="188" y="14"/>
                    <a:pt x="189" y="14"/>
                  </a:cubicBezTo>
                  <a:cubicBezTo>
                    <a:pt x="197" y="14"/>
                    <a:pt x="199" y="18"/>
                    <a:pt x="199" y="21"/>
                  </a:cubicBezTo>
                  <a:cubicBezTo>
                    <a:pt x="199" y="23"/>
                    <a:pt x="200" y="23"/>
                    <a:pt x="200" y="23"/>
                  </a:cubicBezTo>
                  <a:cubicBezTo>
                    <a:pt x="201" y="23"/>
                    <a:pt x="203" y="22"/>
                    <a:pt x="204" y="22"/>
                  </a:cubicBezTo>
                  <a:cubicBezTo>
                    <a:pt x="205" y="21"/>
                    <a:pt x="205" y="21"/>
                    <a:pt x="205" y="21"/>
                  </a:cubicBezTo>
                  <a:cubicBezTo>
                    <a:pt x="205" y="21"/>
                    <a:pt x="205" y="21"/>
                    <a:pt x="205" y="21"/>
                  </a:cubicBezTo>
                  <a:cubicBezTo>
                    <a:pt x="207" y="20"/>
                    <a:pt x="210" y="18"/>
                    <a:pt x="213" y="18"/>
                  </a:cubicBezTo>
                  <a:cubicBezTo>
                    <a:pt x="216" y="18"/>
                    <a:pt x="218" y="19"/>
                    <a:pt x="221" y="20"/>
                  </a:cubicBezTo>
                  <a:cubicBezTo>
                    <a:pt x="223" y="21"/>
                    <a:pt x="224" y="23"/>
                    <a:pt x="226" y="24"/>
                  </a:cubicBezTo>
                  <a:cubicBezTo>
                    <a:pt x="229" y="26"/>
                    <a:pt x="232" y="28"/>
                    <a:pt x="234" y="28"/>
                  </a:cubicBezTo>
                  <a:cubicBezTo>
                    <a:pt x="236" y="28"/>
                    <a:pt x="237" y="28"/>
                    <a:pt x="238" y="27"/>
                  </a:cubicBezTo>
                  <a:cubicBezTo>
                    <a:pt x="240" y="25"/>
                    <a:pt x="240" y="24"/>
                    <a:pt x="241" y="23"/>
                  </a:cubicBezTo>
                  <a:cubicBezTo>
                    <a:pt x="242" y="23"/>
                    <a:pt x="242" y="22"/>
                    <a:pt x="242" y="22"/>
                  </a:cubicBezTo>
                  <a:cubicBezTo>
                    <a:pt x="243" y="21"/>
                    <a:pt x="243" y="21"/>
                    <a:pt x="243" y="21"/>
                  </a:cubicBezTo>
                  <a:cubicBezTo>
                    <a:pt x="243" y="21"/>
                    <a:pt x="243" y="21"/>
                    <a:pt x="243" y="21"/>
                  </a:cubicBezTo>
                  <a:cubicBezTo>
                    <a:pt x="244" y="21"/>
                    <a:pt x="244" y="21"/>
                    <a:pt x="244" y="21"/>
                  </a:cubicBezTo>
                  <a:cubicBezTo>
                    <a:pt x="244" y="22"/>
                    <a:pt x="245" y="22"/>
                    <a:pt x="245" y="22"/>
                  </a:cubicBezTo>
                  <a:cubicBezTo>
                    <a:pt x="247" y="22"/>
                    <a:pt x="249" y="23"/>
                    <a:pt x="251" y="24"/>
                  </a:cubicBezTo>
                  <a:cubicBezTo>
                    <a:pt x="256" y="27"/>
                    <a:pt x="259" y="31"/>
                    <a:pt x="261" y="36"/>
                  </a:cubicBezTo>
                  <a:cubicBezTo>
                    <a:pt x="263" y="38"/>
                    <a:pt x="265" y="41"/>
                    <a:pt x="266" y="43"/>
                  </a:cubicBezTo>
                  <a:cubicBezTo>
                    <a:pt x="268" y="45"/>
                    <a:pt x="270" y="46"/>
                    <a:pt x="273" y="46"/>
                  </a:cubicBezTo>
                  <a:cubicBezTo>
                    <a:pt x="277" y="46"/>
                    <a:pt x="279" y="47"/>
                    <a:pt x="282" y="50"/>
                  </a:cubicBezTo>
                  <a:cubicBezTo>
                    <a:pt x="286" y="54"/>
                    <a:pt x="290" y="57"/>
                    <a:pt x="295" y="59"/>
                  </a:cubicBezTo>
                  <a:cubicBezTo>
                    <a:pt x="296" y="59"/>
                    <a:pt x="297" y="60"/>
                    <a:pt x="299" y="61"/>
                  </a:cubicBezTo>
                  <a:cubicBezTo>
                    <a:pt x="300" y="62"/>
                    <a:pt x="301" y="63"/>
                    <a:pt x="302" y="63"/>
                  </a:cubicBezTo>
                  <a:cubicBezTo>
                    <a:pt x="303" y="63"/>
                    <a:pt x="303" y="64"/>
                    <a:pt x="303" y="64"/>
                  </a:cubicBezTo>
                  <a:cubicBezTo>
                    <a:pt x="305" y="64"/>
                    <a:pt x="306" y="62"/>
                    <a:pt x="307" y="61"/>
                  </a:cubicBezTo>
                  <a:cubicBezTo>
                    <a:pt x="308" y="61"/>
                    <a:pt x="308" y="60"/>
                    <a:pt x="309" y="60"/>
                  </a:cubicBezTo>
                  <a:cubicBezTo>
                    <a:pt x="311" y="58"/>
                    <a:pt x="314" y="58"/>
                    <a:pt x="317" y="58"/>
                  </a:cubicBezTo>
                  <a:cubicBezTo>
                    <a:pt x="318" y="58"/>
                    <a:pt x="318" y="58"/>
                    <a:pt x="318" y="58"/>
                  </a:cubicBezTo>
                  <a:cubicBezTo>
                    <a:pt x="319" y="57"/>
                    <a:pt x="319" y="57"/>
                    <a:pt x="319" y="57"/>
                  </a:cubicBezTo>
                  <a:cubicBezTo>
                    <a:pt x="321" y="57"/>
                    <a:pt x="323" y="57"/>
                    <a:pt x="325" y="57"/>
                  </a:cubicBezTo>
                  <a:cubicBezTo>
                    <a:pt x="326" y="57"/>
                    <a:pt x="328" y="57"/>
                    <a:pt x="329" y="57"/>
                  </a:cubicBezTo>
                  <a:cubicBezTo>
                    <a:pt x="333" y="58"/>
                    <a:pt x="336" y="61"/>
                    <a:pt x="339" y="65"/>
                  </a:cubicBezTo>
                  <a:cubicBezTo>
                    <a:pt x="341" y="69"/>
                    <a:pt x="343" y="71"/>
                    <a:pt x="347" y="73"/>
                  </a:cubicBezTo>
                  <a:cubicBezTo>
                    <a:pt x="349" y="75"/>
                    <a:pt x="351" y="76"/>
                    <a:pt x="352" y="78"/>
                  </a:cubicBezTo>
                  <a:cubicBezTo>
                    <a:pt x="353" y="78"/>
                    <a:pt x="353" y="78"/>
                    <a:pt x="353" y="78"/>
                  </a:cubicBezTo>
                  <a:cubicBezTo>
                    <a:pt x="354" y="79"/>
                    <a:pt x="355" y="80"/>
                    <a:pt x="357" y="80"/>
                  </a:cubicBezTo>
                  <a:cubicBezTo>
                    <a:pt x="357" y="80"/>
                    <a:pt x="357" y="80"/>
                    <a:pt x="357" y="80"/>
                  </a:cubicBezTo>
                  <a:cubicBezTo>
                    <a:pt x="358" y="80"/>
                    <a:pt x="359" y="80"/>
                    <a:pt x="361" y="79"/>
                  </a:cubicBezTo>
                  <a:cubicBezTo>
                    <a:pt x="362" y="79"/>
                    <a:pt x="363" y="78"/>
                    <a:pt x="364" y="78"/>
                  </a:cubicBezTo>
                  <a:cubicBezTo>
                    <a:pt x="364" y="78"/>
                    <a:pt x="365" y="78"/>
                    <a:pt x="365" y="78"/>
                  </a:cubicBezTo>
                  <a:cubicBezTo>
                    <a:pt x="368" y="77"/>
                    <a:pt x="370" y="77"/>
                    <a:pt x="373" y="77"/>
                  </a:cubicBezTo>
                  <a:cubicBezTo>
                    <a:pt x="373" y="77"/>
                    <a:pt x="374" y="77"/>
                    <a:pt x="374" y="77"/>
                  </a:cubicBezTo>
                  <a:cubicBezTo>
                    <a:pt x="376" y="77"/>
                    <a:pt x="378" y="78"/>
                    <a:pt x="379" y="79"/>
                  </a:cubicBezTo>
                  <a:cubicBezTo>
                    <a:pt x="380" y="80"/>
                    <a:pt x="381" y="81"/>
                    <a:pt x="382" y="81"/>
                  </a:cubicBezTo>
                  <a:cubicBezTo>
                    <a:pt x="382" y="81"/>
                    <a:pt x="382" y="81"/>
                    <a:pt x="382" y="81"/>
                  </a:cubicBezTo>
                  <a:cubicBezTo>
                    <a:pt x="384" y="81"/>
                    <a:pt x="385" y="80"/>
                    <a:pt x="386" y="79"/>
                  </a:cubicBezTo>
                  <a:cubicBezTo>
                    <a:pt x="387" y="78"/>
                    <a:pt x="388" y="77"/>
                    <a:pt x="390" y="77"/>
                  </a:cubicBezTo>
                  <a:cubicBezTo>
                    <a:pt x="391" y="76"/>
                    <a:pt x="391" y="76"/>
                    <a:pt x="392" y="76"/>
                  </a:cubicBezTo>
                  <a:cubicBezTo>
                    <a:pt x="395" y="76"/>
                    <a:pt x="397" y="77"/>
                    <a:pt x="400" y="78"/>
                  </a:cubicBezTo>
                  <a:cubicBezTo>
                    <a:pt x="401" y="78"/>
                    <a:pt x="402" y="78"/>
                    <a:pt x="403" y="79"/>
                  </a:cubicBezTo>
                  <a:cubicBezTo>
                    <a:pt x="404" y="79"/>
                    <a:pt x="405" y="79"/>
                    <a:pt x="406" y="79"/>
                  </a:cubicBezTo>
                  <a:cubicBezTo>
                    <a:pt x="408" y="80"/>
                    <a:pt x="408" y="80"/>
                    <a:pt x="408" y="80"/>
                  </a:cubicBezTo>
                  <a:cubicBezTo>
                    <a:pt x="407" y="81"/>
                    <a:pt x="407" y="81"/>
                    <a:pt x="407" y="81"/>
                  </a:cubicBezTo>
                  <a:cubicBezTo>
                    <a:pt x="406" y="84"/>
                    <a:pt x="404" y="86"/>
                    <a:pt x="403" y="87"/>
                  </a:cubicBezTo>
                  <a:cubicBezTo>
                    <a:pt x="401" y="88"/>
                    <a:pt x="400" y="94"/>
                    <a:pt x="401" y="97"/>
                  </a:cubicBezTo>
                  <a:cubicBezTo>
                    <a:pt x="402" y="101"/>
                    <a:pt x="402" y="102"/>
                    <a:pt x="398" y="105"/>
                  </a:cubicBezTo>
                  <a:cubicBezTo>
                    <a:pt x="397" y="106"/>
                    <a:pt x="395" y="107"/>
                    <a:pt x="394" y="108"/>
                  </a:cubicBezTo>
                  <a:cubicBezTo>
                    <a:pt x="389" y="112"/>
                    <a:pt x="383" y="117"/>
                    <a:pt x="379" y="117"/>
                  </a:cubicBezTo>
                  <a:cubicBezTo>
                    <a:pt x="379" y="117"/>
                    <a:pt x="379" y="117"/>
                    <a:pt x="379" y="117"/>
                  </a:cubicBezTo>
                  <a:cubicBezTo>
                    <a:pt x="374" y="118"/>
                    <a:pt x="369" y="118"/>
                    <a:pt x="366" y="123"/>
                  </a:cubicBezTo>
                  <a:cubicBezTo>
                    <a:pt x="366" y="123"/>
                    <a:pt x="366" y="123"/>
                    <a:pt x="366" y="123"/>
                  </a:cubicBezTo>
                  <a:cubicBezTo>
                    <a:pt x="363" y="128"/>
                    <a:pt x="360" y="133"/>
                    <a:pt x="356" y="133"/>
                  </a:cubicBezTo>
                  <a:cubicBezTo>
                    <a:pt x="353" y="133"/>
                    <a:pt x="334" y="139"/>
                    <a:pt x="329" y="142"/>
                  </a:cubicBezTo>
                  <a:cubicBezTo>
                    <a:pt x="328" y="142"/>
                    <a:pt x="327" y="143"/>
                    <a:pt x="325" y="143"/>
                  </a:cubicBezTo>
                  <a:cubicBezTo>
                    <a:pt x="322" y="145"/>
                    <a:pt x="318" y="146"/>
                    <a:pt x="317" y="149"/>
                  </a:cubicBezTo>
                  <a:cubicBezTo>
                    <a:pt x="316" y="151"/>
                    <a:pt x="314" y="153"/>
                    <a:pt x="312" y="154"/>
                  </a:cubicBezTo>
                  <a:cubicBezTo>
                    <a:pt x="310" y="156"/>
                    <a:pt x="309" y="157"/>
                    <a:pt x="309" y="158"/>
                  </a:cubicBezTo>
                  <a:cubicBezTo>
                    <a:pt x="309" y="164"/>
                    <a:pt x="309" y="169"/>
                    <a:pt x="305" y="171"/>
                  </a:cubicBezTo>
                  <a:cubicBezTo>
                    <a:pt x="304" y="172"/>
                    <a:pt x="302" y="173"/>
                    <a:pt x="300" y="174"/>
                  </a:cubicBezTo>
                  <a:cubicBezTo>
                    <a:pt x="295" y="176"/>
                    <a:pt x="288" y="180"/>
                    <a:pt x="285" y="183"/>
                  </a:cubicBezTo>
                  <a:cubicBezTo>
                    <a:pt x="282" y="189"/>
                    <a:pt x="274" y="203"/>
                    <a:pt x="270" y="206"/>
                  </a:cubicBezTo>
                  <a:cubicBezTo>
                    <a:pt x="266" y="209"/>
                    <a:pt x="259" y="218"/>
                    <a:pt x="260" y="227"/>
                  </a:cubicBezTo>
                  <a:cubicBezTo>
                    <a:pt x="261" y="229"/>
                    <a:pt x="261" y="231"/>
                    <a:pt x="261" y="232"/>
                  </a:cubicBezTo>
                  <a:cubicBezTo>
                    <a:pt x="263" y="239"/>
                    <a:pt x="263" y="243"/>
                    <a:pt x="267" y="245"/>
                  </a:cubicBezTo>
                  <a:cubicBezTo>
                    <a:pt x="269" y="246"/>
                    <a:pt x="270" y="248"/>
                    <a:pt x="270" y="251"/>
                  </a:cubicBezTo>
                  <a:cubicBezTo>
                    <a:pt x="270" y="255"/>
                    <a:pt x="266" y="259"/>
                    <a:pt x="264" y="260"/>
                  </a:cubicBezTo>
                  <a:cubicBezTo>
                    <a:pt x="262" y="260"/>
                    <a:pt x="256" y="264"/>
                    <a:pt x="254" y="267"/>
                  </a:cubicBezTo>
                  <a:cubicBezTo>
                    <a:pt x="252" y="271"/>
                    <a:pt x="250" y="274"/>
                    <a:pt x="247" y="275"/>
                  </a:cubicBezTo>
                  <a:cubicBezTo>
                    <a:pt x="244" y="276"/>
                    <a:pt x="243" y="276"/>
                    <a:pt x="244" y="279"/>
                  </a:cubicBezTo>
                  <a:cubicBezTo>
                    <a:pt x="244" y="282"/>
                    <a:pt x="242" y="283"/>
                    <a:pt x="239" y="286"/>
                  </a:cubicBezTo>
                  <a:cubicBezTo>
                    <a:pt x="238" y="287"/>
                    <a:pt x="237" y="287"/>
                    <a:pt x="236" y="288"/>
                  </a:cubicBezTo>
                  <a:cubicBezTo>
                    <a:pt x="232" y="292"/>
                    <a:pt x="229" y="296"/>
                    <a:pt x="229" y="299"/>
                  </a:cubicBezTo>
                  <a:cubicBezTo>
                    <a:pt x="229" y="299"/>
                    <a:pt x="229" y="300"/>
                    <a:pt x="229" y="301"/>
                  </a:cubicBezTo>
                  <a:cubicBezTo>
                    <a:pt x="230" y="302"/>
                    <a:pt x="232" y="305"/>
                    <a:pt x="231" y="308"/>
                  </a:cubicBezTo>
                  <a:cubicBezTo>
                    <a:pt x="231" y="309"/>
                    <a:pt x="230" y="310"/>
                    <a:pt x="228" y="310"/>
                  </a:cubicBezTo>
                  <a:cubicBezTo>
                    <a:pt x="228" y="310"/>
                    <a:pt x="228" y="310"/>
                    <a:pt x="227" y="310"/>
                  </a:cubicBezTo>
                  <a:cubicBezTo>
                    <a:pt x="226" y="309"/>
                    <a:pt x="224" y="309"/>
                    <a:pt x="223" y="309"/>
                  </a:cubicBezTo>
                  <a:cubicBezTo>
                    <a:pt x="222" y="308"/>
                    <a:pt x="221" y="308"/>
                    <a:pt x="219" y="308"/>
                  </a:cubicBezTo>
                  <a:cubicBezTo>
                    <a:pt x="218" y="308"/>
                    <a:pt x="218" y="308"/>
                    <a:pt x="217" y="309"/>
                  </a:cubicBezTo>
                  <a:cubicBezTo>
                    <a:pt x="216" y="310"/>
                    <a:pt x="215" y="311"/>
                    <a:pt x="213" y="312"/>
                  </a:cubicBezTo>
                  <a:cubicBezTo>
                    <a:pt x="209" y="315"/>
                    <a:pt x="205" y="319"/>
                    <a:pt x="201" y="319"/>
                  </a:cubicBezTo>
                  <a:cubicBezTo>
                    <a:pt x="197" y="319"/>
                    <a:pt x="192" y="320"/>
                    <a:pt x="189" y="328"/>
                  </a:cubicBezTo>
                  <a:cubicBezTo>
                    <a:pt x="187" y="334"/>
                    <a:pt x="182" y="344"/>
                    <a:pt x="177" y="344"/>
                  </a:cubicBezTo>
                  <a:cubicBezTo>
                    <a:pt x="176" y="344"/>
                    <a:pt x="176" y="344"/>
                    <a:pt x="175" y="343"/>
                  </a:cubicBezTo>
                  <a:cubicBezTo>
                    <a:pt x="174" y="343"/>
                    <a:pt x="174" y="343"/>
                    <a:pt x="174" y="343"/>
                  </a:cubicBezTo>
                  <a:cubicBezTo>
                    <a:pt x="173" y="342"/>
                    <a:pt x="172" y="342"/>
                    <a:pt x="171" y="342"/>
                  </a:cubicBezTo>
                  <a:cubicBezTo>
                    <a:pt x="170" y="342"/>
                    <a:pt x="169" y="342"/>
                    <a:pt x="166" y="343"/>
                  </a:cubicBezTo>
                  <a:cubicBezTo>
                    <a:pt x="165" y="343"/>
                    <a:pt x="164" y="344"/>
                    <a:pt x="163" y="344"/>
                  </a:cubicBezTo>
                  <a:cubicBezTo>
                    <a:pt x="159" y="345"/>
                    <a:pt x="156" y="347"/>
                    <a:pt x="151" y="347"/>
                  </a:cubicBezTo>
                  <a:cubicBezTo>
                    <a:pt x="150" y="347"/>
                    <a:pt x="149" y="347"/>
                    <a:pt x="148" y="347"/>
                  </a:cubicBezTo>
                  <a:cubicBezTo>
                    <a:pt x="146" y="346"/>
                    <a:pt x="144" y="346"/>
                    <a:pt x="143" y="346"/>
                  </a:cubicBezTo>
                  <a:cubicBezTo>
                    <a:pt x="139" y="345"/>
                    <a:pt x="136" y="345"/>
                    <a:pt x="133" y="345"/>
                  </a:cubicBezTo>
                  <a:cubicBezTo>
                    <a:pt x="132" y="345"/>
                    <a:pt x="131" y="345"/>
                    <a:pt x="129" y="345"/>
                  </a:cubicBezTo>
                  <a:cubicBezTo>
                    <a:pt x="129" y="345"/>
                    <a:pt x="128" y="345"/>
                    <a:pt x="127" y="345"/>
                  </a:cubicBezTo>
                  <a:cubicBezTo>
                    <a:pt x="124" y="345"/>
                    <a:pt x="121" y="345"/>
                    <a:pt x="119" y="344"/>
                  </a:cubicBezTo>
                  <a:cubicBezTo>
                    <a:pt x="116" y="344"/>
                    <a:pt x="114" y="344"/>
                    <a:pt x="112" y="344"/>
                  </a:cubicBezTo>
                  <a:cubicBezTo>
                    <a:pt x="111" y="344"/>
                    <a:pt x="110" y="344"/>
                    <a:pt x="109" y="344"/>
                  </a:cubicBezTo>
                  <a:cubicBezTo>
                    <a:pt x="109" y="345"/>
                    <a:pt x="108" y="345"/>
                    <a:pt x="107" y="345"/>
                  </a:cubicBezTo>
                  <a:cubicBezTo>
                    <a:pt x="104" y="346"/>
                    <a:pt x="100" y="347"/>
                    <a:pt x="97" y="352"/>
                  </a:cubicBezTo>
                  <a:cubicBezTo>
                    <a:pt x="95" y="354"/>
                    <a:pt x="94" y="354"/>
                    <a:pt x="91" y="354"/>
                  </a:cubicBezTo>
                  <a:cubicBezTo>
                    <a:pt x="90" y="354"/>
                    <a:pt x="89" y="354"/>
                    <a:pt x="88" y="354"/>
                  </a:cubicBezTo>
                  <a:cubicBezTo>
                    <a:pt x="86" y="354"/>
                    <a:pt x="85" y="353"/>
                    <a:pt x="84" y="353"/>
                  </a:cubicBezTo>
                  <a:cubicBezTo>
                    <a:pt x="82" y="353"/>
                    <a:pt x="81" y="354"/>
                    <a:pt x="79" y="355"/>
                  </a:cubicBezTo>
                  <a:cubicBezTo>
                    <a:pt x="77" y="357"/>
                    <a:pt x="73" y="360"/>
                    <a:pt x="69" y="363"/>
                  </a:cubicBezTo>
                  <a:cubicBezTo>
                    <a:pt x="56" y="375"/>
                    <a:pt x="51" y="379"/>
                    <a:pt x="49" y="379"/>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65"/>
            <p:cNvSpPr>
              <a:spLocks/>
            </p:cNvSpPr>
            <p:nvPr/>
          </p:nvSpPr>
          <p:spPr bwMode="auto">
            <a:xfrm>
              <a:off x="8161752" y="5090483"/>
              <a:ext cx="223663" cy="191711"/>
            </a:xfrm>
            <a:custGeom>
              <a:avLst/>
              <a:gdLst>
                <a:gd name="T0" fmla="*/ 16 w 86"/>
                <a:gd name="T1" fmla="*/ 73 h 74"/>
                <a:gd name="T2" fmla="*/ 12 w 86"/>
                <a:gd name="T3" fmla="*/ 68 h 74"/>
                <a:gd name="T4" fmla="*/ 8 w 86"/>
                <a:gd name="T5" fmla="*/ 64 h 74"/>
                <a:gd name="T6" fmla="*/ 6 w 86"/>
                <a:gd name="T7" fmla="*/ 63 h 74"/>
                <a:gd name="T8" fmla="*/ 1 w 86"/>
                <a:gd name="T9" fmla="*/ 56 h 74"/>
                <a:gd name="T10" fmla="*/ 0 w 86"/>
                <a:gd name="T11" fmla="*/ 47 h 74"/>
                <a:gd name="T12" fmla="*/ 1 w 86"/>
                <a:gd name="T13" fmla="*/ 41 h 74"/>
                <a:gd name="T14" fmla="*/ 2 w 86"/>
                <a:gd name="T15" fmla="*/ 30 h 74"/>
                <a:gd name="T16" fmla="*/ 5 w 86"/>
                <a:gd name="T17" fmla="*/ 16 h 74"/>
                <a:gd name="T18" fmla="*/ 5 w 86"/>
                <a:gd name="T19" fmla="*/ 16 h 74"/>
                <a:gd name="T20" fmla="*/ 5 w 86"/>
                <a:gd name="T21" fmla="*/ 16 h 74"/>
                <a:gd name="T22" fmla="*/ 7 w 86"/>
                <a:gd name="T23" fmla="*/ 14 h 74"/>
                <a:gd name="T24" fmla="*/ 7 w 86"/>
                <a:gd name="T25" fmla="*/ 13 h 74"/>
                <a:gd name="T26" fmla="*/ 16 w 86"/>
                <a:gd name="T27" fmla="*/ 4 h 74"/>
                <a:gd name="T28" fmla="*/ 31 w 86"/>
                <a:gd name="T29" fmla="*/ 0 h 74"/>
                <a:gd name="T30" fmla="*/ 39 w 86"/>
                <a:gd name="T31" fmla="*/ 1 h 74"/>
                <a:gd name="T32" fmla="*/ 41 w 86"/>
                <a:gd name="T33" fmla="*/ 1 h 74"/>
                <a:gd name="T34" fmla="*/ 45 w 86"/>
                <a:gd name="T35" fmla="*/ 1 h 74"/>
                <a:gd name="T36" fmla="*/ 53 w 86"/>
                <a:gd name="T37" fmla="*/ 1 h 74"/>
                <a:gd name="T38" fmla="*/ 61 w 86"/>
                <a:gd name="T39" fmla="*/ 0 h 74"/>
                <a:gd name="T40" fmla="*/ 68 w 86"/>
                <a:gd name="T41" fmla="*/ 1 h 74"/>
                <a:gd name="T42" fmla="*/ 73 w 86"/>
                <a:gd name="T43" fmla="*/ 3 h 74"/>
                <a:gd name="T44" fmla="*/ 80 w 86"/>
                <a:gd name="T45" fmla="*/ 8 h 74"/>
                <a:gd name="T46" fmla="*/ 85 w 86"/>
                <a:gd name="T47" fmla="*/ 21 h 74"/>
                <a:gd name="T48" fmla="*/ 86 w 86"/>
                <a:gd name="T49" fmla="*/ 39 h 74"/>
                <a:gd name="T50" fmla="*/ 85 w 86"/>
                <a:gd name="T51" fmla="*/ 45 h 74"/>
                <a:gd name="T52" fmla="*/ 85 w 86"/>
                <a:gd name="T53" fmla="*/ 46 h 74"/>
                <a:gd name="T54" fmla="*/ 84 w 86"/>
                <a:gd name="T55" fmla="*/ 46 h 74"/>
                <a:gd name="T56" fmla="*/ 82 w 86"/>
                <a:gd name="T57" fmla="*/ 46 h 74"/>
                <a:gd name="T58" fmla="*/ 79 w 86"/>
                <a:gd name="T59" fmla="*/ 46 h 74"/>
                <a:gd name="T60" fmla="*/ 74 w 86"/>
                <a:gd name="T61" fmla="*/ 52 h 74"/>
                <a:gd name="T62" fmla="*/ 74 w 86"/>
                <a:gd name="T63" fmla="*/ 53 h 74"/>
                <a:gd name="T64" fmla="*/ 66 w 86"/>
                <a:gd name="T65" fmla="*/ 59 h 74"/>
                <a:gd name="T66" fmla="*/ 63 w 86"/>
                <a:gd name="T67" fmla="*/ 59 h 74"/>
                <a:gd name="T68" fmla="*/ 61 w 86"/>
                <a:gd name="T69" fmla="*/ 59 h 74"/>
                <a:gd name="T70" fmla="*/ 58 w 86"/>
                <a:gd name="T71" fmla="*/ 59 h 74"/>
                <a:gd name="T72" fmla="*/ 57 w 86"/>
                <a:gd name="T73" fmla="*/ 60 h 74"/>
                <a:gd name="T74" fmla="*/ 50 w 86"/>
                <a:gd name="T75" fmla="*/ 63 h 74"/>
                <a:gd name="T76" fmla="*/ 48 w 86"/>
                <a:gd name="T77" fmla="*/ 63 h 74"/>
                <a:gd name="T78" fmla="*/ 42 w 86"/>
                <a:gd name="T79" fmla="*/ 65 h 74"/>
                <a:gd name="T80" fmla="*/ 41 w 86"/>
                <a:gd name="T81" fmla="*/ 66 h 74"/>
                <a:gd name="T82" fmla="*/ 34 w 86"/>
                <a:gd name="T83" fmla="*/ 69 h 74"/>
                <a:gd name="T84" fmla="*/ 33 w 86"/>
                <a:gd name="T85" fmla="*/ 69 h 74"/>
                <a:gd name="T86" fmla="*/ 28 w 86"/>
                <a:gd name="T87" fmla="*/ 69 h 74"/>
                <a:gd name="T88" fmla="*/ 24 w 86"/>
                <a:gd name="T89" fmla="*/ 69 h 74"/>
                <a:gd name="T90" fmla="*/ 23 w 86"/>
                <a:gd name="T91" fmla="*/ 69 h 74"/>
                <a:gd name="T92" fmla="*/ 18 w 86"/>
                <a:gd name="T93" fmla="*/ 73 h 74"/>
                <a:gd name="T94" fmla="*/ 17 w 86"/>
                <a:gd name="T95" fmla="*/ 74 h 74"/>
                <a:gd name="T96" fmla="*/ 16 w 86"/>
                <a:gd name="T97"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 h="74">
                  <a:moveTo>
                    <a:pt x="16" y="73"/>
                  </a:moveTo>
                  <a:cubicBezTo>
                    <a:pt x="15" y="71"/>
                    <a:pt x="13" y="69"/>
                    <a:pt x="12" y="68"/>
                  </a:cubicBezTo>
                  <a:cubicBezTo>
                    <a:pt x="11" y="67"/>
                    <a:pt x="9" y="66"/>
                    <a:pt x="8" y="64"/>
                  </a:cubicBezTo>
                  <a:cubicBezTo>
                    <a:pt x="7" y="64"/>
                    <a:pt x="6" y="63"/>
                    <a:pt x="6" y="63"/>
                  </a:cubicBezTo>
                  <a:cubicBezTo>
                    <a:pt x="4" y="61"/>
                    <a:pt x="2" y="59"/>
                    <a:pt x="1" y="56"/>
                  </a:cubicBezTo>
                  <a:cubicBezTo>
                    <a:pt x="0" y="53"/>
                    <a:pt x="0" y="50"/>
                    <a:pt x="0" y="47"/>
                  </a:cubicBezTo>
                  <a:cubicBezTo>
                    <a:pt x="0" y="45"/>
                    <a:pt x="1" y="43"/>
                    <a:pt x="1" y="41"/>
                  </a:cubicBezTo>
                  <a:cubicBezTo>
                    <a:pt x="2" y="38"/>
                    <a:pt x="2" y="34"/>
                    <a:pt x="2" y="30"/>
                  </a:cubicBezTo>
                  <a:cubicBezTo>
                    <a:pt x="3" y="25"/>
                    <a:pt x="4" y="21"/>
                    <a:pt x="5" y="16"/>
                  </a:cubicBezTo>
                  <a:cubicBezTo>
                    <a:pt x="5" y="16"/>
                    <a:pt x="5" y="16"/>
                    <a:pt x="5" y="16"/>
                  </a:cubicBezTo>
                  <a:cubicBezTo>
                    <a:pt x="5" y="16"/>
                    <a:pt x="5" y="16"/>
                    <a:pt x="5" y="16"/>
                  </a:cubicBezTo>
                  <a:cubicBezTo>
                    <a:pt x="5" y="15"/>
                    <a:pt x="6" y="14"/>
                    <a:pt x="7" y="14"/>
                  </a:cubicBezTo>
                  <a:cubicBezTo>
                    <a:pt x="7" y="13"/>
                    <a:pt x="7" y="13"/>
                    <a:pt x="7" y="13"/>
                  </a:cubicBezTo>
                  <a:cubicBezTo>
                    <a:pt x="10" y="10"/>
                    <a:pt x="13" y="7"/>
                    <a:pt x="16" y="4"/>
                  </a:cubicBezTo>
                  <a:cubicBezTo>
                    <a:pt x="20" y="1"/>
                    <a:pt x="25" y="0"/>
                    <a:pt x="31" y="0"/>
                  </a:cubicBezTo>
                  <a:cubicBezTo>
                    <a:pt x="33" y="0"/>
                    <a:pt x="36" y="0"/>
                    <a:pt x="39" y="1"/>
                  </a:cubicBezTo>
                  <a:cubicBezTo>
                    <a:pt x="41" y="1"/>
                    <a:pt x="41" y="1"/>
                    <a:pt x="41" y="1"/>
                  </a:cubicBezTo>
                  <a:cubicBezTo>
                    <a:pt x="42" y="1"/>
                    <a:pt x="44" y="1"/>
                    <a:pt x="45" y="1"/>
                  </a:cubicBezTo>
                  <a:cubicBezTo>
                    <a:pt x="48" y="1"/>
                    <a:pt x="50" y="1"/>
                    <a:pt x="53" y="1"/>
                  </a:cubicBezTo>
                  <a:cubicBezTo>
                    <a:pt x="56" y="1"/>
                    <a:pt x="58" y="0"/>
                    <a:pt x="61" y="0"/>
                  </a:cubicBezTo>
                  <a:cubicBezTo>
                    <a:pt x="64" y="0"/>
                    <a:pt x="66" y="1"/>
                    <a:pt x="68" y="1"/>
                  </a:cubicBezTo>
                  <a:cubicBezTo>
                    <a:pt x="70" y="1"/>
                    <a:pt x="72" y="2"/>
                    <a:pt x="73" y="3"/>
                  </a:cubicBezTo>
                  <a:cubicBezTo>
                    <a:pt x="76" y="4"/>
                    <a:pt x="78" y="5"/>
                    <a:pt x="80" y="8"/>
                  </a:cubicBezTo>
                  <a:cubicBezTo>
                    <a:pt x="83" y="11"/>
                    <a:pt x="85" y="15"/>
                    <a:pt x="85" y="21"/>
                  </a:cubicBezTo>
                  <a:cubicBezTo>
                    <a:pt x="86" y="27"/>
                    <a:pt x="86" y="33"/>
                    <a:pt x="86" y="39"/>
                  </a:cubicBezTo>
                  <a:cubicBezTo>
                    <a:pt x="86" y="41"/>
                    <a:pt x="86" y="43"/>
                    <a:pt x="85" y="45"/>
                  </a:cubicBezTo>
                  <a:cubicBezTo>
                    <a:pt x="85" y="46"/>
                    <a:pt x="85" y="46"/>
                    <a:pt x="85" y="46"/>
                  </a:cubicBezTo>
                  <a:cubicBezTo>
                    <a:pt x="84" y="46"/>
                    <a:pt x="84" y="46"/>
                    <a:pt x="84" y="46"/>
                  </a:cubicBezTo>
                  <a:cubicBezTo>
                    <a:pt x="83" y="46"/>
                    <a:pt x="82" y="46"/>
                    <a:pt x="82" y="46"/>
                  </a:cubicBezTo>
                  <a:cubicBezTo>
                    <a:pt x="81" y="46"/>
                    <a:pt x="80" y="46"/>
                    <a:pt x="79" y="46"/>
                  </a:cubicBezTo>
                  <a:cubicBezTo>
                    <a:pt x="76" y="47"/>
                    <a:pt x="75" y="49"/>
                    <a:pt x="74" y="52"/>
                  </a:cubicBezTo>
                  <a:cubicBezTo>
                    <a:pt x="74" y="53"/>
                    <a:pt x="74" y="53"/>
                    <a:pt x="74" y="53"/>
                  </a:cubicBezTo>
                  <a:cubicBezTo>
                    <a:pt x="73" y="56"/>
                    <a:pt x="70" y="59"/>
                    <a:pt x="66" y="59"/>
                  </a:cubicBezTo>
                  <a:cubicBezTo>
                    <a:pt x="65" y="59"/>
                    <a:pt x="64" y="59"/>
                    <a:pt x="63" y="59"/>
                  </a:cubicBezTo>
                  <a:cubicBezTo>
                    <a:pt x="63" y="59"/>
                    <a:pt x="62" y="59"/>
                    <a:pt x="61" y="59"/>
                  </a:cubicBezTo>
                  <a:cubicBezTo>
                    <a:pt x="60" y="59"/>
                    <a:pt x="59" y="59"/>
                    <a:pt x="58" y="59"/>
                  </a:cubicBezTo>
                  <a:cubicBezTo>
                    <a:pt x="57" y="60"/>
                    <a:pt x="57" y="60"/>
                    <a:pt x="57" y="60"/>
                  </a:cubicBezTo>
                  <a:cubicBezTo>
                    <a:pt x="55" y="62"/>
                    <a:pt x="53" y="63"/>
                    <a:pt x="50" y="63"/>
                  </a:cubicBezTo>
                  <a:cubicBezTo>
                    <a:pt x="49" y="63"/>
                    <a:pt x="49" y="63"/>
                    <a:pt x="48" y="63"/>
                  </a:cubicBezTo>
                  <a:cubicBezTo>
                    <a:pt x="46" y="63"/>
                    <a:pt x="44" y="63"/>
                    <a:pt x="42" y="65"/>
                  </a:cubicBezTo>
                  <a:cubicBezTo>
                    <a:pt x="41" y="66"/>
                    <a:pt x="41" y="66"/>
                    <a:pt x="41" y="66"/>
                  </a:cubicBezTo>
                  <a:cubicBezTo>
                    <a:pt x="39" y="67"/>
                    <a:pt x="38" y="69"/>
                    <a:pt x="34" y="69"/>
                  </a:cubicBezTo>
                  <a:cubicBezTo>
                    <a:pt x="34" y="69"/>
                    <a:pt x="33" y="69"/>
                    <a:pt x="33" y="69"/>
                  </a:cubicBezTo>
                  <a:cubicBezTo>
                    <a:pt x="31" y="69"/>
                    <a:pt x="30" y="69"/>
                    <a:pt x="28" y="69"/>
                  </a:cubicBezTo>
                  <a:cubicBezTo>
                    <a:pt x="27" y="69"/>
                    <a:pt x="26" y="69"/>
                    <a:pt x="24" y="69"/>
                  </a:cubicBezTo>
                  <a:cubicBezTo>
                    <a:pt x="24" y="69"/>
                    <a:pt x="24" y="69"/>
                    <a:pt x="23" y="69"/>
                  </a:cubicBezTo>
                  <a:cubicBezTo>
                    <a:pt x="21" y="69"/>
                    <a:pt x="19" y="70"/>
                    <a:pt x="18" y="73"/>
                  </a:cubicBezTo>
                  <a:cubicBezTo>
                    <a:pt x="17" y="74"/>
                    <a:pt x="17" y="74"/>
                    <a:pt x="17" y="74"/>
                  </a:cubicBezTo>
                  <a:lnTo>
                    <a:pt x="16" y="73"/>
                  </a:ln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66"/>
            <p:cNvSpPr>
              <a:spLocks/>
            </p:cNvSpPr>
            <p:nvPr/>
          </p:nvSpPr>
          <p:spPr bwMode="auto">
            <a:xfrm>
              <a:off x="7829452" y="4685759"/>
              <a:ext cx="296088" cy="353601"/>
            </a:xfrm>
            <a:custGeom>
              <a:avLst/>
              <a:gdLst>
                <a:gd name="T0" fmla="*/ 62 w 114"/>
                <a:gd name="T1" fmla="*/ 133 h 137"/>
                <a:gd name="T2" fmla="*/ 58 w 114"/>
                <a:gd name="T3" fmla="*/ 131 h 137"/>
                <a:gd name="T4" fmla="*/ 57 w 114"/>
                <a:gd name="T5" fmla="*/ 129 h 137"/>
                <a:gd name="T6" fmla="*/ 55 w 114"/>
                <a:gd name="T7" fmla="*/ 128 h 137"/>
                <a:gd name="T8" fmla="*/ 50 w 114"/>
                <a:gd name="T9" fmla="*/ 122 h 137"/>
                <a:gd name="T10" fmla="*/ 44 w 114"/>
                <a:gd name="T11" fmla="*/ 117 h 137"/>
                <a:gd name="T12" fmla="*/ 39 w 114"/>
                <a:gd name="T13" fmla="*/ 107 h 137"/>
                <a:gd name="T14" fmla="*/ 34 w 114"/>
                <a:gd name="T15" fmla="*/ 97 h 137"/>
                <a:gd name="T16" fmla="*/ 31 w 114"/>
                <a:gd name="T17" fmla="*/ 93 h 137"/>
                <a:gd name="T18" fmla="*/ 22 w 114"/>
                <a:gd name="T19" fmla="*/ 84 h 137"/>
                <a:gd name="T20" fmla="*/ 16 w 114"/>
                <a:gd name="T21" fmla="*/ 74 h 137"/>
                <a:gd name="T22" fmla="*/ 12 w 114"/>
                <a:gd name="T23" fmla="*/ 64 h 137"/>
                <a:gd name="T24" fmla="*/ 7 w 114"/>
                <a:gd name="T25" fmla="*/ 56 h 137"/>
                <a:gd name="T26" fmla="*/ 6 w 114"/>
                <a:gd name="T27" fmla="*/ 41 h 137"/>
                <a:gd name="T28" fmla="*/ 4 w 114"/>
                <a:gd name="T29" fmla="*/ 28 h 137"/>
                <a:gd name="T30" fmla="*/ 4 w 114"/>
                <a:gd name="T31" fmla="*/ 13 h 137"/>
                <a:gd name="T32" fmla="*/ 13 w 114"/>
                <a:gd name="T33" fmla="*/ 11 h 137"/>
                <a:gd name="T34" fmla="*/ 22 w 114"/>
                <a:gd name="T35" fmla="*/ 1 h 137"/>
                <a:gd name="T36" fmla="*/ 27 w 114"/>
                <a:gd name="T37" fmla="*/ 3 h 137"/>
                <a:gd name="T38" fmla="*/ 34 w 114"/>
                <a:gd name="T39" fmla="*/ 11 h 137"/>
                <a:gd name="T40" fmla="*/ 40 w 114"/>
                <a:gd name="T41" fmla="*/ 15 h 137"/>
                <a:gd name="T42" fmla="*/ 45 w 114"/>
                <a:gd name="T43" fmla="*/ 15 h 137"/>
                <a:gd name="T44" fmla="*/ 56 w 114"/>
                <a:gd name="T45" fmla="*/ 19 h 137"/>
                <a:gd name="T46" fmla="*/ 59 w 114"/>
                <a:gd name="T47" fmla="*/ 19 h 137"/>
                <a:gd name="T48" fmla="*/ 67 w 114"/>
                <a:gd name="T49" fmla="*/ 18 h 137"/>
                <a:gd name="T50" fmla="*/ 75 w 114"/>
                <a:gd name="T51" fmla="*/ 19 h 137"/>
                <a:gd name="T52" fmla="*/ 82 w 114"/>
                <a:gd name="T53" fmla="*/ 21 h 137"/>
                <a:gd name="T54" fmla="*/ 89 w 114"/>
                <a:gd name="T55" fmla="*/ 26 h 137"/>
                <a:gd name="T56" fmla="*/ 102 w 114"/>
                <a:gd name="T57" fmla="*/ 29 h 137"/>
                <a:gd name="T58" fmla="*/ 106 w 114"/>
                <a:gd name="T59" fmla="*/ 29 h 137"/>
                <a:gd name="T60" fmla="*/ 111 w 114"/>
                <a:gd name="T61" fmla="*/ 29 h 137"/>
                <a:gd name="T62" fmla="*/ 113 w 114"/>
                <a:gd name="T63" fmla="*/ 34 h 137"/>
                <a:gd name="T64" fmla="*/ 110 w 114"/>
                <a:gd name="T65" fmla="*/ 40 h 137"/>
                <a:gd name="T66" fmla="*/ 108 w 114"/>
                <a:gd name="T67" fmla="*/ 47 h 137"/>
                <a:gd name="T68" fmla="*/ 105 w 114"/>
                <a:gd name="T69" fmla="*/ 54 h 137"/>
                <a:gd name="T70" fmla="*/ 109 w 114"/>
                <a:gd name="T71" fmla="*/ 62 h 137"/>
                <a:gd name="T72" fmla="*/ 108 w 114"/>
                <a:gd name="T73" fmla="*/ 73 h 137"/>
                <a:gd name="T74" fmla="*/ 103 w 114"/>
                <a:gd name="T75" fmla="*/ 80 h 137"/>
                <a:gd name="T76" fmla="*/ 102 w 114"/>
                <a:gd name="T77" fmla="*/ 84 h 137"/>
                <a:gd name="T78" fmla="*/ 101 w 114"/>
                <a:gd name="T79" fmla="*/ 86 h 137"/>
                <a:gd name="T80" fmla="*/ 100 w 114"/>
                <a:gd name="T81" fmla="*/ 88 h 137"/>
                <a:gd name="T82" fmla="*/ 100 w 114"/>
                <a:gd name="T83" fmla="*/ 91 h 137"/>
                <a:gd name="T84" fmla="*/ 99 w 114"/>
                <a:gd name="T85" fmla="*/ 93 h 137"/>
                <a:gd name="T86" fmla="*/ 98 w 114"/>
                <a:gd name="T87" fmla="*/ 96 h 137"/>
                <a:gd name="T88" fmla="*/ 98 w 114"/>
                <a:gd name="T89" fmla="*/ 98 h 137"/>
                <a:gd name="T90" fmla="*/ 97 w 114"/>
                <a:gd name="T91" fmla="*/ 104 h 137"/>
                <a:gd name="T92" fmla="*/ 93 w 114"/>
                <a:gd name="T93" fmla="*/ 110 h 137"/>
                <a:gd name="T94" fmla="*/ 88 w 114"/>
                <a:gd name="T95" fmla="*/ 113 h 137"/>
                <a:gd name="T96" fmla="*/ 84 w 114"/>
                <a:gd name="T97" fmla="*/ 115 h 137"/>
                <a:gd name="T98" fmla="*/ 79 w 114"/>
                <a:gd name="T99" fmla="*/ 116 h 137"/>
                <a:gd name="T100" fmla="*/ 76 w 114"/>
                <a:gd name="T101" fmla="*/ 118 h 137"/>
                <a:gd name="T102" fmla="*/ 73 w 114"/>
                <a:gd name="T103" fmla="*/ 123 h 137"/>
                <a:gd name="T104" fmla="*/ 72 w 114"/>
                <a:gd name="T105" fmla="*/ 126 h 137"/>
                <a:gd name="T106" fmla="*/ 71 w 114"/>
                <a:gd name="T107" fmla="*/ 128 h 137"/>
                <a:gd name="T108" fmla="*/ 68 w 114"/>
                <a:gd name="T109" fmla="*/ 133 h 137"/>
                <a:gd name="T110" fmla="*/ 66 w 114"/>
                <a:gd name="T111" fmla="*/ 135 h 137"/>
                <a:gd name="T112" fmla="*/ 65 w 114"/>
                <a:gd name="T113"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4" h="137">
                  <a:moveTo>
                    <a:pt x="64" y="136"/>
                  </a:moveTo>
                  <a:cubicBezTo>
                    <a:pt x="63" y="135"/>
                    <a:pt x="62" y="134"/>
                    <a:pt x="62" y="133"/>
                  </a:cubicBezTo>
                  <a:cubicBezTo>
                    <a:pt x="61" y="133"/>
                    <a:pt x="61" y="132"/>
                    <a:pt x="60" y="132"/>
                  </a:cubicBezTo>
                  <a:cubicBezTo>
                    <a:pt x="59" y="132"/>
                    <a:pt x="59" y="131"/>
                    <a:pt x="58" y="131"/>
                  </a:cubicBezTo>
                  <a:cubicBezTo>
                    <a:pt x="57" y="131"/>
                    <a:pt x="57" y="130"/>
                    <a:pt x="57" y="129"/>
                  </a:cubicBezTo>
                  <a:cubicBezTo>
                    <a:pt x="57" y="129"/>
                    <a:pt x="57" y="129"/>
                    <a:pt x="57" y="129"/>
                  </a:cubicBezTo>
                  <a:cubicBezTo>
                    <a:pt x="56" y="129"/>
                    <a:pt x="56" y="129"/>
                    <a:pt x="56" y="128"/>
                  </a:cubicBezTo>
                  <a:cubicBezTo>
                    <a:pt x="56" y="128"/>
                    <a:pt x="55" y="128"/>
                    <a:pt x="55" y="128"/>
                  </a:cubicBezTo>
                  <a:cubicBezTo>
                    <a:pt x="54" y="127"/>
                    <a:pt x="53" y="126"/>
                    <a:pt x="52" y="124"/>
                  </a:cubicBezTo>
                  <a:cubicBezTo>
                    <a:pt x="52" y="124"/>
                    <a:pt x="51" y="123"/>
                    <a:pt x="50" y="122"/>
                  </a:cubicBezTo>
                  <a:cubicBezTo>
                    <a:pt x="49" y="121"/>
                    <a:pt x="48" y="120"/>
                    <a:pt x="46" y="119"/>
                  </a:cubicBezTo>
                  <a:cubicBezTo>
                    <a:pt x="45" y="118"/>
                    <a:pt x="45" y="118"/>
                    <a:pt x="44" y="117"/>
                  </a:cubicBezTo>
                  <a:cubicBezTo>
                    <a:pt x="42" y="116"/>
                    <a:pt x="40" y="113"/>
                    <a:pt x="39" y="111"/>
                  </a:cubicBezTo>
                  <a:cubicBezTo>
                    <a:pt x="39" y="109"/>
                    <a:pt x="39" y="108"/>
                    <a:pt x="39" y="107"/>
                  </a:cubicBezTo>
                  <a:cubicBezTo>
                    <a:pt x="39" y="106"/>
                    <a:pt x="38" y="104"/>
                    <a:pt x="38" y="102"/>
                  </a:cubicBezTo>
                  <a:cubicBezTo>
                    <a:pt x="37" y="100"/>
                    <a:pt x="35" y="99"/>
                    <a:pt x="34" y="97"/>
                  </a:cubicBezTo>
                  <a:cubicBezTo>
                    <a:pt x="33" y="96"/>
                    <a:pt x="33" y="96"/>
                    <a:pt x="33" y="96"/>
                  </a:cubicBezTo>
                  <a:cubicBezTo>
                    <a:pt x="32" y="95"/>
                    <a:pt x="32" y="94"/>
                    <a:pt x="31" y="93"/>
                  </a:cubicBezTo>
                  <a:cubicBezTo>
                    <a:pt x="30" y="92"/>
                    <a:pt x="29" y="90"/>
                    <a:pt x="28" y="89"/>
                  </a:cubicBezTo>
                  <a:cubicBezTo>
                    <a:pt x="26" y="87"/>
                    <a:pt x="24" y="86"/>
                    <a:pt x="22" y="84"/>
                  </a:cubicBezTo>
                  <a:cubicBezTo>
                    <a:pt x="20" y="83"/>
                    <a:pt x="18" y="81"/>
                    <a:pt x="17" y="78"/>
                  </a:cubicBezTo>
                  <a:cubicBezTo>
                    <a:pt x="17" y="77"/>
                    <a:pt x="16" y="75"/>
                    <a:pt x="16" y="74"/>
                  </a:cubicBezTo>
                  <a:cubicBezTo>
                    <a:pt x="16" y="73"/>
                    <a:pt x="16" y="71"/>
                    <a:pt x="15" y="70"/>
                  </a:cubicBezTo>
                  <a:cubicBezTo>
                    <a:pt x="15" y="68"/>
                    <a:pt x="13" y="66"/>
                    <a:pt x="12" y="64"/>
                  </a:cubicBezTo>
                  <a:cubicBezTo>
                    <a:pt x="11" y="62"/>
                    <a:pt x="9" y="59"/>
                    <a:pt x="8" y="57"/>
                  </a:cubicBezTo>
                  <a:cubicBezTo>
                    <a:pt x="8" y="57"/>
                    <a:pt x="8" y="56"/>
                    <a:pt x="7" y="56"/>
                  </a:cubicBezTo>
                  <a:cubicBezTo>
                    <a:pt x="6" y="54"/>
                    <a:pt x="5" y="52"/>
                    <a:pt x="5" y="50"/>
                  </a:cubicBezTo>
                  <a:cubicBezTo>
                    <a:pt x="4" y="47"/>
                    <a:pt x="5" y="44"/>
                    <a:pt x="6" y="41"/>
                  </a:cubicBezTo>
                  <a:cubicBezTo>
                    <a:pt x="7" y="38"/>
                    <a:pt x="8" y="36"/>
                    <a:pt x="7" y="33"/>
                  </a:cubicBezTo>
                  <a:cubicBezTo>
                    <a:pt x="7" y="31"/>
                    <a:pt x="6" y="29"/>
                    <a:pt x="4" y="28"/>
                  </a:cubicBezTo>
                  <a:cubicBezTo>
                    <a:pt x="2" y="26"/>
                    <a:pt x="1" y="23"/>
                    <a:pt x="1" y="20"/>
                  </a:cubicBezTo>
                  <a:cubicBezTo>
                    <a:pt x="0" y="17"/>
                    <a:pt x="2" y="14"/>
                    <a:pt x="4" y="13"/>
                  </a:cubicBezTo>
                  <a:cubicBezTo>
                    <a:pt x="6" y="12"/>
                    <a:pt x="9" y="11"/>
                    <a:pt x="11" y="11"/>
                  </a:cubicBezTo>
                  <a:cubicBezTo>
                    <a:pt x="12" y="11"/>
                    <a:pt x="12" y="11"/>
                    <a:pt x="13" y="11"/>
                  </a:cubicBezTo>
                  <a:cubicBezTo>
                    <a:pt x="16" y="10"/>
                    <a:pt x="18" y="10"/>
                    <a:pt x="19" y="8"/>
                  </a:cubicBezTo>
                  <a:cubicBezTo>
                    <a:pt x="21" y="6"/>
                    <a:pt x="21" y="4"/>
                    <a:pt x="22" y="1"/>
                  </a:cubicBezTo>
                  <a:cubicBezTo>
                    <a:pt x="23" y="0"/>
                    <a:pt x="23" y="0"/>
                    <a:pt x="23" y="0"/>
                  </a:cubicBezTo>
                  <a:cubicBezTo>
                    <a:pt x="27" y="3"/>
                    <a:pt x="27" y="3"/>
                    <a:pt x="27" y="3"/>
                  </a:cubicBezTo>
                  <a:cubicBezTo>
                    <a:pt x="29" y="5"/>
                    <a:pt x="31" y="6"/>
                    <a:pt x="33" y="9"/>
                  </a:cubicBezTo>
                  <a:cubicBezTo>
                    <a:pt x="33" y="9"/>
                    <a:pt x="34" y="10"/>
                    <a:pt x="34" y="11"/>
                  </a:cubicBezTo>
                  <a:cubicBezTo>
                    <a:pt x="35" y="12"/>
                    <a:pt x="36" y="14"/>
                    <a:pt x="38" y="15"/>
                  </a:cubicBezTo>
                  <a:cubicBezTo>
                    <a:pt x="38" y="15"/>
                    <a:pt x="39" y="15"/>
                    <a:pt x="40" y="15"/>
                  </a:cubicBezTo>
                  <a:cubicBezTo>
                    <a:pt x="41" y="15"/>
                    <a:pt x="42" y="15"/>
                    <a:pt x="43" y="15"/>
                  </a:cubicBezTo>
                  <a:cubicBezTo>
                    <a:pt x="43" y="15"/>
                    <a:pt x="44" y="15"/>
                    <a:pt x="45" y="15"/>
                  </a:cubicBezTo>
                  <a:cubicBezTo>
                    <a:pt x="48" y="15"/>
                    <a:pt x="50" y="16"/>
                    <a:pt x="52" y="18"/>
                  </a:cubicBezTo>
                  <a:cubicBezTo>
                    <a:pt x="53" y="19"/>
                    <a:pt x="54" y="19"/>
                    <a:pt x="56" y="19"/>
                  </a:cubicBezTo>
                  <a:cubicBezTo>
                    <a:pt x="56" y="19"/>
                    <a:pt x="56" y="19"/>
                    <a:pt x="57" y="19"/>
                  </a:cubicBezTo>
                  <a:cubicBezTo>
                    <a:pt x="58" y="19"/>
                    <a:pt x="58" y="19"/>
                    <a:pt x="59" y="19"/>
                  </a:cubicBezTo>
                  <a:cubicBezTo>
                    <a:pt x="61" y="18"/>
                    <a:pt x="63" y="18"/>
                    <a:pt x="65" y="18"/>
                  </a:cubicBezTo>
                  <a:cubicBezTo>
                    <a:pt x="66" y="18"/>
                    <a:pt x="66" y="18"/>
                    <a:pt x="67" y="18"/>
                  </a:cubicBezTo>
                  <a:cubicBezTo>
                    <a:pt x="68" y="18"/>
                    <a:pt x="69" y="18"/>
                    <a:pt x="71" y="18"/>
                  </a:cubicBezTo>
                  <a:cubicBezTo>
                    <a:pt x="72" y="19"/>
                    <a:pt x="73" y="19"/>
                    <a:pt x="75" y="19"/>
                  </a:cubicBezTo>
                  <a:cubicBezTo>
                    <a:pt x="76" y="19"/>
                    <a:pt x="76" y="19"/>
                    <a:pt x="76" y="19"/>
                  </a:cubicBezTo>
                  <a:cubicBezTo>
                    <a:pt x="78" y="19"/>
                    <a:pt x="80" y="19"/>
                    <a:pt x="82" y="21"/>
                  </a:cubicBezTo>
                  <a:cubicBezTo>
                    <a:pt x="84" y="21"/>
                    <a:pt x="85" y="23"/>
                    <a:pt x="87" y="24"/>
                  </a:cubicBezTo>
                  <a:cubicBezTo>
                    <a:pt x="87" y="25"/>
                    <a:pt x="88" y="25"/>
                    <a:pt x="89" y="26"/>
                  </a:cubicBezTo>
                  <a:cubicBezTo>
                    <a:pt x="91" y="27"/>
                    <a:pt x="93" y="28"/>
                    <a:pt x="95" y="29"/>
                  </a:cubicBezTo>
                  <a:cubicBezTo>
                    <a:pt x="98" y="29"/>
                    <a:pt x="100" y="29"/>
                    <a:pt x="102" y="29"/>
                  </a:cubicBezTo>
                  <a:cubicBezTo>
                    <a:pt x="103" y="29"/>
                    <a:pt x="103" y="29"/>
                    <a:pt x="103" y="29"/>
                  </a:cubicBezTo>
                  <a:cubicBezTo>
                    <a:pt x="104" y="29"/>
                    <a:pt x="105" y="29"/>
                    <a:pt x="106" y="29"/>
                  </a:cubicBezTo>
                  <a:cubicBezTo>
                    <a:pt x="107" y="29"/>
                    <a:pt x="108" y="29"/>
                    <a:pt x="109" y="29"/>
                  </a:cubicBezTo>
                  <a:cubicBezTo>
                    <a:pt x="110" y="29"/>
                    <a:pt x="110" y="29"/>
                    <a:pt x="111" y="29"/>
                  </a:cubicBezTo>
                  <a:cubicBezTo>
                    <a:pt x="112" y="29"/>
                    <a:pt x="113" y="29"/>
                    <a:pt x="113" y="30"/>
                  </a:cubicBezTo>
                  <a:cubicBezTo>
                    <a:pt x="114" y="31"/>
                    <a:pt x="113" y="32"/>
                    <a:pt x="113" y="34"/>
                  </a:cubicBezTo>
                  <a:cubicBezTo>
                    <a:pt x="112" y="34"/>
                    <a:pt x="112" y="35"/>
                    <a:pt x="112" y="36"/>
                  </a:cubicBezTo>
                  <a:cubicBezTo>
                    <a:pt x="111" y="38"/>
                    <a:pt x="110" y="39"/>
                    <a:pt x="110" y="40"/>
                  </a:cubicBezTo>
                  <a:cubicBezTo>
                    <a:pt x="109" y="42"/>
                    <a:pt x="109" y="43"/>
                    <a:pt x="109" y="44"/>
                  </a:cubicBezTo>
                  <a:cubicBezTo>
                    <a:pt x="108" y="45"/>
                    <a:pt x="108" y="46"/>
                    <a:pt x="108" y="47"/>
                  </a:cubicBezTo>
                  <a:cubicBezTo>
                    <a:pt x="107" y="48"/>
                    <a:pt x="107" y="49"/>
                    <a:pt x="107" y="49"/>
                  </a:cubicBezTo>
                  <a:cubicBezTo>
                    <a:pt x="106" y="51"/>
                    <a:pt x="106" y="52"/>
                    <a:pt x="105" y="54"/>
                  </a:cubicBezTo>
                  <a:cubicBezTo>
                    <a:pt x="105" y="56"/>
                    <a:pt x="106" y="58"/>
                    <a:pt x="108" y="60"/>
                  </a:cubicBezTo>
                  <a:cubicBezTo>
                    <a:pt x="108" y="61"/>
                    <a:pt x="109" y="62"/>
                    <a:pt x="109" y="62"/>
                  </a:cubicBezTo>
                  <a:cubicBezTo>
                    <a:pt x="110" y="64"/>
                    <a:pt x="112" y="66"/>
                    <a:pt x="112" y="69"/>
                  </a:cubicBezTo>
                  <a:cubicBezTo>
                    <a:pt x="112" y="71"/>
                    <a:pt x="110" y="72"/>
                    <a:pt x="108" y="73"/>
                  </a:cubicBezTo>
                  <a:cubicBezTo>
                    <a:pt x="108" y="73"/>
                    <a:pt x="108" y="73"/>
                    <a:pt x="108" y="73"/>
                  </a:cubicBezTo>
                  <a:cubicBezTo>
                    <a:pt x="105" y="75"/>
                    <a:pt x="103" y="77"/>
                    <a:pt x="103" y="80"/>
                  </a:cubicBezTo>
                  <a:cubicBezTo>
                    <a:pt x="103" y="81"/>
                    <a:pt x="102" y="82"/>
                    <a:pt x="102" y="83"/>
                  </a:cubicBezTo>
                  <a:cubicBezTo>
                    <a:pt x="102" y="83"/>
                    <a:pt x="102" y="83"/>
                    <a:pt x="102" y="84"/>
                  </a:cubicBezTo>
                  <a:cubicBezTo>
                    <a:pt x="102" y="84"/>
                    <a:pt x="102" y="85"/>
                    <a:pt x="101" y="85"/>
                  </a:cubicBezTo>
                  <a:cubicBezTo>
                    <a:pt x="101" y="85"/>
                    <a:pt x="101" y="86"/>
                    <a:pt x="101" y="86"/>
                  </a:cubicBezTo>
                  <a:cubicBezTo>
                    <a:pt x="101" y="86"/>
                    <a:pt x="101" y="86"/>
                    <a:pt x="101" y="86"/>
                  </a:cubicBezTo>
                  <a:cubicBezTo>
                    <a:pt x="100" y="87"/>
                    <a:pt x="100" y="87"/>
                    <a:pt x="100" y="88"/>
                  </a:cubicBezTo>
                  <a:cubicBezTo>
                    <a:pt x="100" y="88"/>
                    <a:pt x="100" y="89"/>
                    <a:pt x="100" y="89"/>
                  </a:cubicBezTo>
                  <a:cubicBezTo>
                    <a:pt x="100" y="90"/>
                    <a:pt x="100" y="91"/>
                    <a:pt x="100" y="91"/>
                  </a:cubicBezTo>
                  <a:cubicBezTo>
                    <a:pt x="100" y="91"/>
                    <a:pt x="100" y="92"/>
                    <a:pt x="100" y="92"/>
                  </a:cubicBezTo>
                  <a:cubicBezTo>
                    <a:pt x="100" y="92"/>
                    <a:pt x="100" y="92"/>
                    <a:pt x="99" y="93"/>
                  </a:cubicBezTo>
                  <a:cubicBezTo>
                    <a:pt x="99" y="93"/>
                    <a:pt x="99" y="94"/>
                    <a:pt x="99" y="95"/>
                  </a:cubicBezTo>
                  <a:cubicBezTo>
                    <a:pt x="99" y="95"/>
                    <a:pt x="98" y="95"/>
                    <a:pt x="98" y="96"/>
                  </a:cubicBezTo>
                  <a:cubicBezTo>
                    <a:pt x="98" y="96"/>
                    <a:pt x="98" y="97"/>
                    <a:pt x="98" y="97"/>
                  </a:cubicBezTo>
                  <a:cubicBezTo>
                    <a:pt x="98" y="98"/>
                    <a:pt x="98" y="98"/>
                    <a:pt x="98" y="98"/>
                  </a:cubicBezTo>
                  <a:cubicBezTo>
                    <a:pt x="97" y="99"/>
                    <a:pt x="97" y="99"/>
                    <a:pt x="97" y="100"/>
                  </a:cubicBezTo>
                  <a:cubicBezTo>
                    <a:pt x="97" y="102"/>
                    <a:pt x="97" y="103"/>
                    <a:pt x="97" y="104"/>
                  </a:cubicBezTo>
                  <a:cubicBezTo>
                    <a:pt x="96" y="106"/>
                    <a:pt x="95" y="108"/>
                    <a:pt x="93" y="109"/>
                  </a:cubicBezTo>
                  <a:cubicBezTo>
                    <a:pt x="93" y="110"/>
                    <a:pt x="93" y="110"/>
                    <a:pt x="93" y="110"/>
                  </a:cubicBezTo>
                  <a:cubicBezTo>
                    <a:pt x="92" y="111"/>
                    <a:pt x="91" y="112"/>
                    <a:pt x="90" y="112"/>
                  </a:cubicBezTo>
                  <a:cubicBezTo>
                    <a:pt x="90" y="113"/>
                    <a:pt x="89" y="113"/>
                    <a:pt x="88" y="113"/>
                  </a:cubicBezTo>
                  <a:cubicBezTo>
                    <a:pt x="88" y="114"/>
                    <a:pt x="87" y="114"/>
                    <a:pt x="87" y="114"/>
                  </a:cubicBezTo>
                  <a:cubicBezTo>
                    <a:pt x="86" y="114"/>
                    <a:pt x="85" y="115"/>
                    <a:pt x="84" y="115"/>
                  </a:cubicBezTo>
                  <a:cubicBezTo>
                    <a:pt x="83" y="115"/>
                    <a:pt x="82" y="115"/>
                    <a:pt x="81" y="116"/>
                  </a:cubicBezTo>
                  <a:cubicBezTo>
                    <a:pt x="81" y="116"/>
                    <a:pt x="80" y="116"/>
                    <a:pt x="79" y="116"/>
                  </a:cubicBezTo>
                  <a:cubicBezTo>
                    <a:pt x="79" y="116"/>
                    <a:pt x="78" y="117"/>
                    <a:pt x="78" y="117"/>
                  </a:cubicBezTo>
                  <a:cubicBezTo>
                    <a:pt x="77" y="117"/>
                    <a:pt x="77" y="118"/>
                    <a:pt x="76" y="118"/>
                  </a:cubicBezTo>
                  <a:cubicBezTo>
                    <a:pt x="76" y="118"/>
                    <a:pt x="76" y="118"/>
                    <a:pt x="76" y="118"/>
                  </a:cubicBezTo>
                  <a:cubicBezTo>
                    <a:pt x="74" y="120"/>
                    <a:pt x="73" y="121"/>
                    <a:pt x="73" y="123"/>
                  </a:cubicBezTo>
                  <a:cubicBezTo>
                    <a:pt x="73" y="124"/>
                    <a:pt x="73" y="124"/>
                    <a:pt x="73" y="124"/>
                  </a:cubicBezTo>
                  <a:cubicBezTo>
                    <a:pt x="72" y="125"/>
                    <a:pt x="72" y="125"/>
                    <a:pt x="72" y="126"/>
                  </a:cubicBezTo>
                  <a:cubicBezTo>
                    <a:pt x="72" y="127"/>
                    <a:pt x="72" y="127"/>
                    <a:pt x="72" y="127"/>
                  </a:cubicBezTo>
                  <a:cubicBezTo>
                    <a:pt x="71" y="127"/>
                    <a:pt x="71" y="127"/>
                    <a:pt x="71" y="128"/>
                  </a:cubicBezTo>
                  <a:cubicBezTo>
                    <a:pt x="71" y="128"/>
                    <a:pt x="71" y="129"/>
                    <a:pt x="71" y="129"/>
                  </a:cubicBezTo>
                  <a:cubicBezTo>
                    <a:pt x="70" y="131"/>
                    <a:pt x="69" y="132"/>
                    <a:pt x="68" y="133"/>
                  </a:cubicBezTo>
                  <a:cubicBezTo>
                    <a:pt x="68" y="133"/>
                    <a:pt x="67" y="134"/>
                    <a:pt x="67" y="134"/>
                  </a:cubicBezTo>
                  <a:cubicBezTo>
                    <a:pt x="66" y="134"/>
                    <a:pt x="66" y="135"/>
                    <a:pt x="66" y="135"/>
                  </a:cubicBezTo>
                  <a:cubicBezTo>
                    <a:pt x="66" y="135"/>
                    <a:pt x="66" y="135"/>
                    <a:pt x="66" y="136"/>
                  </a:cubicBezTo>
                  <a:cubicBezTo>
                    <a:pt x="65" y="137"/>
                    <a:pt x="65" y="137"/>
                    <a:pt x="65" y="137"/>
                  </a:cubicBezTo>
                  <a:lnTo>
                    <a:pt x="64" y="136"/>
                  </a:ln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67"/>
            <p:cNvSpPr>
              <a:spLocks/>
            </p:cNvSpPr>
            <p:nvPr/>
          </p:nvSpPr>
          <p:spPr bwMode="auto">
            <a:xfrm>
              <a:off x="8040334" y="4594164"/>
              <a:ext cx="357861" cy="547443"/>
            </a:xfrm>
            <a:custGeom>
              <a:avLst/>
              <a:gdLst>
                <a:gd name="T0" fmla="*/ 50 w 138"/>
                <a:gd name="T1" fmla="*/ 190 h 212"/>
                <a:gd name="T2" fmla="*/ 35 w 138"/>
                <a:gd name="T3" fmla="*/ 180 h 212"/>
                <a:gd name="T4" fmla="*/ 35 w 138"/>
                <a:gd name="T5" fmla="*/ 164 h 212"/>
                <a:gd name="T6" fmla="*/ 30 w 138"/>
                <a:gd name="T7" fmla="*/ 152 h 212"/>
                <a:gd name="T8" fmla="*/ 22 w 138"/>
                <a:gd name="T9" fmla="*/ 140 h 212"/>
                <a:gd name="T10" fmla="*/ 14 w 138"/>
                <a:gd name="T11" fmla="*/ 136 h 212"/>
                <a:gd name="T12" fmla="*/ 14 w 138"/>
                <a:gd name="T13" fmla="*/ 132 h 212"/>
                <a:gd name="T14" fmla="*/ 16 w 138"/>
                <a:gd name="T15" fmla="*/ 127 h 212"/>
                <a:gd name="T16" fmla="*/ 17 w 138"/>
                <a:gd name="T17" fmla="*/ 124 h 212"/>
                <a:gd name="T18" fmla="*/ 18 w 138"/>
                <a:gd name="T19" fmla="*/ 119 h 212"/>
                <a:gd name="T20" fmla="*/ 19 w 138"/>
                <a:gd name="T21" fmla="*/ 117 h 212"/>
                <a:gd name="T22" fmla="*/ 26 w 138"/>
                <a:gd name="T23" fmla="*/ 106 h 212"/>
                <a:gd name="T24" fmla="*/ 25 w 138"/>
                <a:gd name="T25" fmla="*/ 97 h 212"/>
                <a:gd name="T26" fmla="*/ 24 w 138"/>
                <a:gd name="T27" fmla="*/ 82 h 212"/>
                <a:gd name="T28" fmla="*/ 29 w 138"/>
                <a:gd name="T29" fmla="*/ 70 h 212"/>
                <a:gd name="T30" fmla="*/ 30 w 138"/>
                <a:gd name="T31" fmla="*/ 66 h 212"/>
                <a:gd name="T32" fmla="*/ 29 w 138"/>
                <a:gd name="T33" fmla="*/ 51 h 212"/>
                <a:gd name="T34" fmla="*/ 19 w 138"/>
                <a:gd name="T35" fmla="*/ 34 h 212"/>
                <a:gd name="T36" fmla="*/ 13 w 138"/>
                <a:gd name="T37" fmla="*/ 21 h 212"/>
                <a:gd name="T38" fmla="*/ 0 w 138"/>
                <a:gd name="T39" fmla="*/ 23 h 212"/>
                <a:gd name="T40" fmla="*/ 24 w 138"/>
                <a:gd name="T41" fmla="*/ 8 h 212"/>
                <a:gd name="T42" fmla="*/ 33 w 138"/>
                <a:gd name="T43" fmla="*/ 6 h 212"/>
                <a:gd name="T44" fmla="*/ 45 w 138"/>
                <a:gd name="T45" fmla="*/ 0 h 212"/>
                <a:gd name="T46" fmla="*/ 52 w 138"/>
                <a:gd name="T47" fmla="*/ 4 h 212"/>
                <a:gd name="T48" fmla="*/ 56 w 138"/>
                <a:gd name="T49" fmla="*/ 7 h 212"/>
                <a:gd name="T50" fmla="*/ 60 w 138"/>
                <a:gd name="T51" fmla="*/ 6 h 212"/>
                <a:gd name="T52" fmla="*/ 65 w 138"/>
                <a:gd name="T53" fmla="*/ 4 h 212"/>
                <a:gd name="T54" fmla="*/ 73 w 138"/>
                <a:gd name="T55" fmla="*/ 15 h 212"/>
                <a:gd name="T56" fmla="*/ 79 w 138"/>
                <a:gd name="T57" fmla="*/ 22 h 212"/>
                <a:gd name="T58" fmla="*/ 83 w 138"/>
                <a:gd name="T59" fmla="*/ 34 h 212"/>
                <a:gd name="T60" fmla="*/ 88 w 138"/>
                <a:gd name="T61" fmla="*/ 49 h 212"/>
                <a:gd name="T62" fmla="*/ 91 w 138"/>
                <a:gd name="T63" fmla="*/ 52 h 212"/>
                <a:gd name="T64" fmla="*/ 106 w 138"/>
                <a:gd name="T65" fmla="*/ 76 h 212"/>
                <a:gd name="T66" fmla="*/ 114 w 138"/>
                <a:gd name="T67" fmla="*/ 77 h 212"/>
                <a:gd name="T68" fmla="*/ 124 w 138"/>
                <a:gd name="T69" fmla="*/ 77 h 212"/>
                <a:gd name="T70" fmla="*/ 129 w 138"/>
                <a:gd name="T71" fmla="*/ 99 h 212"/>
                <a:gd name="T72" fmla="*/ 129 w 138"/>
                <a:gd name="T73" fmla="*/ 105 h 212"/>
                <a:gd name="T74" fmla="*/ 130 w 138"/>
                <a:gd name="T75" fmla="*/ 131 h 212"/>
                <a:gd name="T76" fmla="*/ 127 w 138"/>
                <a:gd name="T77" fmla="*/ 164 h 212"/>
                <a:gd name="T78" fmla="*/ 122 w 138"/>
                <a:gd name="T79" fmla="*/ 186 h 212"/>
                <a:gd name="T80" fmla="*/ 120 w 138"/>
                <a:gd name="T81" fmla="*/ 197 h 212"/>
                <a:gd name="T82" fmla="*/ 100 w 138"/>
                <a:gd name="T83" fmla="*/ 195 h 212"/>
                <a:gd name="T84" fmla="*/ 86 w 138"/>
                <a:gd name="T85" fmla="*/ 195 h 212"/>
                <a:gd name="T86" fmla="*/ 56 w 138"/>
                <a:gd name="T87" fmla="*/ 206 h 212"/>
                <a:gd name="T88" fmla="*/ 51 w 138"/>
                <a:gd name="T89"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 h="212">
                  <a:moveTo>
                    <a:pt x="52" y="208"/>
                  </a:moveTo>
                  <a:cubicBezTo>
                    <a:pt x="52" y="206"/>
                    <a:pt x="52" y="204"/>
                    <a:pt x="53" y="202"/>
                  </a:cubicBezTo>
                  <a:cubicBezTo>
                    <a:pt x="53" y="198"/>
                    <a:pt x="53" y="194"/>
                    <a:pt x="50" y="190"/>
                  </a:cubicBezTo>
                  <a:cubicBezTo>
                    <a:pt x="46" y="187"/>
                    <a:pt x="42" y="183"/>
                    <a:pt x="38" y="181"/>
                  </a:cubicBezTo>
                  <a:cubicBezTo>
                    <a:pt x="37" y="181"/>
                    <a:pt x="37" y="180"/>
                    <a:pt x="36" y="180"/>
                  </a:cubicBezTo>
                  <a:cubicBezTo>
                    <a:pt x="35" y="180"/>
                    <a:pt x="35" y="180"/>
                    <a:pt x="35" y="180"/>
                  </a:cubicBezTo>
                  <a:cubicBezTo>
                    <a:pt x="35" y="180"/>
                    <a:pt x="36" y="177"/>
                    <a:pt x="36" y="177"/>
                  </a:cubicBezTo>
                  <a:cubicBezTo>
                    <a:pt x="36" y="175"/>
                    <a:pt x="36" y="173"/>
                    <a:pt x="35" y="170"/>
                  </a:cubicBezTo>
                  <a:cubicBezTo>
                    <a:pt x="35" y="168"/>
                    <a:pt x="35" y="166"/>
                    <a:pt x="35" y="164"/>
                  </a:cubicBezTo>
                  <a:cubicBezTo>
                    <a:pt x="35" y="162"/>
                    <a:pt x="35" y="159"/>
                    <a:pt x="34" y="156"/>
                  </a:cubicBezTo>
                  <a:cubicBezTo>
                    <a:pt x="33" y="155"/>
                    <a:pt x="32" y="154"/>
                    <a:pt x="31" y="153"/>
                  </a:cubicBezTo>
                  <a:cubicBezTo>
                    <a:pt x="30" y="152"/>
                    <a:pt x="30" y="152"/>
                    <a:pt x="30" y="152"/>
                  </a:cubicBezTo>
                  <a:cubicBezTo>
                    <a:pt x="29" y="151"/>
                    <a:pt x="28" y="150"/>
                    <a:pt x="27" y="148"/>
                  </a:cubicBezTo>
                  <a:cubicBezTo>
                    <a:pt x="27" y="148"/>
                    <a:pt x="27" y="147"/>
                    <a:pt x="26" y="147"/>
                  </a:cubicBezTo>
                  <a:cubicBezTo>
                    <a:pt x="25" y="144"/>
                    <a:pt x="24" y="142"/>
                    <a:pt x="22" y="140"/>
                  </a:cubicBezTo>
                  <a:cubicBezTo>
                    <a:pt x="21" y="139"/>
                    <a:pt x="20" y="139"/>
                    <a:pt x="19" y="138"/>
                  </a:cubicBezTo>
                  <a:cubicBezTo>
                    <a:pt x="19" y="138"/>
                    <a:pt x="18" y="138"/>
                    <a:pt x="18" y="138"/>
                  </a:cubicBezTo>
                  <a:cubicBezTo>
                    <a:pt x="14" y="136"/>
                    <a:pt x="14" y="136"/>
                    <a:pt x="14" y="136"/>
                  </a:cubicBezTo>
                  <a:cubicBezTo>
                    <a:pt x="14" y="135"/>
                    <a:pt x="14" y="135"/>
                    <a:pt x="14" y="135"/>
                  </a:cubicBezTo>
                  <a:cubicBezTo>
                    <a:pt x="14" y="134"/>
                    <a:pt x="14" y="133"/>
                    <a:pt x="14" y="132"/>
                  </a:cubicBezTo>
                  <a:cubicBezTo>
                    <a:pt x="14" y="132"/>
                    <a:pt x="14" y="132"/>
                    <a:pt x="14" y="132"/>
                  </a:cubicBezTo>
                  <a:cubicBezTo>
                    <a:pt x="15" y="131"/>
                    <a:pt x="15" y="130"/>
                    <a:pt x="15" y="130"/>
                  </a:cubicBezTo>
                  <a:cubicBezTo>
                    <a:pt x="16" y="129"/>
                    <a:pt x="16" y="129"/>
                    <a:pt x="16" y="129"/>
                  </a:cubicBezTo>
                  <a:cubicBezTo>
                    <a:pt x="16" y="128"/>
                    <a:pt x="16" y="128"/>
                    <a:pt x="16" y="127"/>
                  </a:cubicBezTo>
                  <a:cubicBezTo>
                    <a:pt x="16" y="127"/>
                    <a:pt x="16" y="127"/>
                    <a:pt x="16" y="126"/>
                  </a:cubicBezTo>
                  <a:cubicBezTo>
                    <a:pt x="17" y="126"/>
                    <a:pt x="17" y="126"/>
                    <a:pt x="17" y="125"/>
                  </a:cubicBezTo>
                  <a:cubicBezTo>
                    <a:pt x="17" y="125"/>
                    <a:pt x="17" y="124"/>
                    <a:pt x="17" y="124"/>
                  </a:cubicBezTo>
                  <a:cubicBezTo>
                    <a:pt x="17" y="124"/>
                    <a:pt x="17" y="123"/>
                    <a:pt x="17" y="123"/>
                  </a:cubicBezTo>
                  <a:cubicBezTo>
                    <a:pt x="17" y="122"/>
                    <a:pt x="17" y="121"/>
                    <a:pt x="17" y="120"/>
                  </a:cubicBezTo>
                  <a:cubicBezTo>
                    <a:pt x="18" y="120"/>
                    <a:pt x="18" y="120"/>
                    <a:pt x="18" y="119"/>
                  </a:cubicBezTo>
                  <a:cubicBezTo>
                    <a:pt x="18" y="119"/>
                    <a:pt x="18" y="119"/>
                    <a:pt x="18" y="119"/>
                  </a:cubicBezTo>
                  <a:cubicBezTo>
                    <a:pt x="18" y="119"/>
                    <a:pt x="19" y="118"/>
                    <a:pt x="19" y="118"/>
                  </a:cubicBezTo>
                  <a:cubicBezTo>
                    <a:pt x="19" y="118"/>
                    <a:pt x="19" y="117"/>
                    <a:pt x="19" y="117"/>
                  </a:cubicBezTo>
                  <a:cubicBezTo>
                    <a:pt x="19" y="116"/>
                    <a:pt x="19" y="115"/>
                    <a:pt x="20" y="114"/>
                  </a:cubicBezTo>
                  <a:cubicBezTo>
                    <a:pt x="20" y="111"/>
                    <a:pt x="22" y="108"/>
                    <a:pt x="26" y="106"/>
                  </a:cubicBezTo>
                  <a:cubicBezTo>
                    <a:pt x="26" y="106"/>
                    <a:pt x="26" y="106"/>
                    <a:pt x="26" y="106"/>
                  </a:cubicBezTo>
                  <a:cubicBezTo>
                    <a:pt x="28" y="105"/>
                    <a:pt x="29" y="105"/>
                    <a:pt x="29" y="104"/>
                  </a:cubicBezTo>
                  <a:cubicBezTo>
                    <a:pt x="29" y="102"/>
                    <a:pt x="27" y="100"/>
                    <a:pt x="26" y="98"/>
                  </a:cubicBezTo>
                  <a:cubicBezTo>
                    <a:pt x="26" y="98"/>
                    <a:pt x="25" y="97"/>
                    <a:pt x="25" y="97"/>
                  </a:cubicBezTo>
                  <a:cubicBezTo>
                    <a:pt x="23" y="94"/>
                    <a:pt x="22" y="92"/>
                    <a:pt x="22" y="89"/>
                  </a:cubicBezTo>
                  <a:cubicBezTo>
                    <a:pt x="22" y="87"/>
                    <a:pt x="23" y="85"/>
                    <a:pt x="24" y="84"/>
                  </a:cubicBezTo>
                  <a:cubicBezTo>
                    <a:pt x="24" y="83"/>
                    <a:pt x="24" y="82"/>
                    <a:pt x="24" y="82"/>
                  </a:cubicBezTo>
                  <a:cubicBezTo>
                    <a:pt x="25" y="81"/>
                    <a:pt x="25" y="80"/>
                    <a:pt x="25" y="78"/>
                  </a:cubicBezTo>
                  <a:cubicBezTo>
                    <a:pt x="26" y="77"/>
                    <a:pt x="26" y="76"/>
                    <a:pt x="27" y="75"/>
                  </a:cubicBezTo>
                  <a:cubicBezTo>
                    <a:pt x="27" y="73"/>
                    <a:pt x="28" y="72"/>
                    <a:pt x="29" y="70"/>
                  </a:cubicBezTo>
                  <a:cubicBezTo>
                    <a:pt x="29" y="69"/>
                    <a:pt x="29" y="69"/>
                    <a:pt x="30" y="68"/>
                  </a:cubicBezTo>
                  <a:cubicBezTo>
                    <a:pt x="30" y="67"/>
                    <a:pt x="30" y="66"/>
                    <a:pt x="30" y="66"/>
                  </a:cubicBezTo>
                  <a:cubicBezTo>
                    <a:pt x="30" y="66"/>
                    <a:pt x="30" y="66"/>
                    <a:pt x="30" y="66"/>
                  </a:cubicBezTo>
                  <a:cubicBezTo>
                    <a:pt x="30" y="65"/>
                    <a:pt x="30" y="65"/>
                    <a:pt x="30" y="65"/>
                  </a:cubicBezTo>
                  <a:cubicBezTo>
                    <a:pt x="33" y="62"/>
                    <a:pt x="35" y="60"/>
                    <a:pt x="35" y="57"/>
                  </a:cubicBezTo>
                  <a:cubicBezTo>
                    <a:pt x="35" y="54"/>
                    <a:pt x="33" y="52"/>
                    <a:pt x="29" y="51"/>
                  </a:cubicBezTo>
                  <a:cubicBezTo>
                    <a:pt x="28" y="50"/>
                    <a:pt x="28" y="50"/>
                    <a:pt x="28" y="50"/>
                  </a:cubicBezTo>
                  <a:cubicBezTo>
                    <a:pt x="25" y="49"/>
                    <a:pt x="21" y="48"/>
                    <a:pt x="20" y="44"/>
                  </a:cubicBezTo>
                  <a:cubicBezTo>
                    <a:pt x="19" y="40"/>
                    <a:pt x="19" y="37"/>
                    <a:pt x="19" y="34"/>
                  </a:cubicBezTo>
                  <a:cubicBezTo>
                    <a:pt x="19" y="32"/>
                    <a:pt x="19" y="30"/>
                    <a:pt x="19" y="29"/>
                  </a:cubicBezTo>
                  <a:cubicBezTo>
                    <a:pt x="19" y="24"/>
                    <a:pt x="18" y="21"/>
                    <a:pt x="14" y="21"/>
                  </a:cubicBezTo>
                  <a:cubicBezTo>
                    <a:pt x="14" y="21"/>
                    <a:pt x="13" y="21"/>
                    <a:pt x="13" y="21"/>
                  </a:cubicBezTo>
                  <a:cubicBezTo>
                    <a:pt x="10" y="21"/>
                    <a:pt x="8" y="21"/>
                    <a:pt x="6" y="22"/>
                  </a:cubicBezTo>
                  <a:cubicBezTo>
                    <a:pt x="4" y="22"/>
                    <a:pt x="4" y="22"/>
                    <a:pt x="4" y="22"/>
                  </a:cubicBezTo>
                  <a:cubicBezTo>
                    <a:pt x="0" y="23"/>
                    <a:pt x="0" y="23"/>
                    <a:pt x="0" y="23"/>
                  </a:cubicBezTo>
                  <a:cubicBezTo>
                    <a:pt x="3" y="20"/>
                    <a:pt x="3" y="20"/>
                    <a:pt x="3" y="20"/>
                  </a:cubicBezTo>
                  <a:cubicBezTo>
                    <a:pt x="5" y="18"/>
                    <a:pt x="8" y="16"/>
                    <a:pt x="10" y="14"/>
                  </a:cubicBezTo>
                  <a:cubicBezTo>
                    <a:pt x="14" y="12"/>
                    <a:pt x="19" y="9"/>
                    <a:pt x="24" y="8"/>
                  </a:cubicBezTo>
                  <a:cubicBezTo>
                    <a:pt x="24" y="7"/>
                    <a:pt x="24" y="7"/>
                    <a:pt x="24" y="7"/>
                  </a:cubicBezTo>
                  <a:cubicBezTo>
                    <a:pt x="26" y="7"/>
                    <a:pt x="28" y="6"/>
                    <a:pt x="30" y="6"/>
                  </a:cubicBezTo>
                  <a:cubicBezTo>
                    <a:pt x="31" y="6"/>
                    <a:pt x="32" y="6"/>
                    <a:pt x="33" y="6"/>
                  </a:cubicBezTo>
                  <a:cubicBezTo>
                    <a:pt x="34" y="6"/>
                    <a:pt x="35" y="5"/>
                    <a:pt x="37" y="4"/>
                  </a:cubicBezTo>
                  <a:cubicBezTo>
                    <a:pt x="37" y="3"/>
                    <a:pt x="38" y="3"/>
                    <a:pt x="38" y="3"/>
                  </a:cubicBezTo>
                  <a:cubicBezTo>
                    <a:pt x="40" y="2"/>
                    <a:pt x="42" y="0"/>
                    <a:pt x="45" y="0"/>
                  </a:cubicBezTo>
                  <a:cubicBezTo>
                    <a:pt x="45" y="0"/>
                    <a:pt x="46" y="0"/>
                    <a:pt x="46" y="0"/>
                  </a:cubicBezTo>
                  <a:cubicBezTo>
                    <a:pt x="48" y="1"/>
                    <a:pt x="50" y="2"/>
                    <a:pt x="51" y="3"/>
                  </a:cubicBezTo>
                  <a:cubicBezTo>
                    <a:pt x="51" y="4"/>
                    <a:pt x="52" y="4"/>
                    <a:pt x="52" y="4"/>
                  </a:cubicBezTo>
                  <a:cubicBezTo>
                    <a:pt x="52" y="4"/>
                    <a:pt x="53" y="5"/>
                    <a:pt x="53" y="5"/>
                  </a:cubicBezTo>
                  <a:cubicBezTo>
                    <a:pt x="54" y="6"/>
                    <a:pt x="55" y="7"/>
                    <a:pt x="56" y="7"/>
                  </a:cubicBezTo>
                  <a:cubicBezTo>
                    <a:pt x="56" y="7"/>
                    <a:pt x="56" y="7"/>
                    <a:pt x="56" y="7"/>
                  </a:cubicBezTo>
                  <a:cubicBezTo>
                    <a:pt x="57" y="7"/>
                    <a:pt x="57" y="7"/>
                    <a:pt x="58" y="7"/>
                  </a:cubicBezTo>
                  <a:cubicBezTo>
                    <a:pt x="58" y="7"/>
                    <a:pt x="58" y="7"/>
                    <a:pt x="59" y="7"/>
                  </a:cubicBezTo>
                  <a:cubicBezTo>
                    <a:pt x="59" y="6"/>
                    <a:pt x="60" y="6"/>
                    <a:pt x="60" y="6"/>
                  </a:cubicBezTo>
                  <a:cubicBezTo>
                    <a:pt x="61" y="6"/>
                    <a:pt x="62" y="6"/>
                    <a:pt x="62" y="6"/>
                  </a:cubicBezTo>
                  <a:cubicBezTo>
                    <a:pt x="63" y="5"/>
                    <a:pt x="63" y="5"/>
                    <a:pt x="64" y="5"/>
                  </a:cubicBezTo>
                  <a:cubicBezTo>
                    <a:pt x="65" y="4"/>
                    <a:pt x="65" y="4"/>
                    <a:pt x="65" y="4"/>
                  </a:cubicBezTo>
                  <a:cubicBezTo>
                    <a:pt x="65" y="5"/>
                    <a:pt x="65" y="5"/>
                    <a:pt x="65" y="5"/>
                  </a:cubicBezTo>
                  <a:cubicBezTo>
                    <a:pt x="66" y="6"/>
                    <a:pt x="66" y="7"/>
                    <a:pt x="67" y="8"/>
                  </a:cubicBezTo>
                  <a:cubicBezTo>
                    <a:pt x="69" y="10"/>
                    <a:pt x="71" y="12"/>
                    <a:pt x="73" y="15"/>
                  </a:cubicBezTo>
                  <a:cubicBezTo>
                    <a:pt x="74" y="15"/>
                    <a:pt x="75" y="16"/>
                    <a:pt x="76" y="17"/>
                  </a:cubicBezTo>
                  <a:cubicBezTo>
                    <a:pt x="76" y="18"/>
                    <a:pt x="77" y="19"/>
                    <a:pt x="78" y="20"/>
                  </a:cubicBezTo>
                  <a:cubicBezTo>
                    <a:pt x="78" y="21"/>
                    <a:pt x="78" y="21"/>
                    <a:pt x="79" y="22"/>
                  </a:cubicBezTo>
                  <a:cubicBezTo>
                    <a:pt x="79" y="23"/>
                    <a:pt x="80" y="23"/>
                    <a:pt x="80" y="24"/>
                  </a:cubicBezTo>
                  <a:cubicBezTo>
                    <a:pt x="81" y="25"/>
                    <a:pt x="82" y="26"/>
                    <a:pt x="83" y="27"/>
                  </a:cubicBezTo>
                  <a:cubicBezTo>
                    <a:pt x="83" y="30"/>
                    <a:pt x="83" y="32"/>
                    <a:pt x="83" y="34"/>
                  </a:cubicBezTo>
                  <a:cubicBezTo>
                    <a:pt x="83" y="36"/>
                    <a:pt x="83" y="38"/>
                    <a:pt x="84" y="40"/>
                  </a:cubicBezTo>
                  <a:cubicBezTo>
                    <a:pt x="84" y="43"/>
                    <a:pt x="85" y="45"/>
                    <a:pt x="86" y="47"/>
                  </a:cubicBezTo>
                  <a:cubicBezTo>
                    <a:pt x="87" y="47"/>
                    <a:pt x="87" y="48"/>
                    <a:pt x="88" y="49"/>
                  </a:cubicBezTo>
                  <a:cubicBezTo>
                    <a:pt x="88" y="49"/>
                    <a:pt x="89" y="50"/>
                    <a:pt x="90" y="51"/>
                  </a:cubicBezTo>
                  <a:cubicBezTo>
                    <a:pt x="90" y="51"/>
                    <a:pt x="90" y="51"/>
                    <a:pt x="90" y="51"/>
                  </a:cubicBezTo>
                  <a:cubicBezTo>
                    <a:pt x="91" y="52"/>
                    <a:pt x="91" y="52"/>
                    <a:pt x="91" y="52"/>
                  </a:cubicBezTo>
                  <a:cubicBezTo>
                    <a:pt x="94" y="55"/>
                    <a:pt x="94" y="59"/>
                    <a:pt x="94" y="62"/>
                  </a:cubicBezTo>
                  <a:cubicBezTo>
                    <a:pt x="94" y="64"/>
                    <a:pt x="94" y="66"/>
                    <a:pt x="95" y="67"/>
                  </a:cubicBezTo>
                  <a:cubicBezTo>
                    <a:pt x="97" y="73"/>
                    <a:pt x="100" y="75"/>
                    <a:pt x="106" y="76"/>
                  </a:cubicBezTo>
                  <a:cubicBezTo>
                    <a:pt x="107" y="77"/>
                    <a:pt x="109" y="77"/>
                    <a:pt x="111" y="77"/>
                  </a:cubicBezTo>
                  <a:cubicBezTo>
                    <a:pt x="112" y="77"/>
                    <a:pt x="112" y="77"/>
                    <a:pt x="113" y="77"/>
                  </a:cubicBezTo>
                  <a:cubicBezTo>
                    <a:pt x="114" y="77"/>
                    <a:pt x="114" y="77"/>
                    <a:pt x="114" y="77"/>
                  </a:cubicBezTo>
                  <a:cubicBezTo>
                    <a:pt x="115" y="77"/>
                    <a:pt x="116" y="77"/>
                    <a:pt x="117" y="76"/>
                  </a:cubicBezTo>
                  <a:cubicBezTo>
                    <a:pt x="118" y="76"/>
                    <a:pt x="119" y="76"/>
                    <a:pt x="120" y="76"/>
                  </a:cubicBezTo>
                  <a:cubicBezTo>
                    <a:pt x="122" y="76"/>
                    <a:pt x="123" y="76"/>
                    <a:pt x="124" y="77"/>
                  </a:cubicBezTo>
                  <a:cubicBezTo>
                    <a:pt x="126" y="79"/>
                    <a:pt x="127" y="82"/>
                    <a:pt x="127" y="85"/>
                  </a:cubicBezTo>
                  <a:cubicBezTo>
                    <a:pt x="128" y="88"/>
                    <a:pt x="129" y="91"/>
                    <a:pt x="129" y="94"/>
                  </a:cubicBezTo>
                  <a:cubicBezTo>
                    <a:pt x="129" y="96"/>
                    <a:pt x="129" y="98"/>
                    <a:pt x="129" y="99"/>
                  </a:cubicBezTo>
                  <a:cubicBezTo>
                    <a:pt x="129" y="101"/>
                    <a:pt x="129" y="102"/>
                    <a:pt x="129" y="103"/>
                  </a:cubicBezTo>
                  <a:cubicBezTo>
                    <a:pt x="129" y="104"/>
                    <a:pt x="129" y="104"/>
                    <a:pt x="129" y="104"/>
                  </a:cubicBezTo>
                  <a:cubicBezTo>
                    <a:pt x="129" y="105"/>
                    <a:pt x="129" y="105"/>
                    <a:pt x="129" y="105"/>
                  </a:cubicBezTo>
                  <a:cubicBezTo>
                    <a:pt x="126" y="107"/>
                    <a:pt x="124" y="112"/>
                    <a:pt x="124" y="115"/>
                  </a:cubicBezTo>
                  <a:cubicBezTo>
                    <a:pt x="123" y="121"/>
                    <a:pt x="125" y="125"/>
                    <a:pt x="130" y="130"/>
                  </a:cubicBezTo>
                  <a:cubicBezTo>
                    <a:pt x="130" y="131"/>
                    <a:pt x="130" y="131"/>
                    <a:pt x="130" y="131"/>
                  </a:cubicBezTo>
                  <a:cubicBezTo>
                    <a:pt x="134" y="135"/>
                    <a:pt x="138" y="139"/>
                    <a:pt x="137" y="145"/>
                  </a:cubicBezTo>
                  <a:cubicBezTo>
                    <a:pt x="137" y="152"/>
                    <a:pt x="133" y="157"/>
                    <a:pt x="129" y="162"/>
                  </a:cubicBezTo>
                  <a:cubicBezTo>
                    <a:pt x="128" y="163"/>
                    <a:pt x="128" y="163"/>
                    <a:pt x="127" y="164"/>
                  </a:cubicBezTo>
                  <a:cubicBezTo>
                    <a:pt x="125" y="167"/>
                    <a:pt x="123" y="169"/>
                    <a:pt x="122" y="173"/>
                  </a:cubicBezTo>
                  <a:cubicBezTo>
                    <a:pt x="121" y="176"/>
                    <a:pt x="121" y="179"/>
                    <a:pt x="121" y="183"/>
                  </a:cubicBezTo>
                  <a:cubicBezTo>
                    <a:pt x="121" y="184"/>
                    <a:pt x="122" y="185"/>
                    <a:pt x="122" y="186"/>
                  </a:cubicBezTo>
                  <a:cubicBezTo>
                    <a:pt x="122" y="189"/>
                    <a:pt x="121" y="192"/>
                    <a:pt x="121" y="196"/>
                  </a:cubicBezTo>
                  <a:cubicBezTo>
                    <a:pt x="121" y="197"/>
                    <a:pt x="121" y="197"/>
                    <a:pt x="121" y="197"/>
                  </a:cubicBezTo>
                  <a:cubicBezTo>
                    <a:pt x="120" y="197"/>
                    <a:pt x="120" y="197"/>
                    <a:pt x="120" y="197"/>
                  </a:cubicBezTo>
                  <a:cubicBezTo>
                    <a:pt x="118" y="196"/>
                    <a:pt x="116" y="195"/>
                    <a:pt x="114" y="195"/>
                  </a:cubicBezTo>
                  <a:cubicBezTo>
                    <a:pt x="112" y="195"/>
                    <a:pt x="110" y="195"/>
                    <a:pt x="108" y="195"/>
                  </a:cubicBezTo>
                  <a:cubicBezTo>
                    <a:pt x="105" y="195"/>
                    <a:pt x="103" y="195"/>
                    <a:pt x="100" y="195"/>
                  </a:cubicBezTo>
                  <a:cubicBezTo>
                    <a:pt x="98" y="195"/>
                    <a:pt x="95" y="195"/>
                    <a:pt x="92" y="195"/>
                  </a:cubicBezTo>
                  <a:cubicBezTo>
                    <a:pt x="91" y="195"/>
                    <a:pt x="89" y="195"/>
                    <a:pt x="88" y="195"/>
                  </a:cubicBezTo>
                  <a:cubicBezTo>
                    <a:pt x="86" y="195"/>
                    <a:pt x="86" y="195"/>
                    <a:pt x="86" y="195"/>
                  </a:cubicBezTo>
                  <a:cubicBezTo>
                    <a:pt x="83" y="195"/>
                    <a:pt x="80" y="194"/>
                    <a:pt x="78" y="194"/>
                  </a:cubicBezTo>
                  <a:cubicBezTo>
                    <a:pt x="72" y="194"/>
                    <a:pt x="68" y="196"/>
                    <a:pt x="64" y="198"/>
                  </a:cubicBezTo>
                  <a:cubicBezTo>
                    <a:pt x="61" y="200"/>
                    <a:pt x="59" y="203"/>
                    <a:pt x="56" y="206"/>
                  </a:cubicBezTo>
                  <a:cubicBezTo>
                    <a:pt x="56" y="207"/>
                    <a:pt x="56" y="207"/>
                    <a:pt x="56" y="207"/>
                  </a:cubicBezTo>
                  <a:cubicBezTo>
                    <a:pt x="55" y="207"/>
                    <a:pt x="54" y="208"/>
                    <a:pt x="54" y="209"/>
                  </a:cubicBezTo>
                  <a:cubicBezTo>
                    <a:pt x="51" y="212"/>
                    <a:pt x="51" y="212"/>
                    <a:pt x="51" y="212"/>
                  </a:cubicBezTo>
                  <a:lnTo>
                    <a:pt x="52" y="208"/>
                  </a:ln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68"/>
            <p:cNvSpPr>
              <a:spLocks/>
            </p:cNvSpPr>
            <p:nvPr/>
          </p:nvSpPr>
          <p:spPr bwMode="auto">
            <a:xfrm>
              <a:off x="8783749" y="1375542"/>
              <a:ext cx="25562" cy="36212"/>
            </a:xfrm>
            <a:custGeom>
              <a:avLst/>
              <a:gdLst>
                <a:gd name="T0" fmla="*/ 7 w 10"/>
                <a:gd name="T1" fmla="*/ 14 h 14"/>
                <a:gd name="T2" fmla="*/ 4 w 10"/>
                <a:gd name="T3" fmla="*/ 11 h 14"/>
                <a:gd name="T4" fmla="*/ 3 w 10"/>
                <a:gd name="T5" fmla="*/ 9 h 14"/>
                <a:gd name="T6" fmla="*/ 2 w 10"/>
                <a:gd name="T7" fmla="*/ 7 h 14"/>
                <a:gd name="T8" fmla="*/ 0 w 10"/>
                <a:gd name="T9" fmla="*/ 2 h 14"/>
                <a:gd name="T10" fmla="*/ 3 w 10"/>
                <a:gd name="T11" fmla="*/ 0 h 14"/>
                <a:gd name="T12" fmla="*/ 4 w 10"/>
                <a:gd name="T13" fmla="*/ 0 h 14"/>
                <a:gd name="T14" fmla="*/ 6 w 10"/>
                <a:gd name="T15" fmla="*/ 4 h 14"/>
                <a:gd name="T16" fmla="*/ 6 w 10"/>
                <a:gd name="T17" fmla="*/ 5 h 14"/>
                <a:gd name="T18" fmla="*/ 8 w 10"/>
                <a:gd name="T19" fmla="*/ 7 h 14"/>
                <a:gd name="T20" fmla="*/ 9 w 10"/>
                <a:gd name="T21" fmla="*/ 8 h 14"/>
                <a:gd name="T22" fmla="*/ 9 w 10"/>
                <a:gd name="T23" fmla="*/ 13 h 14"/>
                <a:gd name="T24" fmla="*/ 7 w 10"/>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4">
                  <a:moveTo>
                    <a:pt x="7" y="14"/>
                  </a:moveTo>
                  <a:cubicBezTo>
                    <a:pt x="5" y="14"/>
                    <a:pt x="5" y="12"/>
                    <a:pt x="4" y="11"/>
                  </a:cubicBezTo>
                  <a:cubicBezTo>
                    <a:pt x="4" y="10"/>
                    <a:pt x="3" y="10"/>
                    <a:pt x="3" y="9"/>
                  </a:cubicBezTo>
                  <a:cubicBezTo>
                    <a:pt x="3" y="8"/>
                    <a:pt x="2" y="8"/>
                    <a:pt x="2" y="7"/>
                  </a:cubicBezTo>
                  <a:cubicBezTo>
                    <a:pt x="1" y="6"/>
                    <a:pt x="0" y="4"/>
                    <a:pt x="0" y="2"/>
                  </a:cubicBezTo>
                  <a:cubicBezTo>
                    <a:pt x="0" y="0"/>
                    <a:pt x="1" y="0"/>
                    <a:pt x="3" y="0"/>
                  </a:cubicBezTo>
                  <a:cubicBezTo>
                    <a:pt x="3" y="0"/>
                    <a:pt x="4" y="0"/>
                    <a:pt x="4" y="0"/>
                  </a:cubicBezTo>
                  <a:cubicBezTo>
                    <a:pt x="6" y="1"/>
                    <a:pt x="6" y="3"/>
                    <a:pt x="6" y="4"/>
                  </a:cubicBezTo>
                  <a:cubicBezTo>
                    <a:pt x="6" y="4"/>
                    <a:pt x="6" y="5"/>
                    <a:pt x="6" y="5"/>
                  </a:cubicBezTo>
                  <a:cubicBezTo>
                    <a:pt x="7" y="6"/>
                    <a:pt x="7" y="6"/>
                    <a:pt x="8" y="7"/>
                  </a:cubicBezTo>
                  <a:cubicBezTo>
                    <a:pt x="8" y="7"/>
                    <a:pt x="8" y="7"/>
                    <a:pt x="9" y="8"/>
                  </a:cubicBezTo>
                  <a:cubicBezTo>
                    <a:pt x="10" y="9"/>
                    <a:pt x="10" y="12"/>
                    <a:pt x="9" y="13"/>
                  </a:cubicBezTo>
                  <a:cubicBezTo>
                    <a:pt x="8" y="14"/>
                    <a:pt x="8" y="14"/>
                    <a:pt x="7" y="14"/>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69"/>
            <p:cNvSpPr>
              <a:spLocks/>
            </p:cNvSpPr>
            <p:nvPr/>
          </p:nvSpPr>
          <p:spPr bwMode="auto">
            <a:xfrm>
              <a:off x="8813570" y="1356371"/>
              <a:ext cx="29822" cy="38342"/>
            </a:xfrm>
            <a:custGeom>
              <a:avLst/>
              <a:gdLst>
                <a:gd name="T0" fmla="*/ 4 w 11"/>
                <a:gd name="T1" fmla="*/ 15 h 15"/>
                <a:gd name="T2" fmla="*/ 3 w 11"/>
                <a:gd name="T3" fmla="*/ 15 h 15"/>
                <a:gd name="T4" fmla="*/ 1 w 11"/>
                <a:gd name="T5" fmla="*/ 9 h 15"/>
                <a:gd name="T6" fmla="*/ 1 w 11"/>
                <a:gd name="T7" fmla="*/ 9 h 15"/>
                <a:gd name="T8" fmla="*/ 1 w 11"/>
                <a:gd name="T9" fmla="*/ 7 h 15"/>
                <a:gd name="T10" fmla="*/ 1 w 11"/>
                <a:gd name="T11" fmla="*/ 2 h 15"/>
                <a:gd name="T12" fmla="*/ 5 w 11"/>
                <a:gd name="T13" fmla="*/ 0 h 15"/>
                <a:gd name="T14" fmla="*/ 11 w 11"/>
                <a:gd name="T15" fmla="*/ 4 h 15"/>
                <a:gd name="T16" fmla="*/ 9 w 11"/>
                <a:gd name="T17" fmla="*/ 11 h 15"/>
                <a:gd name="T18" fmla="*/ 8 w 11"/>
                <a:gd name="T19" fmla="*/ 12 h 15"/>
                <a:gd name="T20" fmla="*/ 6 w 11"/>
                <a:gd name="T21" fmla="*/ 13 h 15"/>
                <a:gd name="T22" fmla="*/ 6 w 11"/>
                <a:gd name="T23" fmla="*/ 13 h 15"/>
                <a:gd name="T24" fmla="*/ 4 w 11"/>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5">
                  <a:moveTo>
                    <a:pt x="4" y="15"/>
                  </a:moveTo>
                  <a:cubicBezTo>
                    <a:pt x="3" y="15"/>
                    <a:pt x="3" y="15"/>
                    <a:pt x="3" y="15"/>
                  </a:cubicBezTo>
                  <a:cubicBezTo>
                    <a:pt x="1" y="14"/>
                    <a:pt x="1" y="11"/>
                    <a:pt x="1" y="9"/>
                  </a:cubicBezTo>
                  <a:cubicBezTo>
                    <a:pt x="1" y="9"/>
                    <a:pt x="1" y="9"/>
                    <a:pt x="1" y="9"/>
                  </a:cubicBezTo>
                  <a:cubicBezTo>
                    <a:pt x="1" y="8"/>
                    <a:pt x="1" y="7"/>
                    <a:pt x="1" y="7"/>
                  </a:cubicBezTo>
                  <a:cubicBezTo>
                    <a:pt x="0" y="5"/>
                    <a:pt x="0" y="3"/>
                    <a:pt x="1" y="2"/>
                  </a:cubicBezTo>
                  <a:cubicBezTo>
                    <a:pt x="2" y="0"/>
                    <a:pt x="3" y="0"/>
                    <a:pt x="5" y="0"/>
                  </a:cubicBezTo>
                  <a:cubicBezTo>
                    <a:pt x="7" y="0"/>
                    <a:pt x="10" y="1"/>
                    <a:pt x="11" y="4"/>
                  </a:cubicBezTo>
                  <a:cubicBezTo>
                    <a:pt x="11" y="6"/>
                    <a:pt x="11" y="9"/>
                    <a:pt x="9" y="11"/>
                  </a:cubicBezTo>
                  <a:cubicBezTo>
                    <a:pt x="8" y="11"/>
                    <a:pt x="8" y="11"/>
                    <a:pt x="8" y="12"/>
                  </a:cubicBezTo>
                  <a:cubicBezTo>
                    <a:pt x="7" y="12"/>
                    <a:pt x="7" y="12"/>
                    <a:pt x="6" y="13"/>
                  </a:cubicBezTo>
                  <a:cubicBezTo>
                    <a:pt x="6" y="13"/>
                    <a:pt x="6" y="13"/>
                    <a:pt x="6" y="13"/>
                  </a:cubicBezTo>
                  <a:cubicBezTo>
                    <a:pt x="6" y="14"/>
                    <a:pt x="5" y="15"/>
                    <a:pt x="4" y="15"/>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70"/>
            <p:cNvSpPr>
              <a:spLocks/>
            </p:cNvSpPr>
            <p:nvPr/>
          </p:nvSpPr>
          <p:spPr bwMode="auto">
            <a:xfrm>
              <a:off x="8764577" y="1313769"/>
              <a:ext cx="97986" cy="48993"/>
            </a:xfrm>
            <a:custGeom>
              <a:avLst/>
              <a:gdLst>
                <a:gd name="T0" fmla="*/ 2 w 38"/>
                <a:gd name="T1" fmla="*/ 19 h 19"/>
                <a:gd name="T2" fmla="*/ 1 w 38"/>
                <a:gd name="T3" fmla="*/ 18 h 19"/>
                <a:gd name="T4" fmla="*/ 1 w 38"/>
                <a:gd name="T5" fmla="*/ 18 h 19"/>
                <a:gd name="T6" fmla="*/ 1 w 38"/>
                <a:gd name="T7" fmla="*/ 18 h 19"/>
                <a:gd name="T8" fmla="*/ 1 w 38"/>
                <a:gd name="T9" fmla="*/ 12 h 19"/>
                <a:gd name="T10" fmla="*/ 6 w 38"/>
                <a:gd name="T11" fmla="*/ 10 h 19"/>
                <a:gd name="T12" fmla="*/ 7 w 38"/>
                <a:gd name="T13" fmla="*/ 10 h 19"/>
                <a:gd name="T14" fmla="*/ 9 w 38"/>
                <a:gd name="T15" fmla="*/ 9 h 19"/>
                <a:gd name="T16" fmla="*/ 11 w 38"/>
                <a:gd name="T17" fmla="*/ 7 h 19"/>
                <a:gd name="T18" fmla="*/ 13 w 38"/>
                <a:gd name="T19" fmla="*/ 9 h 19"/>
                <a:gd name="T20" fmla="*/ 14 w 38"/>
                <a:gd name="T21" fmla="*/ 9 h 19"/>
                <a:gd name="T22" fmla="*/ 14 w 38"/>
                <a:gd name="T23" fmla="*/ 8 h 19"/>
                <a:gd name="T24" fmla="*/ 15 w 38"/>
                <a:gd name="T25" fmla="*/ 8 h 19"/>
                <a:gd name="T26" fmla="*/ 17 w 38"/>
                <a:gd name="T27" fmla="*/ 6 h 19"/>
                <a:gd name="T28" fmla="*/ 20 w 38"/>
                <a:gd name="T29" fmla="*/ 7 h 19"/>
                <a:gd name="T30" fmla="*/ 21 w 38"/>
                <a:gd name="T31" fmla="*/ 7 h 19"/>
                <a:gd name="T32" fmla="*/ 22 w 38"/>
                <a:gd name="T33" fmla="*/ 7 h 19"/>
                <a:gd name="T34" fmla="*/ 23 w 38"/>
                <a:gd name="T35" fmla="*/ 6 h 19"/>
                <a:gd name="T36" fmla="*/ 25 w 38"/>
                <a:gd name="T37" fmla="*/ 5 h 19"/>
                <a:gd name="T38" fmla="*/ 26 w 38"/>
                <a:gd name="T39" fmla="*/ 5 h 19"/>
                <a:gd name="T40" fmla="*/ 27 w 38"/>
                <a:gd name="T41" fmla="*/ 5 h 19"/>
                <a:gd name="T42" fmla="*/ 30 w 38"/>
                <a:gd name="T43" fmla="*/ 3 h 19"/>
                <a:gd name="T44" fmla="*/ 32 w 38"/>
                <a:gd name="T45" fmla="*/ 2 h 19"/>
                <a:gd name="T46" fmla="*/ 33 w 38"/>
                <a:gd name="T47" fmla="*/ 1 h 19"/>
                <a:gd name="T48" fmla="*/ 36 w 38"/>
                <a:gd name="T49" fmla="*/ 0 h 19"/>
                <a:gd name="T50" fmla="*/ 37 w 38"/>
                <a:gd name="T51" fmla="*/ 0 h 19"/>
                <a:gd name="T52" fmla="*/ 38 w 38"/>
                <a:gd name="T53" fmla="*/ 0 h 19"/>
                <a:gd name="T54" fmla="*/ 38 w 38"/>
                <a:gd name="T55" fmla="*/ 1 h 19"/>
                <a:gd name="T56" fmla="*/ 34 w 38"/>
                <a:gd name="T57" fmla="*/ 7 h 19"/>
                <a:gd name="T58" fmla="*/ 31 w 38"/>
                <a:gd name="T59" fmla="*/ 8 h 19"/>
                <a:gd name="T60" fmla="*/ 29 w 38"/>
                <a:gd name="T61" fmla="*/ 9 h 19"/>
                <a:gd name="T62" fmla="*/ 25 w 38"/>
                <a:gd name="T63" fmla="*/ 11 h 19"/>
                <a:gd name="T64" fmla="*/ 17 w 38"/>
                <a:gd name="T65" fmla="*/ 15 h 19"/>
                <a:gd name="T66" fmla="*/ 10 w 38"/>
                <a:gd name="T67" fmla="*/ 17 h 19"/>
                <a:gd name="T68" fmla="*/ 7 w 38"/>
                <a:gd name="T69" fmla="*/ 17 h 19"/>
                <a:gd name="T70" fmla="*/ 6 w 38"/>
                <a:gd name="T71" fmla="*/ 18 h 19"/>
                <a:gd name="T72" fmla="*/ 2 w 38"/>
                <a:gd name="T7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19">
                  <a:moveTo>
                    <a:pt x="2" y="19"/>
                  </a:moveTo>
                  <a:cubicBezTo>
                    <a:pt x="2" y="19"/>
                    <a:pt x="2" y="18"/>
                    <a:pt x="1" y="18"/>
                  </a:cubicBezTo>
                  <a:cubicBezTo>
                    <a:pt x="1" y="18"/>
                    <a:pt x="1" y="18"/>
                    <a:pt x="1" y="18"/>
                  </a:cubicBezTo>
                  <a:cubicBezTo>
                    <a:pt x="1" y="18"/>
                    <a:pt x="1" y="18"/>
                    <a:pt x="1" y="18"/>
                  </a:cubicBezTo>
                  <a:cubicBezTo>
                    <a:pt x="0" y="16"/>
                    <a:pt x="0" y="14"/>
                    <a:pt x="1" y="12"/>
                  </a:cubicBezTo>
                  <a:cubicBezTo>
                    <a:pt x="2" y="11"/>
                    <a:pt x="4" y="10"/>
                    <a:pt x="6" y="10"/>
                  </a:cubicBezTo>
                  <a:cubicBezTo>
                    <a:pt x="7" y="10"/>
                    <a:pt x="7" y="10"/>
                    <a:pt x="7" y="10"/>
                  </a:cubicBezTo>
                  <a:cubicBezTo>
                    <a:pt x="8" y="10"/>
                    <a:pt x="8" y="10"/>
                    <a:pt x="9" y="9"/>
                  </a:cubicBezTo>
                  <a:cubicBezTo>
                    <a:pt x="9" y="8"/>
                    <a:pt x="10" y="7"/>
                    <a:pt x="11" y="7"/>
                  </a:cubicBezTo>
                  <a:cubicBezTo>
                    <a:pt x="12" y="7"/>
                    <a:pt x="13" y="8"/>
                    <a:pt x="13" y="9"/>
                  </a:cubicBezTo>
                  <a:cubicBezTo>
                    <a:pt x="14" y="9"/>
                    <a:pt x="14" y="9"/>
                    <a:pt x="14" y="9"/>
                  </a:cubicBezTo>
                  <a:cubicBezTo>
                    <a:pt x="14" y="9"/>
                    <a:pt x="14" y="8"/>
                    <a:pt x="14" y="8"/>
                  </a:cubicBezTo>
                  <a:cubicBezTo>
                    <a:pt x="15" y="8"/>
                    <a:pt x="15" y="8"/>
                    <a:pt x="15" y="8"/>
                  </a:cubicBezTo>
                  <a:cubicBezTo>
                    <a:pt x="15" y="7"/>
                    <a:pt x="16" y="6"/>
                    <a:pt x="17" y="6"/>
                  </a:cubicBezTo>
                  <a:cubicBezTo>
                    <a:pt x="18" y="6"/>
                    <a:pt x="19" y="6"/>
                    <a:pt x="20" y="7"/>
                  </a:cubicBezTo>
                  <a:cubicBezTo>
                    <a:pt x="20" y="7"/>
                    <a:pt x="21" y="7"/>
                    <a:pt x="21" y="7"/>
                  </a:cubicBezTo>
                  <a:cubicBezTo>
                    <a:pt x="22" y="7"/>
                    <a:pt x="22" y="7"/>
                    <a:pt x="22" y="7"/>
                  </a:cubicBezTo>
                  <a:cubicBezTo>
                    <a:pt x="23" y="6"/>
                    <a:pt x="23" y="6"/>
                    <a:pt x="23" y="6"/>
                  </a:cubicBezTo>
                  <a:cubicBezTo>
                    <a:pt x="24" y="6"/>
                    <a:pt x="24" y="5"/>
                    <a:pt x="25" y="5"/>
                  </a:cubicBezTo>
                  <a:cubicBezTo>
                    <a:pt x="25" y="5"/>
                    <a:pt x="26" y="5"/>
                    <a:pt x="26" y="5"/>
                  </a:cubicBezTo>
                  <a:cubicBezTo>
                    <a:pt x="26" y="5"/>
                    <a:pt x="27" y="5"/>
                    <a:pt x="27" y="5"/>
                  </a:cubicBezTo>
                  <a:cubicBezTo>
                    <a:pt x="28" y="4"/>
                    <a:pt x="29" y="4"/>
                    <a:pt x="30" y="3"/>
                  </a:cubicBezTo>
                  <a:cubicBezTo>
                    <a:pt x="30" y="3"/>
                    <a:pt x="31" y="2"/>
                    <a:pt x="32" y="2"/>
                  </a:cubicBezTo>
                  <a:cubicBezTo>
                    <a:pt x="32" y="2"/>
                    <a:pt x="32" y="1"/>
                    <a:pt x="33" y="1"/>
                  </a:cubicBezTo>
                  <a:cubicBezTo>
                    <a:pt x="34" y="1"/>
                    <a:pt x="35" y="0"/>
                    <a:pt x="36" y="0"/>
                  </a:cubicBezTo>
                  <a:cubicBezTo>
                    <a:pt x="36" y="0"/>
                    <a:pt x="37" y="0"/>
                    <a:pt x="37" y="0"/>
                  </a:cubicBezTo>
                  <a:cubicBezTo>
                    <a:pt x="38" y="0"/>
                    <a:pt x="38" y="0"/>
                    <a:pt x="38" y="0"/>
                  </a:cubicBezTo>
                  <a:cubicBezTo>
                    <a:pt x="38" y="1"/>
                    <a:pt x="38" y="1"/>
                    <a:pt x="38" y="1"/>
                  </a:cubicBezTo>
                  <a:cubicBezTo>
                    <a:pt x="38" y="4"/>
                    <a:pt x="36" y="6"/>
                    <a:pt x="34" y="7"/>
                  </a:cubicBezTo>
                  <a:cubicBezTo>
                    <a:pt x="33" y="7"/>
                    <a:pt x="31" y="8"/>
                    <a:pt x="31" y="8"/>
                  </a:cubicBezTo>
                  <a:cubicBezTo>
                    <a:pt x="30" y="8"/>
                    <a:pt x="30" y="8"/>
                    <a:pt x="29" y="9"/>
                  </a:cubicBezTo>
                  <a:cubicBezTo>
                    <a:pt x="28" y="10"/>
                    <a:pt x="26" y="11"/>
                    <a:pt x="25" y="11"/>
                  </a:cubicBezTo>
                  <a:cubicBezTo>
                    <a:pt x="22" y="13"/>
                    <a:pt x="19" y="14"/>
                    <a:pt x="17" y="15"/>
                  </a:cubicBezTo>
                  <a:cubicBezTo>
                    <a:pt x="15" y="16"/>
                    <a:pt x="12" y="17"/>
                    <a:pt x="10" y="17"/>
                  </a:cubicBezTo>
                  <a:cubicBezTo>
                    <a:pt x="9" y="17"/>
                    <a:pt x="8" y="17"/>
                    <a:pt x="7" y="17"/>
                  </a:cubicBezTo>
                  <a:cubicBezTo>
                    <a:pt x="6" y="18"/>
                    <a:pt x="6" y="18"/>
                    <a:pt x="6" y="18"/>
                  </a:cubicBezTo>
                  <a:cubicBezTo>
                    <a:pt x="5" y="18"/>
                    <a:pt x="3" y="19"/>
                    <a:pt x="2" y="19"/>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71"/>
            <p:cNvSpPr>
              <a:spLocks/>
            </p:cNvSpPr>
            <p:nvPr/>
          </p:nvSpPr>
          <p:spPr bwMode="auto">
            <a:xfrm>
              <a:off x="8856173" y="1320159"/>
              <a:ext cx="23431" cy="44733"/>
            </a:xfrm>
            <a:custGeom>
              <a:avLst/>
              <a:gdLst>
                <a:gd name="T0" fmla="*/ 3 w 9"/>
                <a:gd name="T1" fmla="*/ 17 h 17"/>
                <a:gd name="T2" fmla="*/ 1 w 9"/>
                <a:gd name="T3" fmla="*/ 16 h 17"/>
                <a:gd name="T4" fmla="*/ 1 w 9"/>
                <a:gd name="T5" fmla="*/ 8 h 17"/>
                <a:gd name="T6" fmla="*/ 1 w 9"/>
                <a:gd name="T7" fmla="*/ 7 h 17"/>
                <a:gd name="T8" fmla="*/ 1 w 9"/>
                <a:gd name="T9" fmla="*/ 5 h 17"/>
                <a:gd name="T10" fmla="*/ 1 w 9"/>
                <a:gd name="T11" fmla="*/ 2 h 17"/>
                <a:gd name="T12" fmla="*/ 5 w 9"/>
                <a:gd name="T13" fmla="*/ 0 h 17"/>
                <a:gd name="T14" fmla="*/ 9 w 9"/>
                <a:gd name="T15" fmla="*/ 2 h 17"/>
                <a:gd name="T16" fmla="*/ 7 w 9"/>
                <a:gd name="T17" fmla="*/ 10 h 17"/>
                <a:gd name="T18" fmla="*/ 7 w 9"/>
                <a:gd name="T19" fmla="*/ 11 h 17"/>
                <a:gd name="T20" fmla="*/ 7 w 9"/>
                <a:gd name="T21" fmla="*/ 12 h 17"/>
                <a:gd name="T22" fmla="*/ 4 w 9"/>
                <a:gd name="T23" fmla="*/ 17 h 17"/>
                <a:gd name="T24" fmla="*/ 3 w 9"/>
                <a:gd name="T2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7">
                  <a:moveTo>
                    <a:pt x="3" y="17"/>
                  </a:moveTo>
                  <a:cubicBezTo>
                    <a:pt x="2" y="17"/>
                    <a:pt x="1" y="17"/>
                    <a:pt x="1" y="16"/>
                  </a:cubicBezTo>
                  <a:cubicBezTo>
                    <a:pt x="0" y="15"/>
                    <a:pt x="0" y="12"/>
                    <a:pt x="1" y="8"/>
                  </a:cubicBezTo>
                  <a:cubicBezTo>
                    <a:pt x="1" y="8"/>
                    <a:pt x="1" y="7"/>
                    <a:pt x="1" y="7"/>
                  </a:cubicBezTo>
                  <a:cubicBezTo>
                    <a:pt x="1" y="6"/>
                    <a:pt x="1" y="6"/>
                    <a:pt x="1" y="5"/>
                  </a:cubicBezTo>
                  <a:cubicBezTo>
                    <a:pt x="1" y="4"/>
                    <a:pt x="1" y="3"/>
                    <a:pt x="1" y="2"/>
                  </a:cubicBezTo>
                  <a:cubicBezTo>
                    <a:pt x="2" y="1"/>
                    <a:pt x="3" y="0"/>
                    <a:pt x="5" y="0"/>
                  </a:cubicBezTo>
                  <a:cubicBezTo>
                    <a:pt x="6" y="0"/>
                    <a:pt x="8" y="1"/>
                    <a:pt x="9" y="2"/>
                  </a:cubicBezTo>
                  <a:cubicBezTo>
                    <a:pt x="9" y="4"/>
                    <a:pt x="8" y="7"/>
                    <a:pt x="7" y="10"/>
                  </a:cubicBezTo>
                  <a:cubicBezTo>
                    <a:pt x="7" y="10"/>
                    <a:pt x="7" y="11"/>
                    <a:pt x="7" y="11"/>
                  </a:cubicBezTo>
                  <a:cubicBezTo>
                    <a:pt x="7" y="11"/>
                    <a:pt x="7" y="12"/>
                    <a:pt x="7" y="12"/>
                  </a:cubicBezTo>
                  <a:cubicBezTo>
                    <a:pt x="6" y="14"/>
                    <a:pt x="6" y="16"/>
                    <a:pt x="4" y="17"/>
                  </a:cubicBezTo>
                  <a:cubicBezTo>
                    <a:pt x="3" y="17"/>
                    <a:pt x="3" y="17"/>
                    <a:pt x="3" y="17"/>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72"/>
            <p:cNvSpPr>
              <a:spLocks/>
            </p:cNvSpPr>
            <p:nvPr/>
          </p:nvSpPr>
          <p:spPr bwMode="auto">
            <a:xfrm>
              <a:off x="8962679" y="1266906"/>
              <a:ext cx="48993" cy="29822"/>
            </a:xfrm>
            <a:custGeom>
              <a:avLst/>
              <a:gdLst>
                <a:gd name="T0" fmla="*/ 14 w 19"/>
                <a:gd name="T1" fmla="*/ 12 h 12"/>
                <a:gd name="T2" fmla="*/ 8 w 19"/>
                <a:gd name="T3" fmla="*/ 11 h 12"/>
                <a:gd name="T4" fmla="*/ 7 w 19"/>
                <a:gd name="T5" fmla="*/ 10 h 12"/>
                <a:gd name="T6" fmla="*/ 2 w 19"/>
                <a:gd name="T7" fmla="*/ 7 h 12"/>
                <a:gd name="T8" fmla="*/ 1 w 19"/>
                <a:gd name="T9" fmla="*/ 5 h 12"/>
                <a:gd name="T10" fmla="*/ 4 w 19"/>
                <a:gd name="T11" fmla="*/ 4 h 12"/>
                <a:gd name="T12" fmla="*/ 4 w 19"/>
                <a:gd name="T13" fmla="*/ 4 h 12"/>
                <a:gd name="T14" fmla="*/ 9 w 19"/>
                <a:gd name="T15" fmla="*/ 2 h 12"/>
                <a:gd name="T16" fmla="*/ 14 w 19"/>
                <a:gd name="T17" fmla="*/ 0 h 12"/>
                <a:gd name="T18" fmla="*/ 17 w 19"/>
                <a:gd name="T19" fmla="*/ 2 h 12"/>
                <a:gd name="T20" fmla="*/ 19 w 19"/>
                <a:gd name="T21" fmla="*/ 8 h 12"/>
                <a:gd name="T22" fmla="*/ 17 w 19"/>
                <a:gd name="T23" fmla="*/ 11 h 12"/>
                <a:gd name="T24" fmla="*/ 14 w 19"/>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2">
                  <a:moveTo>
                    <a:pt x="14" y="12"/>
                  </a:moveTo>
                  <a:cubicBezTo>
                    <a:pt x="12" y="12"/>
                    <a:pt x="10" y="11"/>
                    <a:pt x="8" y="11"/>
                  </a:cubicBezTo>
                  <a:cubicBezTo>
                    <a:pt x="7" y="10"/>
                    <a:pt x="7" y="10"/>
                    <a:pt x="7" y="10"/>
                  </a:cubicBezTo>
                  <a:cubicBezTo>
                    <a:pt x="5" y="10"/>
                    <a:pt x="3" y="9"/>
                    <a:pt x="2" y="7"/>
                  </a:cubicBezTo>
                  <a:cubicBezTo>
                    <a:pt x="0" y="7"/>
                    <a:pt x="0" y="6"/>
                    <a:pt x="1" y="5"/>
                  </a:cubicBezTo>
                  <a:cubicBezTo>
                    <a:pt x="1" y="4"/>
                    <a:pt x="2" y="4"/>
                    <a:pt x="4" y="4"/>
                  </a:cubicBezTo>
                  <a:cubicBezTo>
                    <a:pt x="4" y="4"/>
                    <a:pt x="4" y="4"/>
                    <a:pt x="4" y="4"/>
                  </a:cubicBezTo>
                  <a:cubicBezTo>
                    <a:pt x="6" y="4"/>
                    <a:pt x="7" y="4"/>
                    <a:pt x="9" y="2"/>
                  </a:cubicBezTo>
                  <a:cubicBezTo>
                    <a:pt x="10" y="1"/>
                    <a:pt x="12" y="0"/>
                    <a:pt x="14" y="0"/>
                  </a:cubicBezTo>
                  <a:cubicBezTo>
                    <a:pt x="15" y="0"/>
                    <a:pt x="16" y="0"/>
                    <a:pt x="17" y="2"/>
                  </a:cubicBezTo>
                  <a:cubicBezTo>
                    <a:pt x="19" y="3"/>
                    <a:pt x="19" y="6"/>
                    <a:pt x="19" y="8"/>
                  </a:cubicBezTo>
                  <a:cubicBezTo>
                    <a:pt x="19" y="9"/>
                    <a:pt x="18" y="10"/>
                    <a:pt x="17" y="11"/>
                  </a:cubicBezTo>
                  <a:cubicBezTo>
                    <a:pt x="16" y="12"/>
                    <a:pt x="15" y="12"/>
                    <a:pt x="14" y="12"/>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73"/>
            <p:cNvSpPr>
              <a:spLocks/>
            </p:cNvSpPr>
            <p:nvPr/>
          </p:nvSpPr>
          <p:spPr bwMode="auto">
            <a:xfrm>
              <a:off x="8166012" y="1673760"/>
              <a:ext cx="31952" cy="34082"/>
            </a:xfrm>
            <a:custGeom>
              <a:avLst/>
              <a:gdLst>
                <a:gd name="T0" fmla="*/ 3 w 12"/>
                <a:gd name="T1" fmla="*/ 13 h 13"/>
                <a:gd name="T2" fmla="*/ 1 w 12"/>
                <a:gd name="T3" fmla="*/ 11 h 13"/>
                <a:gd name="T4" fmla="*/ 3 w 12"/>
                <a:gd name="T5" fmla="*/ 4 h 13"/>
                <a:gd name="T6" fmla="*/ 8 w 12"/>
                <a:gd name="T7" fmla="*/ 0 h 13"/>
                <a:gd name="T8" fmla="*/ 10 w 12"/>
                <a:gd name="T9" fmla="*/ 1 h 13"/>
                <a:gd name="T10" fmla="*/ 12 w 12"/>
                <a:gd name="T11" fmla="*/ 6 h 13"/>
                <a:gd name="T12" fmla="*/ 9 w 12"/>
                <a:gd name="T13" fmla="*/ 10 h 13"/>
                <a:gd name="T14" fmla="*/ 8 w 12"/>
                <a:gd name="T15" fmla="*/ 10 h 13"/>
                <a:gd name="T16" fmla="*/ 7 w 12"/>
                <a:gd name="T17" fmla="*/ 10 h 13"/>
                <a:gd name="T18" fmla="*/ 7 w 12"/>
                <a:gd name="T19" fmla="*/ 11 h 13"/>
                <a:gd name="T20" fmla="*/ 6 w 12"/>
                <a:gd name="T21" fmla="*/ 11 h 13"/>
                <a:gd name="T22" fmla="*/ 4 w 12"/>
                <a:gd name="T23" fmla="*/ 13 h 13"/>
                <a:gd name="T24" fmla="*/ 3 w 12"/>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3">
                  <a:moveTo>
                    <a:pt x="3" y="13"/>
                  </a:moveTo>
                  <a:cubicBezTo>
                    <a:pt x="3" y="13"/>
                    <a:pt x="2" y="12"/>
                    <a:pt x="1" y="11"/>
                  </a:cubicBezTo>
                  <a:cubicBezTo>
                    <a:pt x="0" y="9"/>
                    <a:pt x="2" y="5"/>
                    <a:pt x="3" y="4"/>
                  </a:cubicBezTo>
                  <a:cubicBezTo>
                    <a:pt x="4" y="2"/>
                    <a:pt x="6" y="0"/>
                    <a:pt x="8" y="0"/>
                  </a:cubicBezTo>
                  <a:cubicBezTo>
                    <a:pt x="9" y="0"/>
                    <a:pt x="10" y="0"/>
                    <a:pt x="10" y="1"/>
                  </a:cubicBezTo>
                  <a:cubicBezTo>
                    <a:pt x="11" y="2"/>
                    <a:pt x="12" y="4"/>
                    <a:pt x="12" y="6"/>
                  </a:cubicBezTo>
                  <a:cubicBezTo>
                    <a:pt x="12" y="8"/>
                    <a:pt x="10" y="9"/>
                    <a:pt x="9" y="10"/>
                  </a:cubicBezTo>
                  <a:cubicBezTo>
                    <a:pt x="8" y="10"/>
                    <a:pt x="8" y="10"/>
                    <a:pt x="8" y="10"/>
                  </a:cubicBezTo>
                  <a:cubicBezTo>
                    <a:pt x="8" y="10"/>
                    <a:pt x="8" y="10"/>
                    <a:pt x="7" y="10"/>
                  </a:cubicBezTo>
                  <a:cubicBezTo>
                    <a:pt x="7" y="11"/>
                    <a:pt x="7" y="11"/>
                    <a:pt x="7" y="11"/>
                  </a:cubicBezTo>
                  <a:cubicBezTo>
                    <a:pt x="7" y="11"/>
                    <a:pt x="7" y="11"/>
                    <a:pt x="6" y="11"/>
                  </a:cubicBezTo>
                  <a:cubicBezTo>
                    <a:pt x="6" y="12"/>
                    <a:pt x="5" y="13"/>
                    <a:pt x="4" y="13"/>
                  </a:cubicBezTo>
                  <a:cubicBezTo>
                    <a:pt x="4" y="13"/>
                    <a:pt x="4" y="13"/>
                    <a:pt x="3" y="13"/>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74"/>
            <p:cNvSpPr>
              <a:spLocks/>
            </p:cNvSpPr>
            <p:nvPr/>
          </p:nvSpPr>
          <p:spPr bwMode="auto">
            <a:xfrm>
              <a:off x="8221395" y="1660979"/>
              <a:ext cx="48993" cy="31952"/>
            </a:xfrm>
            <a:custGeom>
              <a:avLst/>
              <a:gdLst>
                <a:gd name="T0" fmla="*/ 10 w 19"/>
                <a:gd name="T1" fmla="*/ 12 h 12"/>
                <a:gd name="T2" fmla="*/ 7 w 19"/>
                <a:gd name="T3" fmla="*/ 11 h 12"/>
                <a:gd name="T4" fmla="*/ 7 w 19"/>
                <a:gd name="T5" fmla="*/ 10 h 12"/>
                <a:gd name="T6" fmla="*/ 6 w 19"/>
                <a:gd name="T7" fmla="*/ 10 h 12"/>
                <a:gd name="T8" fmla="*/ 5 w 19"/>
                <a:gd name="T9" fmla="*/ 11 h 12"/>
                <a:gd name="T10" fmla="*/ 2 w 19"/>
                <a:gd name="T11" fmla="*/ 12 h 12"/>
                <a:gd name="T12" fmla="*/ 2 w 19"/>
                <a:gd name="T13" fmla="*/ 12 h 12"/>
                <a:gd name="T14" fmla="*/ 1 w 19"/>
                <a:gd name="T15" fmla="*/ 11 h 12"/>
                <a:gd name="T16" fmla="*/ 1 w 19"/>
                <a:gd name="T17" fmla="*/ 11 h 12"/>
                <a:gd name="T18" fmla="*/ 7 w 19"/>
                <a:gd name="T19" fmla="*/ 2 h 12"/>
                <a:gd name="T20" fmla="*/ 7 w 19"/>
                <a:gd name="T21" fmla="*/ 2 h 12"/>
                <a:gd name="T22" fmla="*/ 8 w 19"/>
                <a:gd name="T23" fmla="*/ 1 h 12"/>
                <a:gd name="T24" fmla="*/ 10 w 19"/>
                <a:gd name="T25" fmla="*/ 0 h 12"/>
                <a:gd name="T26" fmla="*/ 11 w 19"/>
                <a:gd name="T27" fmla="*/ 0 h 12"/>
                <a:gd name="T28" fmla="*/ 13 w 19"/>
                <a:gd name="T29" fmla="*/ 2 h 12"/>
                <a:gd name="T30" fmla="*/ 13 w 19"/>
                <a:gd name="T31" fmla="*/ 2 h 12"/>
                <a:gd name="T32" fmla="*/ 14 w 19"/>
                <a:gd name="T33" fmla="*/ 2 h 12"/>
                <a:gd name="T34" fmla="*/ 14 w 19"/>
                <a:gd name="T35" fmla="*/ 1 h 12"/>
                <a:gd name="T36" fmla="*/ 17 w 19"/>
                <a:gd name="T37" fmla="*/ 0 h 12"/>
                <a:gd name="T38" fmla="*/ 18 w 19"/>
                <a:gd name="T39" fmla="*/ 1 h 12"/>
                <a:gd name="T40" fmla="*/ 19 w 19"/>
                <a:gd name="T41" fmla="*/ 3 h 12"/>
                <a:gd name="T42" fmla="*/ 18 w 19"/>
                <a:gd name="T43" fmla="*/ 7 h 12"/>
                <a:gd name="T44" fmla="*/ 15 w 19"/>
                <a:gd name="T45" fmla="*/ 8 h 12"/>
                <a:gd name="T46" fmla="*/ 14 w 19"/>
                <a:gd name="T47" fmla="*/ 8 h 12"/>
                <a:gd name="T48" fmla="*/ 12 w 19"/>
                <a:gd name="T49" fmla="*/ 10 h 12"/>
                <a:gd name="T50" fmla="*/ 11 w 19"/>
                <a:gd name="T51" fmla="*/ 10 h 12"/>
                <a:gd name="T52" fmla="*/ 10 w 19"/>
                <a:gd name="T53" fmla="*/ 12 h 12"/>
                <a:gd name="T54" fmla="*/ 10 w 19"/>
                <a:gd name="T5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12">
                  <a:moveTo>
                    <a:pt x="10" y="12"/>
                  </a:moveTo>
                  <a:cubicBezTo>
                    <a:pt x="9" y="12"/>
                    <a:pt x="8" y="11"/>
                    <a:pt x="7" y="11"/>
                  </a:cubicBezTo>
                  <a:cubicBezTo>
                    <a:pt x="7" y="10"/>
                    <a:pt x="7" y="10"/>
                    <a:pt x="7" y="10"/>
                  </a:cubicBezTo>
                  <a:cubicBezTo>
                    <a:pt x="6" y="10"/>
                    <a:pt x="6" y="10"/>
                    <a:pt x="6" y="10"/>
                  </a:cubicBezTo>
                  <a:cubicBezTo>
                    <a:pt x="6" y="10"/>
                    <a:pt x="6" y="10"/>
                    <a:pt x="5" y="11"/>
                  </a:cubicBezTo>
                  <a:cubicBezTo>
                    <a:pt x="5" y="11"/>
                    <a:pt x="4" y="12"/>
                    <a:pt x="2" y="12"/>
                  </a:cubicBezTo>
                  <a:cubicBezTo>
                    <a:pt x="2" y="12"/>
                    <a:pt x="2" y="12"/>
                    <a:pt x="2" y="12"/>
                  </a:cubicBezTo>
                  <a:cubicBezTo>
                    <a:pt x="1" y="11"/>
                    <a:pt x="1" y="11"/>
                    <a:pt x="1" y="11"/>
                  </a:cubicBezTo>
                  <a:cubicBezTo>
                    <a:pt x="1" y="11"/>
                    <a:pt x="1" y="11"/>
                    <a:pt x="1" y="11"/>
                  </a:cubicBezTo>
                  <a:cubicBezTo>
                    <a:pt x="0" y="6"/>
                    <a:pt x="4" y="4"/>
                    <a:pt x="7" y="2"/>
                  </a:cubicBezTo>
                  <a:cubicBezTo>
                    <a:pt x="7" y="2"/>
                    <a:pt x="7" y="2"/>
                    <a:pt x="7" y="2"/>
                  </a:cubicBezTo>
                  <a:cubicBezTo>
                    <a:pt x="7" y="2"/>
                    <a:pt x="7" y="1"/>
                    <a:pt x="8" y="1"/>
                  </a:cubicBezTo>
                  <a:cubicBezTo>
                    <a:pt x="8" y="1"/>
                    <a:pt x="9" y="0"/>
                    <a:pt x="10" y="0"/>
                  </a:cubicBezTo>
                  <a:cubicBezTo>
                    <a:pt x="11" y="0"/>
                    <a:pt x="11" y="0"/>
                    <a:pt x="11" y="0"/>
                  </a:cubicBezTo>
                  <a:cubicBezTo>
                    <a:pt x="12" y="1"/>
                    <a:pt x="12" y="1"/>
                    <a:pt x="13" y="2"/>
                  </a:cubicBezTo>
                  <a:cubicBezTo>
                    <a:pt x="13" y="2"/>
                    <a:pt x="13" y="2"/>
                    <a:pt x="13" y="2"/>
                  </a:cubicBezTo>
                  <a:cubicBezTo>
                    <a:pt x="13" y="2"/>
                    <a:pt x="13" y="2"/>
                    <a:pt x="14" y="2"/>
                  </a:cubicBezTo>
                  <a:cubicBezTo>
                    <a:pt x="14" y="2"/>
                    <a:pt x="14" y="2"/>
                    <a:pt x="14" y="1"/>
                  </a:cubicBezTo>
                  <a:cubicBezTo>
                    <a:pt x="15" y="1"/>
                    <a:pt x="16" y="0"/>
                    <a:pt x="17" y="0"/>
                  </a:cubicBezTo>
                  <a:cubicBezTo>
                    <a:pt x="17" y="0"/>
                    <a:pt x="18" y="0"/>
                    <a:pt x="18" y="1"/>
                  </a:cubicBezTo>
                  <a:cubicBezTo>
                    <a:pt x="19" y="1"/>
                    <a:pt x="19" y="2"/>
                    <a:pt x="19" y="3"/>
                  </a:cubicBezTo>
                  <a:cubicBezTo>
                    <a:pt x="19" y="4"/>
                    <a:pt x="19" y="6"/>
                    <a:pt x="18" y="7"/>
                  </a:cubicBezTo>
                  <a:cubicBezTo>
                    <a:pt x="17" y="8"/>
                    <a:pt x="16" y="8"/>
                    <a:pt x="15" y="8"/>
                  </a:cubicBezTo>
                  <a:cubicBezTo>
                    <a:pt x="14" y="8"/>
                    <a:pt x="14" y="8"/>
                    <a:pt x="14" y="8"/>
                  </a:cubicBezTo>
                  <a:cubicBezTo>
                    <a:pt x="13" y="9"/>
                    <a:pt x="12" y="9"/>
                    <a:pt x="12" y="10"/>
                  </a:cubicBezTo>
                  <a:cubicBezTo>
                    <a:pt x="12" y="10"/>
                    <a:pt x="12" y="10"/>
                    <a:pt x="11" y="10"/>
                  </a:cubicBezTo>
                  <a:cubicBezTo>
                    <a:pt x="11" y="11"/>
                    <a:pt x="11" y="12"/>
                    <a:pt x="10" y="12"/>
                  </a:cubicBezTo>
                  <a:cubicBezTo>
                    <a:pt x="10" y="12"/>
                    <a:pt x="10" y="12"/>
                    <a:pt x="10" y="12"/>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75"/>
            <p:cNvSpPr>
              <a:spLocks/>
            </p:cNvSpPr>
            <p:nvPr/>
          </p:nvSpPr>
          <p:spPr bwMode="auto">
            <a:xfrm>
              <a:off x="8244827" y="1586425"/>
              <a:ext cx="61774" cy="46863"/>
            </a:xfrm>
            <a:custGeom>
              <a:avLst/>
              <a:gdLst>
                <a:gd name="T0" fmla="*/ 12 w 24"/>
                <a:gd name="T1" fmla="*/ 18 h 18"/>
                <a:gd name="T2" fmla="*/ 11 w 24"/>
                <a:gd name="T3" fmla="*/ 18 h 18"/>
                <a:gd name="T4" fmla="*/ 11 w 24"/>
                <a:gd name="T5" fmla="*/ 15 h 18"/>
                <a:gd name="T6" fmla="*/ 5 w 24"/>
                <a:gd name="T7" fmla="*/ 17 h 18"/>
                <a:gd name="T8" fmla="*/ 3 w 24"/>
                <a:gd name="T9" fmla="*/ 18 h 18"/>
                <a:gd name="T10" fmla="*/ 1 w 24"/>
                <a:gd name="T11" fmla="*/ 16 h 18"/>
                <a:gd name="T12" fmla="*/ 2 w 24"/>
                <a:gd name="T13" fmla="*/ 11 h 18"/>
                <a:gd name="T14" fmla="*/ 7 w 24"/>
                <a:gd name="T15" fmla="*/ 9 h 18"/>
                <a:gd name="T16" fmla="*/ 10 w 24"/>
                <a:gd name="T17" fmla="*/ 9 h 18"/>
                <a:gd name="T18" fmla="*/ 16 w 24"/>
                <a:gd name="T19" fmla="*/ 4 h 18"/>
                <a:gd name="T20" fmla="*/ 16 w 24"/>
                <a:gd name="T21" fmla="*/ 3 h 18"/>
                <a:gd name="T22" fmla="*/ 19 w 24"/>
                <a:gd name="T23" fmla="*/ 1 h 18"/>
                <a:gd name="T24" fmla="*/ 20 w 24"/>
                <a:gd name="T25" fmla="*/ 1 h 18"/>
                <a:gd name="T26" fmla="*/ 20 w 24"/>
                <a:gd name="T27" fmla="*/ 1 h 18"/>
                <a:gd name="T28" fmla="*/ 20 w 24"/>
                <a:gd name="T29" fmla="*/ 0 h 18"/>
                <a:gd name="T30" fmla="*/ 21 w 24"/>
                <a:gd name="T31" fmla="*/ 1 h 18"/>
                <a:gd name="T32" fmla="*/ 22 w 24"/>
                <a:gd name="T33" fmla="*/ 4 h 18"/>
                <a:gd name="T34" fmla="*/ 22 w 24"/>
                <a:gd name="T35" fmla="*/ 4 h 18"/>
                <a:gd name="T36" fmla="*/ 24 w 24"/>
                <a:gd name="T37" fmla="*/ 10 h 18"/>
                <a:gd name="T38" fmla="*/ 24 w 24"/>
                <a:gd name="T39" fmla="*/ 12 h 18"/>
                <a:gd name="T40" fmla="*/ 23 w 24"/>
                <a:gd name="T41" fmla="*/ 16 h 18"/>
                <a:gd name="T42" fmla="*/ 20 w 24"/>
                <a:gd name="T43" fmla="*/ 17 h 18"/>
                <a:gd name="T44" fmla="*/ 19 w 24"/>
                <a:gd name="T45" fmla="*/ 17 h 18"/>
                <a:gd name="T46" fmla="*/ 17 w 24"/>
                <a:gd name="T47" fmla="*/ 17 h 18"/>
                <a:gd name="T48" fmla="*/ 16 w 24"/>
                <a:gd name="T49" fmla="*/ 16 h 18"/>
                <a:gd name="T50" fmla="*/ 14 w 24"/>
                <a:gd name="T51" fmla="*/ 17 h 18"/>
                <a:gd name="T52" fmla="*/ 12 w 24"/>
                <a:gd name="T5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 h="18">
                  <a:moveTo>
                    <a:pt x="12" y="18"/>
                  </a:moveTo>
                  <a:cubicBezTo>
                    <a:pt x="12" y="18"/>
                    <a:pt x="11" y="18"/>
                    <a:pt x="11" y="18"/>
                  </a:cubicBezTo>
                  <a:cubicBezTo>
                    <a:pt x="11" y="17"/>
                    <a:pt x="11" y="16"/>
                    <a:pt x="11" y="15"/>
                  </a:cubicBezTo>
                  <a:cubicBezTo>
                    <a:pt x="8" y="15"/>
                    <a:pt x="7" y="16"/>
                    <a:pt x="5" y="17"/>
                  </a:cubicBezTo>
                  <a:cubicBezTo>
                    <a:pt x="4" y="17"/>
                    <a:pt x="3" y="18"/>
                    <a:pt x="3" y="18"/>
                  </a:cubicBezTo>
                  <a:cubicBezTo>
                    <a:pt x="2" y="18"/>
                    <a:pt x="1" y="17"/>
                    <a:pt x="1" y="16"/>
                  </a:cubicBezTo>
                  <a:cubicBezTo>
                    <a:pt x="0" y="15"/>
                    <a:pt x="0" y="12"/>
                    <a:pt x="2" y="11"/>
                  </a:cubicBezTo>
                  <a:cubicBezTo>
                    <a:pt x="3" y="10"/>
                    <a:pt x="5" y="9"/>
                    <a:pt x="7" y="9"/>
                  </a:cubicBezTo>
                  <a:cubicBezTo>
                    <a:pt x="8" y="9"/>
                    <a:pt x="9" y="9"/>
                    <a:pt x="10" y="9"/>
                  </a:cubicBezTo>
                  <a:cubicBezTo>
                    <a:pt x="13" y="8"/>
                    <a:pt x="14" y="6"/>
                    <a:pt x="16" y="4"/>
                  </a:cubicBezTo>
                  <a:cubicBezTo>
                    <a:pt x="16" y="3"/>
                    <a:pt x="16" y="3"/>
                    <a:pt x="16" y="3"/>
                  </a:cubicBezTo>
                  <a:cubicBezTo>
                    <a:pt x="17" y="2"/>
                    <a:pt x="18" y="1"/>
                    <a:pt x="19" y="1"/>
                  </a:cubicBezTo>
                  <a:cubicBezTo>
                    <a:pt x="20" y="1"/>
                    <a:pt x="20" y="1"/>
                    <a:pt x="20" y="1"/>
                  </a:cubicBezTo>
                  <a:cubicBezTo>
                    <a:pt x="20" y="1"/>
                    <a:pt x="20" y="1"/>
                    <a:pt x="20" y="1"/>
                  </a:cubicBezTo>
                  <a:cubicBezTo>
                    <a:pt x="20" y="0"/>
                    <a:pt x="20" y="0"/>
                    <a:pt x="20" y="0"/>
                  </a:cubicBezTo>
                  <a:cubicBezTo>
                    <a:pt x="21" y="1"/>
                    <a:pt x="21" y="1"/>
                    <a:pt x="21" y="1"/>
                  </a:cubicBezTo>
                  <a:cubicBezTo>
                    <a:pt x="21" y="2"/>
                    <a:pt x="22" y="3"/>
                    <a:pt x="22" y="4"/>
                  </a:cubicBezTo>
                  <a:cubicBezTo>
                    <a:pt x="22" y="4"/>
                    <a:pt x="22" y="4"/>
                    <a:pt x="22" y="4"/>
                  </a:cubicBezTo>
                  <a:cubicBezTo>
                    <a:pt x="23" y="6"/>
                    <a:pt x="23" y="8"/>
                    <a:pt x="24" y="10"/>
                  </a:cubicBezTo>
                  <a:cubicBezTo>
                    <a:pt x="24" y="11"/>
                    <a:pt x="24" y="11"/>
                    <a:pt x="24" y="12"/>
                  </a:cubicBezTo>
                  <a:cubicBezTo>
                    <a:pt x="24" y="14"/>
                    <a:pt x="24" y="15"/>
                    <a:pt x="23" y="16"/>
                  </a:cubicBezTo>
                  <a:cubicBezTo>
                    <a:pt x="23" y="17"/>
                    <a:pt x="22" y="17"/>
                    <a:pt x="20" y="17"/>
                  </a:cubicBezTo>
                  <a:cubicBezTo>
                    <a:pt x="20" y="17"/>
                    <a:pt x="20" y="17"/>
                    <a:pt x="19" y="17"/>
                  </a:cubicBezTo>
                  <a:cubicBezTo>
                    <a:pt x="19" y="17"/>
                    <a:pt x="18" y="17"/>
                    <a:pt x="17" y="17"/>
                  </a:cubicBezTo>
                  <a:cubicBezTo>
                    <a:pt x="17" y="17"/>
                    <a:pt x="16" y="16"/>
                    <a:pt x="16" y="16"/>
                  </a:cubicBezTo>
                  <a:cubicBezTo>
                    <a:pt x="15" y="16"/>
                    <a:pt x="15" y="17"/>
                    <a:pt x="14" y="17"/>
                  </a:cubicBezTo>
                  <a:cubicBezTo>
                    <a:pt x="14" y="18"/>
                    <a:pt x="13" y="18"/>
                    <a:pt x="12" y="18"/>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76"/>
            <p:cNvSpPr>
              <a:spLocks/>
            </p:cNvSpPr>
            <p:nvPr/>
          </p:nvSpPr>
          <p:spPr bwMode="auto">
            <a:xfrm>
              <a:off x="8302340" y="1667370"/>
              <a:ext cx="6390" cy="6390"/>
            </a:xfrm>
            <a:custGeom>
              <a:avLst/>
              <a:gdLst>
                <a:gd name="T0" fmla="*/ 0 w 3"/>
                <a:gd name="T1" fmla="*/ 2 h 3"/>
                <a:gd name="T2" fmla="*/ 1 w 3"/>
                <a:gd name="T3" fmla="*/ 0 h 3"/>
                <a:gd name="T4" fmla="*/ 3 w 3"/>
                <a:gd name="T5" fmla="*/ 0 h 3"/>
                <a:gd name="T6" fmla="*/ 2 w 3"/>
                <a:gd name="T7" fmla="*/ 3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1"/>
                    <a:pt x="0" y="0"/>
                    <a:pt x="1" y="0"/>
                  </a:cubicBezTo>
                  <a:cubicBezTo>
                    <a:pt x="3" y="0"/>
                    <a:pt x="3" y="0"/>
                    <a:pt x="3" y="0"/>
                  </a:cubicBezTo>
                  <a:cubicBezTo>
                    <a:pt x="2" y="3"/>
                    <a:pt x="2" y="3"/>
                    <a:pt x="2" y="3"/>
                  </a:cubicBezTo>
                  <a:lnTo>
                    <a:pt x="0" y="2"/>
                  </a:ln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77"/>
            <p:cNvSpPr>
              <a:spLocks/>
            </p:cNvSpPr>
            <p:nvPr/>
          </p:nvSpPr>
          <p:spPr bwMode="auto">
            <a:xfrm>
              <a:off x="8298080" y="1671630"/>
              <a:ext cx="8521" cy="12781"/>
            </a:xfrm>
            <a:custGeom>
              <a:avLst/>
              <a:gdLst>
                <a:gd name="T0" fmla="*/ 2 w 4"/>
                <a:gd name="T1" fmla="*/ 0 h 6"/>
                <a:gd name="T2" fmla="*/ 4 w 4"/>
                <a:gd name="T3" fmla="*/ 1 h 6"/>
                <a:gd name="T4" fmla="*/ 4 w 4"/>
                <a:gd name="T5" fmla="*/ 1 h 6"/>
                <a:gd name="T6" fmla="*/ 4 w 4"/>
                <a:gd name="T7" fmla="*/ 2 h 6"/>
                <a:gd name="T8" fmla="*/ 4 w 4"/>
                <a:gd name="T9" fmla="*/ 2 h 6"/>
                <a:gd name="T10" fmla="*/ 4 w 4"/>
                <a:gd name="T11" fmla="*/ 2 h 6"/>
                <a:gd name="T12" fmla="*/ 0 w 4"/>
                <a:gd name="T13" fmla="*/ 6 h 6"/>
                <a:gd name="T14" fmla="*/ 2 w 4"/>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2" y="0"/>
                  </a:moveTo>
                  <a:lnTo>
                    <a:pt x="4" y="1"/>
                  </a:lnTo>
                  <a:lnTo>
                    <a:pt x="4" y="1"/>
                  </a:lnTo>
                  <a:lnTo>
                    <a:pt x="4" y="2"/>
                  </a:lnTo>
                  <a:lnTo>
                    <a:pt x="4" y="2"/>
                  </a:lnTo>
                  <a:lnTo>
                    <a:pt x="4" y="2"/>
                  </a:lnTo>
                  <a:lnTo>
                    <a:pt x="0" y="6"/>
                  </a:lnTo>
                  <a:lnTo>
                    <a:pt x="2" y="0"/>
                  </a:ln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78"/>
            <p:cNvSpPr>
              <a:spLocks/>
            </p:cNvSpPr>
            <p:nvPr/>
          </p:nvSpPr>
          <p:spPr bwMode="auto">
            <a:xfrm>
              <a:off x="8310860" y="1535302"/>
              <a:ext cx="44733" cy="59644"/>
            </a:xfrm>
            <a:custGeom>
              <a:avLst/>
              <a:gdLst>
                <a:gd name="T0" fmla="*/ 2 w 17"/>
                <a:gd name="T1" fmla="*/ 23 h 23"/>
                <a:gd name="T2" fmla="*/ 1 w 17"/>
                <a:gd name="T3" fmla="*/ 23 h 23"/>
                <a:gd name="T4" fmla="*/ 1 w 17"/>
                <a:gd name="T5" fmla="*/ 23 h 23"/>
                <a:gd name="T6" fmla="*/ 1 w 17"/>
                <a:gd name="T7" fmla="*/ 22 h 23"/>
                <a:gd name="T8" fmla="*/ 5 w 17"/>
                <a:gd name="T9" fmla="*/ 14 h 23"/>
                <a:gd name="T10" fmla="*/ 7 w 17"/>
                <a:gd name="T11" fmla="*/ 12 h 23"/>
                <a:gd name="T12" fmla="*/ 10 w 17"/>
                <a:gd name="T13" fmla="*/ 6 h 23"/>
                <a:gd name="T14" fmla="*/ 14 w 17"/>
                <a:gd name="T15" fmla="*/ 0 h 23"/>
                <a:gd name="T16" fmla="*/ 15 w 17"/>
                <a:gd name="T17" fmla="*/ 1 h 23"/>
                <a:gd name="T18" fmla="*/ 16 w 17"/>
                <a:gd name="T19" fmla="*/ 8 h 23"/>
                <a:gd name="T20" fmla="*/ 16 w 17"/>
                <a:gd name="T21" fmla="*/ 9 h 23"/>
                <a:gd name="T22" fmla="*/ 16 w 17"/>
                <a:gd name="T23" fmla="*/ 10 h 23"/>
                <a:gd name="T24" fmla="*/ 13 w 17"/>
                <a:gd name="T25" fmla="*/ 19 h 23"/>
                <a:gd name="T26" fmla="*/ 9 w 17"/>
                <a:gd name="T27" fmla="*/ 20 h 23"/>
                <a:gd name="T28" fmla="*/ 7 w 17"/>
                <a:gd name="T29" fmla="*/ 20 h 23"/>
                <a:gd name="T30" fmla="*/ 6 w 17"/>
                <a:gd name="T31" fmla="*/ 21 h 23"/>
                <a:gd name="T32" fmla="*/ 5 w 17"/>
                <a:gd name="T33" fmla="*/ 21 h 23"/>
                <a:gd name="T34" fmla="*/ 4 w 17"/>
                <a:gd name="T35" fmla="*/ 22 h 23"/>
                <a:gd name="T36" fmla="*/ 2 w 17"/>
                <a:gd name="T3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3">
                  <a:moveTo>
                    <a:pt x="2" y="23"/>
                  </a:moveTo>
                  <a:cubicBezTo>
                    <a:pt x="2" y="23"/>
                    <a:pt x="2" y="23"/>
                    <a:pt x="1" y="23"/>
                  </a:cubicBezTo>
                  <a:cubicBezTo>
                    <a:pt x="1" y="23"/>
                    <a:pt x="1" y="23"/>
                    <a:pt x="1" y="23"/>
                  </a:cubicBezTo>
                  <a:cubicBezTo>
                    <a:pt x="1" y="22"/>
                    <a:pt x="1" y="22"/>
                    <a:pt x="1" y="22"/>
                  </a:cubicBezTo>
                  <a:cubicBezTo>
                    <a:pt x="0" y="19"/>
                    <a:pt x="3" y="16"/>
                    <a:pt x="5" y="14"/>
                  </a:cubicBezTo>
                  <a:cubicBezTo>
                    <a:pt x="6" y="14"/>
                    <a:pt x="6" y="13"/>
                    <a:pt x="7" y="12"/>
                  </a:cubicBezTo>
                  <a:cubicBezTo>
                    <a:pt x="9" y="10"/>
                    <a:pt x="9" y="9"/>
                    <a:pt x="10" y="6"/>
                  </a:cubicBezTo>
                  <a:cubicBezTo>
                    <a:pt x="10" y="6"/>
                    <a:pt x="11" y="0"/>
                    <a:pt x="14" y="0"/>
                  </a:cubicBezTo>
                  <a:cubicBezTo>
                    <a:pt x="14" y="0"/>
                    <a:pt x="15" y="0"/>
                    <a:pt x="15" y="1"/>
                  </a:cubicBezTo>
                  <a:cubicBezTo>
                    <a:pt x="17" y="2"/>
                    <a:pt x="17" y="5"/>
                    <a:pt x="16" y="8"/>
                  </a:cubicBezTo>
                  <a:cubicBezTo>
                    <a:pt x="16" y="9"/>
                    <a:pt x="16" y="9"/>
                    <a:pt x="16" y="9"/>
                  </a:cubicBezTo>
                  <a:cubicBezTo>
                    <a:pt x="16" y="9"/>
                    <a:pt x="16" y="10"/>
                    <a:pt x="16" y="10"/>
                  </a:cubicBezTo>
                  <a:cubicBezTo>
                    <a:pt x="16" y="13"/>
                    <a:pt x="16" y="17"/>
                    <a:pt x="13" y="19"/>
                  </a:cubicBezTo>
                  <a:cubicBezTo>
                    <a:pt x="12" y="19"/>
                    <a:pt x="10" y="20"/>
                    <a:pt x="9" y="20"/>
                  </a:cubicBezTo>
                  <a:cubicBezTo>
                    <a:pt x="9" y="20"/>
                    <a:pt x="8" y="20"/>
                    <a:pt x="7" y="20"/>
                  </a:cubicBezTo>
                  <a:cubicBezTo>
                    <a:pt x="7" y="20"/>
                    <a:pt x="7" y="20"/>
                    <a:pt x="6" y="21"/>
                  </a:cubicBezTo>
                  <a:cubicBezTo>
                    <a:pt x="6" y="21"/>
                    <a:pt x="5" y="21"/>
                    <a:pt x="5" y="21"/>
                  </a:cubicBezTo>
                  <a:cubicBezTo>
                    <a:pt x="5" y="21"/>
                    <a:pt x="5" y="22"/>
                    <a:pt x="4" y="22"/>
                  </a:cubicBezTo>
                  <a:cubicBezTo>
                    <a:pt x="4" y="22"/>
                    <a:pt x="3" y="23"/>
                    <a:pt x="2" y="23"/>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79"/>
            <p:cNvSpPr>
              <a:spLocks noEditPoints="1"/>
            </p:cNvSpPr>
            <p:nvPr/>
          </p:nvSpPr>
          <p:spPr bwMode="auto">
            <a:xfrm>
              <a:off x="8285299" y="1597076"/>
              <a:ext cx="95856" cy="89465"/>
            </a:xfrm>
            <a:custGeom>
              <a:avLst/>
              <a:gdLst>
                <a:gd name="T0" fmla="*/ 8 w 37"/>
                <a:gd name="T1" fmla="*/ 35 h 35"/>
                <a:gd name="T2" fmla="*/ 6 w 37"/>
                <a:gd name="T3" fmla="*/ 34 h 35"/>
                <a:gd name="T4" fmla="*/ 6 w 37"/>
                <a:gd name="T5" fmla="*/ 30 h 35"/>
                <a:gd name="T6" fmla="*/ 6 w 37"/>
                <a:gd name="T7" fmla="*/ 30 h 35"/>
                <a:gd name="T8" fmla="*/ 6 w 37"/>
                <a:gd name="T9" fmla="*/ 29 h 35"/>
                <a:gd name="T10" fmla="*/ 5 w 37"/>
                <a:gd name="T11" fmla="*/ 30 h 35"/>
                <a:gd name="T12" fmla="*/ 5 w 37"/>
                <a:gd name="T13" fmla="*/ 30 h 35"/>
                <a:gd name="T14" fmla="*/ 2 w 37"/>
                <a:gd name="T15" fmla="*/ 26 h 35"/>
                <a:gd name="T16" fmla="*/ 3 w 37"/>
                <a:gd name="T17" fmla="*/ 16 h 35"/>
                <a:gd name="T18" fmla="*/ 6 w 37"/>
                <a:gd name="T19" fmla="*/ 16 h 35"/>
                <a:gd name="T20" fmla="*/ 8 w 37"/>
                <a:gd name="T21" fmla="*/ 15 h 35"/>
                <a:gd name="T22" fmla="*/ 9 w 37"/>
                <a:gd name="T23" fmla="*/ 12 h 35"/>
                <a:gd name="T24" fmla="*/ 9 w 37"/>
                <a:gd name="T25" fmla="*/ 12 h 35"/>
                <a:gd name="T26" fmla="*/ 10 w 37"/>
                <a:gd name="T27" fmla="*/ 10 h 35"/>
                <a:gd name="T28" fmla="*/ 12 w 37"/>
                <a:gd name="T29" fmla="*/ 6 h 35"/>
                <a:gd name="T30" fmla="*/ 12 w 37"/>
                <a:gd name="T31" fmla="*/ 6 h 35"/>
                <a:gd name="T32" fmla="*/ 14 w 37"/>
                <a:gd name="T33" fmla="*/ 1 h 35"/>
                <a:gd name="T34" fmla="*/ 17 w 37"/>
                <a:gd name="T35" fmla="*/ 0 h 35"/>
                <a:gd name="T36" fmla="*/ 19 w 37"/>
                <a:gd name="T37" fmla="*/ 0 h 35"/>
                <a:gd name="T38" fmla="*/ 20 w 37"/>
                <a:gd name="T39" fmla="*/ 9 h 35"/>
                <a:gd name="T40" fmla="*/ 20 w 37"/>
                <a:gd name="T41" fmla="*/ 10 h 35"/>
                <a:gd name="T42" fmla="*/ 19 w 37"/>
                <a:gd name="T43" fmla="*/ 14 h 35"/>
                <a:gd name="T44" fmla="*/ 20 w 37"/>
                <a:gd name="T45" fmla="*/ 14 h 35"/>
                <a:gd name="T46" fmla="*/ 21 w 37"/>
                <a:gd name="T47" fmla="*/ 13 h 35"/>
                <a:gd name="T48" fmla="*/ 24 w 37"/>
                <a:gd name="T49" fmla="*/ 9 h 35"/>
                <a:gd name="T50" fmla="*/ 26 w 37"/>
                <a:gd name="T51" fmla="*/ 4 h 35"/>
                <a:gd name="T52" fmla="*/ 28 w 37"/>
                <a:gd name="T53" fmla="*/ 3 h 35"/>
                <a:gd name="T54" fmla="*/ 31 w 37"/>
                <a:gd name="T55" fmla="*/ 4 h 35"/>
                <a:gd name="T56" fmla="*/ 31 w 37"/>
                <a:gd name="T57" fmla="*/ 4 h 35"/>
                <a:gd name="T58" fmla="*/ 32 w 37"/>
                <a:gd name="T59" fmla="*/ 4 h 35"/>
                <a:gd name="T60" fmla="*/ 35 w 37"/>
                <a:gd name="T61" fmla="*/ 6 h 35"/>
                <a:gd name="T62" fmla="*/ 34 w 37"/>
                <a:gd name="T63" fmla="*/ 15 h 35"/>
                <a:gd name="T64" fmla="*/ 34 w 37"/>
                <a:gd name="T65" fmla="*/ 16 h 35"/>
                <a:gd name="T66" fmla="*/ 32 w 37"/>
                <a:gd name="T67" fmla="*/ 19 h 35"/>
                <a:gd name="T68" fmla="*/ 32 w 37"/>
                <a:gd name="T69" fmla="*/ 20 h 35"/>
                <a:gd name="T70" fmla="*/ 31 w 37"/>
                <a:gd name="T71" fmla="*/ 20 h 35"/>
                <a:gd name="T72" fmla="*/ 31 w 37"/>
                <a:gd name="T73" fmla="*/ 20 h 35"/>
                <a:gd name="T74" fmla="*/ 29 w 37"/>
                <a:gd name="T75" fmla="*/ 19 h 35"/>
                <a:gd name="T76" fmla="*/ 28 w 37"/>
                <a:gd name="T77" fmla="*/ 19 h 35"/>
                <a:gd name="T78" fmla="*/ 28 w 37"/>
                <a:gd name="T79" fmla="*/ 19 h 35"/>
                <a:gd name="T80" fmla="*/ 26 w 37"/>
                <a:gd name="T81" fmla="*/ 20 h 35"/>
                <a:gd name="T82" fmla="*/ 24 w 37"/>
                <a:gd name="T83" fmla="*/ 20 h 35"/>
                <a:gd name="T84" fmla="*/ 18 w 37"/>
                <a:gd name="T85" fmla="*/ 24 h 35"/>
                <a:gd name="T86" fmla="*/ 15 w 37"/>
                <a:gd name="T87" fmla="*/ 28 h 35"/>
                <a:gd name="T88" fmla="*/ 9 w 37"/>
                <a:gd name="T89" fmla="*/ 35 h 35"/>
                <a:gd name="T90" fmla="*/ 8 w 37"/>
                <a:gd name="T91" fmla="*/ 35 h 35"/>
                <a:gd name="T92" fmla="*/ 8 w 37"/>
                <a:gd name="T93" fmla="*/ 25 h 35"/>
                <a:gd name="T94" fmla="*/ 7 w 37"/>
                <a:gd name="T95" fmla="*/ 26 h 35"/>
                <a:gd name="T96" fmla="*/ 7 w 37"/>
                <a:gd name="T97" fmla="*/ 27 h 35"/>
                <a:gd name="T98" fmla="*/ 8 w 37"/>
                <a:gd name="T99" fmla="*/ 25 h 35"/>
                <a:gd name="T100" fmla="*/ 8 w 37"/>
                <a:gd name="T101"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 h="35">
                  <a:moveTo>
                    <a:pt x="8" y="35"/>
                  </a:moveTo>
                  <a:cubicBezTo>
                    <a:pt x="7" y="35"/>
                    <a:pt x="7" y="34"/>
                    <a:pt x="6" y="34"/>
                  </a:cubicBezTo>
                  <a:cubicBezTo>
                    <a:pt x="6" y="33"/>
                    <a:pt x="6" y="32"/>
                    <a:pt x="6" y="30"/>
                  </a:cubicBezTo>
                  <a:cubicBezTo>
                    <a:pt x="6" y="30"/>
                    <a:pt x="6" y="30"/>
                    <a:pt x="6" y="30"/>
                  </a:cubicBezTo>
                  <a:cubicBezTo>
                    <a:pt x="6" y="30"/>
                    <a:pt x="6" y="29"/>
                    <a:pt x="6" y="29"/>
                  </a:cubicBezTo>
                  <a:cubicBezTo>
                    <a:pt x="6" y="29"/>
                    <a:pt x="6" y="30"/>
                    <a:pt x="5" y="30"/>
                  </a:cubicBezTo>
                  <a:cubicBezTo>
                    <a:pt x="5" y="30"/>
                    <a:pt x="5" y="30"/>
                    <a:pt x="5" y="30"/>
                  </a:cubicBezTo>
                  <a:cubicBezTo>
                    <a:pt x="3" y="30"/>
                    <a:pt x="2" y="27"/>
                    <a:pt x="2" y="26"/>
                  </a:cubicBezTo>
                  <a:cubicBezTo>
                    <a:pt x="2" y="26"/>
                    <a:pt x="0" y="18"/>
                    <a:pt x="3" y="16"/>
                  </a:cubicBezTo>
                  <a:cubicBezTo>
                    <a:pt x="4" y="16"/>
                    <a:pt x="5" y="16"/>
                    <a:pt x="6" y="16"/>
                  </a:cubicBezTo>
                  <a:cubicBezTo>
                    <a:pt x="6" y="16"/>
                    <a:pt x="7" y="15"/>
                    <a:pt x="8" y="15"/>
                  </a:cubicBezTo>
                  <a:cubicBezTo>
                    <a:pt x="8" y="14"/>
                    <a:pt x="9" y="13"/>
                    <a:pt x="9" y="12"/>
                  </a:cubicBezTo>
                  <a:cubicBezTo>
                    <a:pt x="9" y="12"/>
                    <a:pt x="9" y="12"/>
                    <a:pt x="9" y="12"/>
                  </a:cubicBezTo>
                  <a:cubicBezTo>
                    <a:pt x="10" y="10"/>
                    <a:pt x="10" y="10"/>
                    <a:pt x="10" y="10"/>
                  </a:cubicBezTo>
                  <a:cubicBezTo>
                    <a:pt x="11" y="9"/>
                    <a:pt x="11" y="7"/>
                    <a:pt x="12" y="6"/>
                  </a:cubicBezTo>
                  <a:cubicBezTo>
                    <a:pt x="12" y="6"/>
                    <a:pt x="12" y="6"/>
                    <a:pt x="12" y="6"/>
                  </a:cubicBezTo>
                  <a:cubicBezTo>
                    <a:pt x="12" y="4"/>
                    <a:pt x="13" y="2"/>
                    <a:pt x="14" y="1"/>
                  </a:cubicBezTo>
                  <a:cubicBezTo>
                    <a:pt x="15" y="0"/>
                    <a:pt x="16" y="0"/>
                    <a:pt x="17" y="0"/>
                  </a:cubicBezTo>
                  <a:cubicBezTo>
                    <a:pt x="18" y="0"/>
                    <a:pt x="18" y="0"/>
                    <a:pt x="19" y="0"/>
                  </a:cubicBezTo>
                  <a:cubicBezTo>
                    <a:pt x="21" y="2"/>
                    <a:pt x="20" y="8"/>
                    <a:pt x="20" y="9"/>
                  </a:cubicBezTo>
                  <a:cubicBezTo>
                    <a:pt x="20" y="9"/>
                    <a:pt x="20" y="10"/>
                    <a:pt x="20" y="10"/>
                  </a:cubicBezTo>
                  <a:cubicBezTo>
                    <a:pt x="19" y="11"/>
                    <a:pt x="19" y="13"/>
                    <a:pt x="19" y="14"/>
                  </a:cubicBezTo>
                  <a:cubicBezTo>
                    <a:pt x="19" y="14"/>
                    <a:pt x="20" y="14"/>
                    <a:pt x="20" y="14"/>
                  </a:cubicBezTo>
                  <a:cubicBezTo>
                    <a:pt x="20" y="14"/>
                    <a:pt x="21" y="14"/>
                    <a:pt x="21" y="13"/>
                  </a:cubicBezTo>
                  <a:cubicBezTo>
                    <a:pt x="23" y="12"/>
                    <a:pt x="23" y="11"/>
                    <a:pt x="24" y="9"/>
                  </a:cubicBezTo>
                  <a:cubicBezTo>
                    <a:pt x="24" y="7"/>
                    <a:pt x="24" y="5"/>
                    <a:pt x="26" y="4"/>
                  </a:cubicBezTo>
                  <a:cubicBezTo>
                    <a:pt x="27" y="3"/>
                    <a:pt x="27" y="3"/>
                    <a:pt x="28" y="3"/>
                  </a:cubicBezTo>
                  <a:cubicBezTo>
                    <a:pt x="29" y="3"/>
                    <a:pt x="30" y="3"/>
                    <a:pt x="31" y="4"/>
                  </a:cubicBezTo>
                  <a:cubicBezTo>
                    <a:pt x="31" y="4"/>
                    <a:pt x="31" y="4"/>
                    <a:pt x="31" y="4"/>
                  </a:cubicBezTo>
                  <a:cubicBezTo>
                    <a:pt x="32" y="4"/>
                    <a:pt x="32" y="4"/>
                    <a:pt x="32" y="4"/>
                  </a:cubicBezTo>
                  <a:cubicBezTo>
                    <a:pt x="33" y="5"/>
                    <a:pt x="35" y="5"/>
                    <a:pt x="35" y="6"/>
                  </a:cubicBezTo>
                  <a:cubicBezTo>
                    <a:pt x="37" y="8"/>
                    <a:pt x="36" y="12"/>
                    <a:pt x="34" y="15"/>
                  </a:cubicBezTo>
                  <a:cubicBezTo>
                    <a:pt x="34" y="15"/>
                    <a:pt x="34" y="15"/>
                    <a:pt x="34" y="16"/>
                  </a:cubicBezTo>
                  <a:cubicBezTo>
                    <a:pt x="33" y="17"/>
                    <a:pt x="33" y="17"/>
                    <a:pt x="32" y="19"/>
                  </a:cubicBezTo>
                  <a:cubicBezTo>
                    <a:pt x="32" y="20"/>
                    <a:pt x="32" y="20"/>
                    <a:pt x="32" y="20"/>
                  </a:cubicBezTo>
                  <a:cubicBezTo>
                    <a:pt x="31" y="20"/>
                    <a:pt x="31" y="20"/>
                    <a:pt x="31" y="20"/>
                  </a:cubicBezTo>
                  <a:cubicBezTo>
                    <a:pt x="31" y="20"/>
                    <a:pt x="31" y="20"/>
                    <a:pt x="31" y="20"/>
                  </a:cubicBezTo>
                  <a:cubicBezTo>
                    <a:pt x="30" y="20"/>
                    <a:pt x="30" y="20"/>
                    <a:pt x="29" y="19"/>
                  </a:cubicBezTo>
                  <a:cubicBezTo>
                    <a:pt x="29" y="19"/>
                    <a:pt x="28" y="19"/>
                    <a:pt x="28" y="19"/>
                  </a:cubicBezTo>
                  <a:cubicBezTo>
                    <a:pt x="28" y="19"/>
                    <a:pt x="28" y="19"/>
                    <a:pt x="28" y="19"/>
                  </a:cubicBezTo>
                  <a:cubicBezTo>
                    <a:pt x="27" y="19"/>
                    <a:pt x="26" y="20"/>
                    <a:pt x="26" y="20"/>
                  </a:cubicBezTo>
                  <a:cubicBezTo>
                    <a:pt x="25" y="20"/>
                    <a:pt x="25" y="20"/>
                    <a:pt x="24" y="20"/>
                  </a:cubicBezTo>
                  <a:cubicBezTo>
                    <a:pt x="22" y="21"/>
                    <a:pt x="20" y="22"/>
                    <a:pt x="18" y="24"/>
                  </a:cubicBezTo>
                  <a:cubicBezTo>
                    <a:pt x="17" y="25"/>
                    <a:pt x="16" y="27"/>
                    <a:pt x="15" y="28"/>
                  </a:cubicBezTo>
                  <a:cubicBezTo>
                    <a:pt x="14" y="31"/>
                    <a:pt x="13" y="34"/>
                    <a:pt x="9" y="35"/>
                  </a:cubicBezTo>
                  <a:cubicBezTo>
                    <a:pt x="9" y="35"/>
                    <a:pt x="9" y="35"/>
                    <a:pt x="8" y="35"/>
                  </a:cubicBezTo>
                  <a:close/>
                  <a:moveTo>
                    <a:pt x="8" y="25"/>
                  </a:moveTo>
                  <a:cubicBezTo>
                    <a:pt x="8" y="25"/>
                    <a:pt x="8" y="26"/>
                    <a:pt x="7" y="26"/>
                  </a:cubicBezTo>
                  <a:cubicBezTo>
                    <a:pt x="7" y="27"/>
                    <a:pt x="7" y="27"/>
                    <a:pt x="7" y="27"/>
                  </a:cubicBezTo>
                  <a:cubicBezTo>
                    <a:pt x="8" y="27"/>
                    <a:pt x="8" y="26"/>
                    <a:pt x="8" y="25"/>
                  </a:cubicBezTo>
                  <a:cubicBezTo>
                    <a:pt x="8" y="25"/>
                    <a:pt x="8" y="25"/>
                    <a:pt x="8" y="25"/>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80"/>
            <p:cNvSpPr>
              <a:spLocks/>
            </p:cNvSpPr>
            <p:nvPr/>
          </p:nvSpPr>
          <p:spPr bwMode="auto">
            <a:xfrm>
              <a:off x="8402456" y="1496960"/>
              <a:ext cx="74554" cy="89465"/>
            </a:xfrm>
            <a:custGeom>
              <a:avLst/>
              <a:gdLst>
                <a:gd name="T0" fmla="*/ 4 w 29"/>
                <a:gd name="T1" fmla="*/ 35 h 35"/>
                <a:gd name="T2" fmla="*/ 1 w 29"/>
                <a:gd name="T3" fmla="*/ 35 h 35"/>
                <a:gd name="T4" fmla="*/ 0 w 29"/>
                <a:gd name="T5" fmla="*/ 35 h 35"/>
                <a:gd name="T6" fmla="*/ 0 w 29"/>
                <a:gd name="T7" fmla="*/ 34 h 35"/>
                <a:gd name="T8" fmla="*/ 2 w 29"/>
                <a:gd name="T9" fmla="*/ 29 h 35"/>
                <a:gd name="T10" fmla="*/ 3 w 29"/>
                <a:gd name="T11" fmla="*/ 29 h 35"/>
                <a:gd name="T12" fmla="*/ 7 w 29"/>
                <a:gd name="T13" fmla="*/ 27 h 35"/>
                <a:gd name="T14" fmla="*/ 6 w 29"/>
                <a:gd name="T15" fmla="*/ 24 h 35"/>
                <a:gd name="T16" fmla="*/ 4 w 29"/>
                <a:gd name="T17" fmla="*/ 20 h 35"/>
                <a:gd name="T18" fmla="*/ 4 w 29"/>
                <a:gd name="T19" fmla="*/ 18 h 35"/>
                <a:gd name="T20" fmla="*/ 5 w 29"/>
                <a:gd name="T21" fmla="*/ 9 h 35"/>
                <a:gd name="T22" fmla="*/ 7 w 29"/>
                <a:gd name="T23" fmla="*/ 8 h 35"/>
                <a:gd name="T24" fmla="*/ 10 w 29"/>
                <a:gd name="T25" fmla="*/ 9 h 35"/>
                <a:gd name="T26" fmla="*/ 12 w 29"/>
                <a:gd name="T27" fmla="*/ 9 h 35"/>
                <a:gd name="T28" fmla="*/ 13 w 29"/>
                <a:gd name="T29" fmla="*/ 9 h 35"/>
                <a:gd name="T30" fmla="*/ 13 w 29"/>
                <a:gd name="T31" fmla="*/ 7 h 35"/>
                <a:gd name="T32" fmla="*/ 15 w 29"/>
                <a:gd name="T33" fmla="*/ 3 h 35"/>
                <a:gd name="T34" fmla="*/ 17 w 29"/>
                <a:gd name="T35" fmla="*/ 3 h 35"/>
                <a:gd name="T36" fmla="*/ 19 w 29"/>
                <a:gd name="T37" fmla="*/ 3 h 35"/>
                <a:gd name="T38" fmla="*/ 20 w 29"/>
                <a:gd name="T39" fmla="*/ 4 h 35"/>
                <a:gd name="T40" fmla="*/ 20 w 29"/>
                <a:gd name="T41" fmla="*/ 4 h 35"/>
                <a:gd name="T42" fmla="*/ 22 w 29"/>
                <a:gd name="T43" fmla="*/ 1 h 35"/>
                <a:gd name="T44" fmla="*/ 25 w 29"/>
                <a:gd name="T45" fmla="*/ 0 h 35"/>
                <a:gd name="T46" fmla="*/ 29 w 29"/>
                <a:gd name="T47" fmla="*/ 4 h 35"/>
                <a:gd name="T48" fmla="*/ 28 w 29"/>
                <a:gd name="T49" fmla="*/ 9 h 35"/>
                <a:gd name="T50" fmla="*/ 27 w 29"/>
                <a:gd name="T51" fmla="*/ 12 h 35"/>
                <a:gd name="T52" fmla="*/ 25 w 29"/>
                <a:gd name="T53" fmla="*/ 21 h 35"/>
                <a:gd name="T54" fmla="*/ 25 w 29"/>
                <a:gd name="T55" fmla="*/ 21 h 35"/>
                <a:gd name="T56" fmla="*/ 25 w 29"/>
                <a:gd name="T57" fmla="*/ 22 h 35"/>
                <a:gd name="T58" fmla="*/ 24 w 29"/>
                <a:gd name="T59" fmla="*/ 25 h 35"/>
                <a:gd name="T60" fmla="*/ 18 w 29"/>
                <a:gd name="T61" fmla="*/ 28 h 35"/>
                <a:gd name="T62" fmla="*/ 16 w 29"/>
                <a:gd name="T63" fmla="*/ 28 h 35"/>
                <a:gd name="T64" fmla="*/ 12 w 29"/>
                <a:gd name="T65" fmla="*/ 31 h 35"/>
                <a:gd name="T66" fmla="*/ 10 w 29"/>
                <a:gd name="T67" fmla="*/ 33 h 35"/>
                <a:gd name="T68" fmla="*/ 4 w 29"/>
                <a:gd name="T6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 h="35">
                  <a:moveTo>
                    <a:pt x="4" y="35"/>
                  </a:moveTo>
                  <a:cubicBezTo>
                    <a:pt x="3" y="35"/>
                    <a:pt x="2" y="35"/>
                    <a:pt x="1" y="35"/>
                  </a:cubicBezTo>
                  <a:cubicBezTo>
                    <a:pt x="0" y="35"/>
                    <a:pt x="0" y="35"/>
                    <a:pt x="0" y="35"/>
                  </a:cubicBezTo>
                  <a:cubicBezTo>
                    <a:pt x="0" y="34"/>
                    <a:pt x="0" y="34"/>
                    <a:pt x="0" y="34"/>
                  </a:cubicBezTo>
                  <a:cubicBezTo>
                    <a:pt x="0" y="32"/>
                    <a:pt x="0" y="30"/>
                    <a:pt x="2" y="29"/>
                  </a:cubicBezTo>
                  <a:cubicBezTo>
                    <a:pt x="2" y="29"/>
                    <a:pt x="3" y="29"/>
                    <a:pt x="3" y="29"/>
                  </a:cubicBezTo>
                  <a:cubicBezTo>
                    <a:pt x="4" y="28"/>
                    <a:pt x="6" y="28"/>
                    <a:pt x="7" y="27"/>
                  </a:cubicBezTo>
                  <a:cubicBezTo>
                    <a:pt x="7" y="26"/>
                    <a:pt x="8" y="26"/>
                    <a:pt x="6" y="24"/>
                  </a:cubicBezTo>
                  <a:cubicBezTo>
                    <a:pt x="5" y="23"/>
                    <a:pt x="5" y="21"/>
                    <a:pt x="4" y="20"/>
                  </a:cubicBezTo>
                  <a:cubicBezTo>
                    <a:pt x="4" y="19"/>
                    <a:pt x="4" y="18"/>
                    <a:pt x="4" y="18"/>
                  </a:cubicBezTo>
                  <a:cubicBezTo>
                    <a:pt x="4" y="15"/>
                    <a:pt x="3" y="11"/>
                    <a:pt x="5" y="9"/>
                  </a:cubicBezTo>
                  <a:cubicBezTo>
                    <a:pt x="6" y="8"/>
                    <a:pt x="7" y="8"/>
                    <a:pt x="7" y="8"/>
                  </a:cubicBezTo>
                  <a:cubicBezTo>
                    <a:pt x="8" y="8"/>
                    <a:pt x="10" y="8"/>
                    <a:pt x="10" y="9"/>
                  </a:cubicBezTo>
                  <a:cubicBezTo>
                    <a:pt x="11" y="9"/>
                    <a:pt x="12" y="9"/>
                    <a:pt x="12" y="9"/>
                  </a:cubicBezTo>
                  <a:cubicBezTo>
                    <a:pt x="12" y="9"/>
                    <a:pt x="13" y="9"/>
                    <a:pt x="13" y="9"/>
                  </a:cubicBezTo>
                  <a:cubicBezTo>
                    <a:pt x="13" y="8"/>
                    <a:pt x="13" y="8"/>
                    <a:pt x="13" y="7"/>
                  </a:cubicBezTo>
                  <a:cubicBezTo>
                    <a:pt x="13" y="6"/>
                    <a:pt x="13" y="4"/>
                    <a:pt x="15" y="3"/>
                  </a:cubicBezTo>
                  <a:cubicBezTo>
                    <a:pt x="15" y="3"/>
                    <a:pt x="16" y="3"/>
                    <a:pt x="17" y="3"/>
                  </a:cubicBezTo>
                  <a:cubicBezTo>
                    <a:pt x="17" y="3"/>
                    <a:pt x="18" y="3"/>
                    <a:pt x="19" y="3"/>
                  </a:cubicBezTo>
                  <a:cubicBezTo>
                    <a:pt x="19" y="4"/>
                    <a:pt x="19" y="4"/>
                    <a:pt x="20" y="4"/>
                  </a:cubicBezTo>
                  <a:cubicBezTo>
                    <a:pt x="20" y="4"/>
                    <a:pt x="20" y="4"/>
                    <a:pt x="20" y="4"/>
                  </a:cubicBezTo>
                  <a:cubicBezTo>
                    <a:pt x="20" y="3"/>
                    <a:pt x="20" y="2"/>
                    <a:pt x="22" y="1"/>
                  </a:cubicBezTo>
                  <a:cubicBezTo>
                    <a:pt x="23" y="0"/>
                    <a:pt x="24" y="0"/>
                    <a:pt x="25" y="0"/>
                  </a:cubicBezTo>
                  <a:cubicBezTo>
                    <a:pt x="27" y="0"/>
                    <a:pt x="29" y="1"/>
                    <a:pt x="29" y="4"/>
                  </a:cubicBezTo>
                  <a:cubicBezTo>
                    <a:pt x="29" y="6"/>
                    <a:pt x="29" y="7"/>
                    <a:pt x="28" y="9"/>
                  </a:cubicBezTo>
                  <a:cubicBezTo>
                    <a:pt x="28" y="10"/>
                    <a:pt x="27" y="11"/>
                    <a:pt x="27" y="12"/>
                  </a:cubicBezTo>
                  <a:cubicBezTo>
                    <a:pt x="27" y="15"/>
                    <a:pt x="26" y="18"/>
                    <a:pt x="25" y="21"/>
                  </a:cubicBezTo>
                  <a:cubicBezTo>
                    <a:pt x="25" y="21"/>
                    <a:pt x="25" y="21"/>
                    <a:pt x="25" y="21"/>
                  </a:cubicBezTo>
                  <a:cubicBezTo>
                    <a:pt x="25" y="22"/>
                    <a:pt x="25" y="22"/>
                    <a:pt x="25" y="22"/>
                  </a:cubicBezTo>
                  <a:cubicBezTo>
                    <a:pt x="25" y="23"/>
                    <a:pt x="25" y="25"/>
                    <a:pt x="24" y="25"/>
                  </a:cubicBezTo>
                  <a:cubicBezTo>
                    <a:pt x="23" y="27"/>
                    <a:pt x="20" y="27"/>
                    <a:pt x="18" y="28"/>
                  </a:cubicBezTo>
                  <a:cubicBezTo>
                    <a:pt x="17" y="28"/>
                    <a:pt x="17" y="28"/>
                    <a:pt x="16" y="28"/>
                  </a:cubicBezTo>
                  <a:cubicBezTo>
                    <a:pt x="14" y="28"/>
                    <a:pt x="13" y="30"/>
                    <a:pt x="12" y="31"/>
                  </a:cubicBezTo>
                  <a:cubicBezTo>
                    <a:pt x="11" y="32"/>
                    <a:pt x="11" y="32"/>
                    <a:pt x="10" y="33"/>
                  </a:cubicBezTo>
                  <a:cubicBezTo>
                    <a:pt x="9" y="35"/>
                    <a:pt x="7" y="35"/>
                    <a:pt x="4" y="35"/>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81"/>
            <p:cNvSpPr>
              <a:spLocks/>
            </p:cNvSpPr>
            <p:nvPr/>
          </p:nvSpPr>
          <p:spPr bwMode="auto">
            <a:xfrm>
              <a:off x="8496181" y="1454357"/>
              <a:ext cx="40472" cy="46863"/>
            </a:xfrm>
            <a:custGeom>
              <a:avLst/>
              <a:gdLst>
                <a:gd name="T0" fmla="*/ 11 w 16"/>
                <a:gd name="T1" fmla="*/ 13 h 18"/>
                <a:gd name="T2" fmla="*/ 10 w 16"/>
                <a:gd name="T3" fmla="*/ 13 h 18"/>
                <a:gd name="T4" fmla="*/ 9 w 16"/>
                <a:gd name="T5" fmla="*/ 13 h 18"/>
                <a:gd name="T6" fmla="*/ 7 w 16"/>
                <a:gd name="T7" fmla="*/ 14 h 18"/>
                <a:gd name="T8" fmla="*/ 4 w 16"/>
                <a:gd name="T9" fmla="*/ 16 h 18"/>
                <a:gd name="T10" fmla="*/ 1 w 16"/>
                <a:gd name="T11" fmla="*/ 13 h 18"/>
                <a:gd name="T12" fmla="*/ 5 w 16"/>
                <a:gd name="T13" fmla="*/ 6 h 18"/>
                <a:gd name="T14" fmla="*/ 7 w 16"/>
                <a:gd name="T15" fmla="*/ 5 h 18"/>
                <a:gd name="T16" fmla="*/ 12 w 16"/>
                <a:gd name="T17" fmla="*/ 2 h 18"/>
                <a:gd name="T18" fmla="*/ 15 w 16"/>
                <a:gd name="T19" fmla="*/ 3 h 18"/>
                <a:gd name="T20" fmla="*/ 16 w 16"/>
                <a:gd name="T21" fmla="*/ 0 h 18"/>
                <a:gd name="T22" fmla="*/ 16 w 16"/>
                <a:gd name="T23" fmla="*/ 7 h 18"/>
                <a:gd name="T24" fmla="*/ 16 w 16"/>
                <a:gd name="T25" fmla="*/ 9 h 18"/>
                <a:gd name="T26" fmla="*/ 13 w 16"/>
                <a:gd name="T27" fmla="*/ 14 h 18"/>
                <a:gd name="T28" fmla="*/ 9 w 16"/>
                <a:gd name="T29" fmla="*/ 18 h 18"/>
                <a:gd name="T30" fmla="*/ 11 w 16"/>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8">
                  <a:moveTo>
                    <a:pt x="11" y="13"/>
                  </a:moveTo>
                  <a:cubicBezTo>
                    <a:pt x="11" y="13"/>
                    <a:pt x="10" y="13"/>
                    <a:pt x="10" y="13"/>
                  </a:cubicBezTo>
                  <a:cubicBezTo>
                    <a:pt x="10" y="13"/>
                    <a:pt x="9" y="13"/>
                    <a:pt x="9" y="13"/>
                  </a:cubicBezTo>
                  <a:cubicBezTo>
                    <a:pt x="8" y="13"/>
                    <a:pt x="8" y="14"/>
                    <a:pt x="7" y="14"/>
                  </a:cubicBezTo>
                  <a:cubicBezTo>
                    <a:pt x="6" y="15"/>
                    <a:pt x="5" y="16"/>
                    <a:pt x="4" y="16"/>
                  </a:cubicBezTo>
                  <a:cubicBezTo>
                    <a:pt x="3" y="16"/>
                    <a:pt x="2" y="15"/>
                    <a:pt x="1" y="13"/>
                  </a:cubicBezTo>
                  <a:cubicBezTo>
                    <a:pt x="0" y="10"/>
                    <a:pt x="3" y="8"/>
                    <a:pt x="5" y="6"/>
                  </a:cubicBezTo>
                  <a:cubicBezTo>
                    <a:pt x="5" y="6"/>
                    <a:pt x="6" y="6"/>
                    <a:pt x="7" y="5"/>
                  </a:cubicBezTo>
                  <a:cubicBezTo>
                    <a:pt x="8" y="4"/>
                    <a:pt x="10" y="2"/>
                    <a:pt x="12" y="2"/>
                  </a:cubicBezTo>
                  <a:cubicBezTo>
                    <a:pt x="13" y="2"/>
                    <a:pt x="14" y="3"/>
                    <a:pt x="15" y="3"/>
                  </a:cubicBezTo>
                  <a:cubicBezTo>
                    <a:pt x="16" y="0"/>
                    <a:pt x="16" y="0"/>
                    <a:pt x="16" y="0"/>
                  </a:cubicBezTo>
                  <a:cubicBezTo>
                    <a:pt x="16" y="7"/>
                    <a:pt x="16" y="7"/>
                    <a:pt x="16" y="7"/>
                  </a:cubicBezTo>
                  <a:cubicBezTo>
                    <a:pt x="16" y="7"/>
                    <a:pt x="16" y="8"/>
                    <a:pt x="16" y="9"/>
                  </a:cubicBezTo>
                  <a:cubicBezTo>
                    <a:pt x="15" y="11"/>
                    <a:pt x="14" y="13"/>
                    <a:pt x="13" y="14"/>
                  </a:cubicBezTo>
                  <a:cubicBezTo>
                    <a:pt x="9" y="18"/>
                    <a:pt x="9" y="18"/>
                    <a:pt x="9" y="18"/>
                  </a:cubicBezTo>
                  <a:lnTo>
                    <a:pt x="11" y="13"/>
                  </a:ln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82"/>
            <p:cNvSpPr>
              <a:spLocks/>
            </p:cNvSpPr>
            <p:nvPr/>
          </p:nvSpPr>
          <p:spPr bwMode="auto">
            <a:xfrm>
              <a:off x="8549435" y="1424535"/>
              <a:ext cx="34082" cy="36212"/>
            </a:xfrm>
            <a:custGeom>
              <a:avLst/>
              <a:gdLst>
                <a:gd name="T0" fmla="*/ 6 w 13"/>
                <a:gd name="T1" fmla="*/ 14 h 14"/>
                <a:gd name="T2" fmla="*/ 1 w 13"/>
                <a:gd name="T3" fmla="*/ 10 h 14"/>
                <a:gd name="T4" fmla="*/ 2 w 13"/>
                <a:gd name="T5" fmla="*/ 3 h 14"/>
                <a:gd name="T6" fmla="*/ 5 w 13"/>
                <a:gd name="T7" fmla="*/ 0 h 14"/>
                <a:gd name="T8" fmla="*/ 7 w 13"/>
                <a:gd name="T9" fmla="*/ 0 h 14"/>
                <a:gd name="T10" fmla="*/ 12 w 13"/>
                <a:gd name="T11" fmla="*/ 5 h 14"/>
                <a:gd name="T12" fmla="*/ 10 w 13"/>
                <a:gd name="T13" fmla="*/ 13 h 14"/>
                <a:gd name="T14" fmla="*/ 6 w 1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
                  <a:moveTo>
                    <a:pt x="6" y="14"/>
                  </a:moveTo>
                  <a:cubicBezTo>
                    <a:pt x="4" y="14"/>
                    <a:pt x="2" y="13"/>
                    <a:pt x="1" y="10"/>
                  </a:cubicBezTo>
                  <a:cubicBezTo>
                    <a:pt x="0" y="8"/>
                    <a:pt x="1" y="5"/>
                    <a:pt x="2" y="3"/>
                  </a:cubicBezTo>
                  <a:cubicBezTo>
                    <a:pt x="3" y="2"/>
                    <a:pt x="4" y="1"/>
                    <a:pt x="5" y="0"/>
                  </a:cubicBezTo>
                  <a:cubicBezTo>
                    <a:pt x="6" y="0"/>
                    <a:pt x="6" y="0"/>
                    <a:pt x="7" y="0"/>
                  </a:cubicBezTo>
                  <a:cubicBezTo>
                    <a:pt x="9" y="0"/>
                    <a:pt x="11" y="2"/>
                    <a:pt x="12" y="5"/>
                  </a:cubicBezTo>
                  <a:cubicBezTo>
                    <a:pt x="12" y="7"/>
                    <a:pt x="13" y="10"/>
                    <a:pt x="10" y="13"/>
                  </a:cubicBezTo>
                  <a:cubicBezTo>
                    <a:pt x="9" y="14"/>
                    <a:pt x="7" y="14"/>
                    <a:pt x="6" y="14"/>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84"/>
            <p:cNvSpPr>
              <a:spLocks/>
            </p:cNvSpPr>
            <p:nvPr/>
          </p:nvSpPr>
          <p:spPr bwMode="auto">
            <a:xfrm>
              <a:off x="8526003" y="2922014"/>
              <a:ext cx="70294" cy="61774"/>
            </a:xfrm>
            <a:custGeom>
              <a:avLst/>
              <a:gdLst>
                <a:gd name="T0" fmla="*/ 12 w 27"/>
                <a:gd name="T1" fmla="*/ 24 h 24"/>
                <a:gd name="T2" fmla="*/ 9 w 27"/>
                <a:gd name="T3" fmla="*/ 20 h 24"/>
                <a:gd name="T4" fmla="*/ 8 w 27"/>
                <a:gd name="T5" fmla="*/ 18 h 24"/>
                <a:gd name="T6" fmla="*/ 8 w 27"/>
                <a:gd name="T7" fmla="*/ 18 h 24"/>
                <a:gd name="T8" fmla="*/ 7 w 27"/>
                <a:gd name="T9" fmla="*/ 17 h 24"/>
                <a:gd name="T10" fmla="*/ 5 w 27"/>
                <a:gd name="T11" fmla="*/ 16 h 24"/>
                <a:gd name="T12" fmla="*/ 2 w 27"/>
                <a:gd name="T13" fmla="*/ 15 h 24"/>
                <a:gd name="T14" fmla="*/ 0 w 27"/>
                <a:gd name="T15" fmla="*/ 11 h 24"/>
                <a:gd name="T16" fmla="*/ 1 w 27"/>
                <a:gd name="T17" fmla="*/ 9 h 24"/>
                <a:gd name="T18" fmla="*/ 6 w 27"/>
                <a:gd name="T19" fmla="*/ 8 h 24"/>
                <a:gd name="T20" fmla="*/ 9 w 27"/>
                <a:gd name="T21" fmla="*/ 7 h 24"/>
                <a:gd name="T22" fmla="*/ 12 w 27"/>
                <a:gd name="T23" fmla="*/ 5 h 24"/>
                <a:gd name="T24" fmla="*/ 12 w 27"/>
                <a:gd name="T25" fmla="*/ 4 h 24"/>
                <a:gd name="T26" fmla="*/ 17 w 27"/>
                <a:gd name="T27" fmla="*/ 0 h 24"/>
                <a:gd name="T28" fmla="*/ 20 w 27"/>
                <a:gd name="T29" fmla="*/ 3 h 24"/>
                <a:gd name="T30" fmla="*/ 21 w 27"/>
                <a:gd name="T31" fmla="*/ 4 h 24"/>
                <a:gd name="T32" fmla="*/ 23 w 27"/>
                <a:gd name="T33" fmla="*/ 6 h 24"/>
                <a:gd name="T34" fmla="*/ 25 w 27"/>
                <a:gd name="T35" fmla="*/ 7 h 24"/>
                <a:gd name="T36" fmla="*/ 27 w 27"/>
                <a:gd name="T37" fmla="*/ 11 h 24"/>
                <a:gd name="T38" fmla="*/ 18 w 27"/>
                <a:gd name="T39" fmla="*/ 16 h 24"/>
                <a:gd name="T40" fmla="*/ 14 w 27"/>
                <a:gd name="T41" fmla="*/ 22 h 24"/>
                <a:gd name="T42" fmla="*/ 12 w 27"/>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24">
                  <a:moveTo>
                    <a:pt x="12" y="24"/>
                  </a:moveTo>
                  <a:cubicBezTo>
                    <a:pt x="10" y="24"/>
                    <a:pt x="9" y="22"/>
                    <a:pt x="9" y="20"/>
                  </a:cubicBezTo>
                  <a:cubicBezTo>
                    <a:pt x="9" y="20"/>
                    <a:pt x="8" y="19"/>
                    <a:pt x="8" y="18"/>
                  </a:cubicBezTo>
                  <a:cubicBezTo>
                    <a:pt x="8" y="18"/>
                    <a:pt x="8" y="18"/>
                    <a:pt x="8" y="18"/>
                  </a:cubicBezTo>
                  <a:cubicBezTo>
                    <a:pt x="8" y="18"/>
                    <a:pt x="8" y="17"/>
                    <a:pt x="7" y="17"/>
                  </a:cubicBezTo>
                  <a:cubicBezTo>
                    <a:pt x="6" y="16"/>
                    <a:pt x="6" y="16"/>
                    <a:pt x="5" y="16"/>
                  </a:cubicBezTo>
                  <a:cubicBezTo>
                    <a:pt x="4" y="16"/>
                    <a:pt x="3" y="15"/>
                    <a:pt x="2" y="15"/>
                  </a:cubicBezTo>
                  <a:cubicBezTo>
                    <a:pt x="1" y="14"/>
                    <a:pt x="0" y="13"/>
                    <a:pt x="0" y="11"/>
                  </a:cubicBezTo>
                  <a:cubicBezTo>
                    <a:pt x="0" y="11"/>
                    <a:pt x="0" y="10"/>
                    <a:pt x="1" y="9"/>
                  </a:cubicBezTo>
                  <a:cubicBezTo>
                    <a:pt x="3" y="8"/>
                    <a:pt x="5" y="8"/>
                    <a:pt x="6" y="8"/>
                  </a:cubicBezTo>
                  <a:cubicBezTo>
                    <a:pt x="7" y="8"/>
                    <a:pt x="8" y="8"/>
                    <a:pt x="9" y="7"/>
                  </a:cubicBezTo>
                  <a:cubicBezTo>
                    <a:pt x="10" y="7"/>
                    <a:pt x="11" y="6"/>
                    <a:pt x="12" y="5"/>
                  </a:cubicBezTo>
                  <a:cubicBezTo>
                    <a:pt x="12" y="4"/>
                    <a:pt x="12" y="4"/>
                    <a:pt x="12" y="4"/>
                  </a:cubicBezTo>
                  <a:cubicBezTo>
                    <a:pt x="13" y="3"/>
                    <a:pt x="14" y="0"/>
                    <a:pt x="17" y="0"/>
                  </a:cubicBezTo>
                  <a:cubicBezTo>
                    <a:pt x="19" y="0"/>
                    <a:pt x="20" y="2"/>
                    <a:pt x="20" y="3"/>
                  </a:cubicBezTo>
                  <a:cubicBezTo>
                    <a:pt x="20" y="4"/>
                    <a:pt x="20" y="4"/>
                    <a:pt x="21" y="4"/>
                  </a:cubicBezTo>
                  <a:cubicBezTo>
                    <a:pt x="21" y="5"/>
                    <a:pt x="22" y="5"/>
                    <a:pt x="23" y="6"/>
                  </a:cubicBezTo>
                  <a:cubicBezTo>
                    <a:pt x="23" y="6"/>
                    <a:pt x="24" y="6"/>
                    <a:pt x="25" y="7"/>
                  </a:cubicBezTo>
                  <a:cubicBezTo>
                    <a:pt x="26" y="8"/>
                    <a:pt x="27" y="10"/>
                    <a:pt x="27" y="11"/>
                  </a:cubicBezTo>
                  <a:cubicBezTo>
                    <a:pt x="26" y="13"/>
                    <a:pt x="23" y="15"/>
                    <a:pt x="18" y="16"/>
                  </a:cubicBezTo>
                  <a:cubicBezTo>
                    <a:pt x="17" y="18"/>
                    <a:pt x="16" y="21"/>
                    <a:pt x="14" y="22"/>
                  </a:cubicBezTo>
                  <a:cubicBezTo>
                    <a:pt x="14" y="23"/>
                    <a:pt x="13" y="24"/>
                    <a:pt x="12" y="24"/>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85"/>
            <p:cNvSpPr>
              <a:spLocks/>
            </p:cNvSpPr>
            <p:nvPr/>
          </p:nvSpPr>
          <p:spPr bwMode="auto">
            <a:xfrm>
              <a:off x="8489791" y="2994439"/>
              <a:ext cx="102246" cy="102246"/>
            </a:xfrm>
            <a:custGeom>
              <a:avLst/>
              <a:gdLst>
                <a:gd name="T0" fmla="*/ 3 w 39"/>
                <a:gd name="T1" fmla="*/ 40 h 40"/>
                <a:gd name="T2" fmla="*/ 2 w 39"/>
                <a:gd name="T3" fmla="*/ 40 h 40"/>
                <a:gd name="T4" fmla="*/ 2 w 39"/>
                <a:gd name="T5" fmla="*/ 40 h 40"/>
                <a:gd name="T6" fmla="*/ 2 w 39"/>
                <a:gd name="T7" fmla="*/ 39 h 40"/>
                <a:gd name="T8" fmla="*/ 2 w 39"/>
                <a:gd name="T9" fmla="*/ 30 h 40"/>
                <a:gd name="T10" fmla="*/ 4 w 39"/>
                <a:gd name="T11" fmla="*/ 26 h 40"/>
                <a:gd name="T12" fmla="*/ 3 w 39"/>
                <a:gd name="T13" fmla="*/ 23 h 40"/>
                <a:gd name="T14" fmla="*/ 3 w 39"/>
                <a:gd name="T15" fmla="*/ 23 h 40"/>
                <a:gd name="T16" fmla="*/ 1 w 39"/>
                <a:gd name="T17" fmla="*/ 18 h 40"/>
                <a:gd name="T18" fmla="*/ 3 w 39"/>
                <a:gd name="T19" fmla="*/ 16 h 40"/>
                <a:gd name="T20" fmla="*/ 3 w 39"/>
                <a:gd name="T21" fmla="*/ 14 h 40"/>
                <a:gd name="T22" fmla="*/ 3 w 39"/>
                <a:gd name="T23" fmla="*/ 9 h 40"/>
                <a:gd name="T24" fmla="*/ 3 w 39"/>
                <a:gd name="T25" fmla="*/ 5 h 40"/>
                <a:gd name="T26" fmla="*/ 3 w 39"/>
                <a:gd name="T27" fmla="*/ 3 h 40"/>
                <a:gd name="T28" fmla="*/ 5 w 39"/>
                <a:gd name="T29" fmla="*/ 4 h 40"/>
                <a:gd name="T30" fmla="*/ 11 w 39"/>
                <a:gd name="T31" fmla="*/ 5 h 40"/>
                <a:gd name="T32" fmla="*/ 20 w 39"/>
                <a:gd name="T33" fmla="*/ 2 h 40"/>
                <a:gd name="T34" fmla="*/ 27 w 39"/>
                <a:gd name="T35" fmla="*/ 0 h 40"/>
                <a:gd name="T36" fmla="*/ 35 w 39"/>
                <a:gd name="T37" fmla="*/ 3 h 40"/>
                <a:gd name="T38" fmla="*/ 39 w 39"/>
                <a:gd name="T39" fmla="*/ 11 h 40"/>
                <a:gd name="T40" fmla="*/ 35 w 39"/>
                <a:gd name="T41" fmla="*/ 16 h 40"/>
                <a:gd name="T42" fmla="*/ 28 w 39"/>
                <a:gd name="T43" fmla="*/ 18 h 40"/>
                <a:gd name="T44" fmla="*/ 20 w 39"/>
                <a:gd name="T45" fmla="*/ 21 h 40"/>
                <a:gd name="T46" fmla="*/ 13 w 39"/>
                <a:gd name="T47" fmla="*/ 30 h 40"/>
                <a:gd name="T48" fmla="*/ 12 w 39"/>
                <a:gd name="T49" fmla="*/ 31 h 40"/>
                <a:gd name="T50" fmla="*/ 8 w 39"/>
                <a:gd name="T51" fmla="*/ 37 h 40"/>
                <a:gd name="T52" fmla="*/ 8 w 39"/>
                <a:gd name="T53" fmla="*/ 36 h 40"/>
                <a:gd name="T54" fmla="*/ 3 w 39"/>
                <a:gd name="T5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40">
                  <a:moveTo>
                    <a:pt x="3" y="40"/>
                  </a:moveTo>
                  <a:cubicBezTo>
                    <a:pt x="3" y="40"/>
                    <a:pt x="3" y="40"/>
                    <a:pt x="2" y="40"/>
                  </a:cubicBezTo>
                  <a:cubicBezTo>
                    <a:pt x="2" y="40"/>
                    <a:pt x="2" y="40"/>
                    <a:pt x="2" y="40"/>
                  </a:cubicBezTo>
                  <a:cubicBezTo>
                    <a:pt x="2" y="39"/>
                    <a:pt x="2" y="39"/>
                    <a:pt x="2" y="39"/>
                  </a:cubicBezTo>
                  <a:cubicBezTo>
                    <a:pt x="0" y="36"/>
                    <a:pt x="0" y="34"/>
                    <a:pt x="2" y="30"/>
                  </a:cubicBezTo>
                  <a:cubicBezTo>
                    <a:pt x="3" y="29"/>
                    <a:pt x="4" y="27"/>
                    <a:pt x="4" y="26"/>
                  </a:cubicBezTo>
                  <a:cubicBezTo>
                    <a:pt x="5" y="25"/>
                    <a:pt x="4" y="25"/>
                    <a:pt x="3" y="23"/>
                  </a:cubicBezTo>
                  <a:cubicBezTo>
                    <a:pt x="3" y="23"/>
                    <a:pt x="3" y="23"/>
                    <a:pt x="3" y="23"/>
                  </a:cubicBezTo>
                  <a:cubicBezTo>
                    <a:pt x="2" y="21"/>
                    <a:pt x="1" y="20"/>
                    <a:pt x="1" y="18"/>
                  </a:cubicBezTo>
                  <a:cubicBezTo>
                    <a:pt x="2" y="17"/>
                    <a:pt x="2" y="16"/>
                    <a:pt x="3" y="16"/>
                  </a:cubicBezTo>
                  <a:cubicBezTo>
                    <a:pt x="3" y="15"/>
                    <a:pt x="3" y="15"/>
                    <a:pt x="3" y="14"/>
                  </a:cubicBezTo>
                  <a:cubicBezTo>
                    <a:pt x="4" y="13"/>
                    <a:pt x="3" y="11"/>
                    <a:pt x="3" y="9"/>
                  </a:cubicBezTo>
                  <a:cubicBezTo>
                    <a:pt x="3" y="8"/>
                    <a:pt x="3" y="6"/>
                    <a:pt x="3" y="5"/>
                  </a:cubicBezTo>
                  <a:cubicBezTo>
                    <a:pt x="3" y="3"/>
                    <a:pt x="3" y="3"/>
                    <a:pt x="3" y="3"/>
                  </a:cubicBezTo>
                  <a:cubicBezTo>
                    <a:pt x="5" y="4"/>
                    <a:pt x="5" y="4"/>
                    <a:pt x="5" y="4"/>
                  </a:cubicBezTo>
                  <a:cubicBezTo>
                    <a:pt x="7" y="4"/>
                    <a:pt x="9" y="5"/>
                    <a:pt x="11" y="5"/>
                  </a:cubicBezTo>
                  <a:cubicBezTo>
                    <a:pt x="14" y="5"/>
                    <a:pt x="17" y="4"/>
                    <a:pt x="20" y="2"/>
                  </a:cubicBezTo>
                  <a:cubicBezTo>
                    <a:pt x="22" y="1"/>
                    <a:pt x="25" y="0"/>
                    <a:pt x="27" y="0"/>
                  </a:cubicBezTo>
                  <a:cubicBezTo>
                    <a:pt x="30" y="0"/>
                    <a:pt x="32" y="1"/>
                    <a:pt x="35" y="3"/>
                  </a:cubicBezTo>
                  <a:cubicBezTo>
                    <a:pt x="38" y="5"/>
                    <a:pt x="39" y="8"/>
                    <a:pt x="39" y="11"/>
                  </a:cubicBezTo>
                  <a:cubicBezTo>
                    <a:pt x="39" y="12"/>
                    <a:pt x="38" y="15"/>
                    <a:pt x="35" y="16"/>
                  </a:cubicBezTo>
                  <a:cubicBezTo>
                    <a:pt x="32" y="17"/>
                    <a:pt x="30" y="18"/>
                    <a:pt x="28" y="18"/>
                  </a:cubicBezTo>
                  <a:cubicBezTo>
                    <a:pt x="25" y="19"/>
                    <a:pt x="23" y="20"/>
                    <a:pt x="20" y="21"/>
                  </a:cubicBezTo>
                  <a:cubicBezTo>
                    <a:pt x="17" y="23"/>
                    <a:pt x="15" y="26"/>
                    <a:pt x="13" y="30"/>
                  </a:cubicBezTo>
                  <a:cubicBezTo>
                    <a:pt x="12" y="30"/>
                    <a:pt x="12" y="31"/>
                    <a:pt x="12" y="31"/>
                  </a:cubicBezTo>
                  <a:cubicBezTo>
                    <a:pt x="8" y="37"/>
                    <a:pt x="8" y="37"/>
                    <a:pt x="8" y="37"/>
                  </a:cubicBezTo>
                  <a:cubicBezTo>
                    <a:pt x="8" y="36"/>
                    <a:pt x="8" y="36"/>
                    <a:pt x="8" y="36"/>
                  </a:cubicBezTo>
                  <a:cubicBezTo>
                    <a:pt x="7" y="38"/>
                    <a:pt x="6" y="40"/>
                    <a:pt x="3" y="40"/>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86"/>
            <p:cNvSpPr>
              <a:spLocks/>
            </p:cNvSpPr>
            <p:nvPr/>
          </p:nvSpPr>
          <p:spPr bwMode="auto">
            <a:xfrm>
              <a:off x="8210744" y="3077514"/>
              <a:ext cx="83075" cy="125677"/>
            </a:xfrm>
            <a:custGeom>
              <a:avLst/>
              <a:gdLst>
                <a:gd name="T0" fmla="*/ 5 w 32"/>
                <a:gd name="T1" fmla="*/ 49 h 49"/>
                <a:gd name="T2" fmla="*/ 1 w 32"/>
                <a:gd name="T3" fmla="*/ 45 h 49"/>
                <a:gd name="T4" fmla="*/ 2 w 32"/>
                <a:gd name="T5" fmla="*/ 35 h 49"/>
                <a:gd name="T6" fmla="*/ 2 w 32"/>
                <a:gd name="T7" fmla="*/ 31 h 49"/>
                <a:gd name="T8" fmla="*/ 2 w 32"/>
                <a:gd name="T9" fmla="*/ 28 h 49"/>
                <a:gd name="T10" fmla="*/ 5 w 32"/>
                <a:gd name="T11" fmla="*/ 17 h 49"/>
                <a:gd name="T12" fmla="*/ 12 w 32"/>
                <a:gd name="T13" fmla="*/ 10 h 49"/>
                <a:gd name="T14" fmla="*/ 16 w 32"/>
                <a:gd name="T15" fmla="*/ 7 h 49"/>
                <a:gd name="T16" fmla="*/ 17 w 32"/>
                <a:gd name="T17" fmla="*/ 6 h 49"/>
                <a:gd name="T18" fmla="*/ 28 w 32"/>
                <a:gd name="T19" fmla="*/ 0 h 49"/>
                <a:gd name="T20" fmla="*/ 29 w 32"/>
                <a:gd name="T21" fmla="*/ 1 h 49"/>
                <a:gd name="T22" fmla="*/ 32 w 32"/>
                <a:gd name="T23" fmla="*/ 2 h 49"/>
                <a:gd name="T24" fmla="*/ 31 w 32"/>
                <a:gd name="T25" fmla="*/ 5 h 49"/>
                <a:gd name="T26" fmla="*/ 30 w 32"/>
                <a:gd name="T27" fmla="*/ 7 h 49"/>
                <a:gd name="T28" fmla="*/ 30 w 32"/>
                <a:gd name="T29" fmla="*/ 8 h 49"/>
                <a:gd name="T30" fmla="*/ 29 w 32"/>
                <a:gd name="T31" fmla="*/ 9 h 49"/>
                <a:gd name="T32" fmla="*/ 29 w 32"/>
                <a:gd name="T33" fmla="*/ 9 h 49"/>
                <a:gd name="T34" fmla="*/ 29 w 32"/>
                <a:gd name="T35" fmla="*/ 9 h 49"/>
                <a:gd name="T36" fmla="*/ 29 w 32"/>
                <a:gd name="T37" fmla="*/ 10 h 49"/>
                <a:gd name="T38" fmla="*/ 29 w 32"/>
                <a:gd name="T39" fmla="*/ 10 h 49"/>
                <a:gd name="T40" fmla="*/ 27 w 32"/>
                <a:gd name="T41" fmla="*/ 16 h 49"/>
                <a:gd name="T42" fmla="*/ 28 w 32"/>
                <a:gd name="T43" fmla="*/ 19 h 49"/>
                <a:gd name="T44" fmla="*/ 26 w 32"/>
                <a:gd name="T45" fmla="*/ 29 h 49"/>
                <a:gd name="T46" fmla="*/ 25 w 32"/>
                <a:gd name="T47" fmla="*/ 30 h 49"/>
                <a:gd name="T48" fmla="*/ 22 w 32"/>
                <a:gd name="T49" fmla="*/ 33 h 49"/>
                <a:gd name="T50" fmla="*/ 20 w 32"/>
                <a:gd name="T51" fmla="*/ 35 h 49"/>
                <a:gd name="T52" fmla="*/ 18 w 32"/>
                <a:gd name="T53" fmla="*/ 39 h 49"/>
                <a:gd name="T54" fmla="*/ 13 w 32"/>
                <a:gd name="T55" fmla="*/ 40 h 49"/>
                <a:gd name="T56" fmla="*/ 10 w 32"/>
                <a:gd name="T57" fmla="*/ 43 h 49"/>
                <a:gd name="T58" fmla="*/ 10 w 32"/>
                <a:gd name="T59" fmla="*/ 44 h 49"/>
                <a:gd name="T60" fmla="*/ 7 w 32"/>
                <a:gd name="T61" fmla="*/ 49 h 49"/>
                <a:gd name="T62" fmla="*/ 5 w 32"/>
                <a:gd name="T6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49">
                  <a:moveTo>
                    <a:pt x="5" y="49"/>
                  </a:moveTo>
                  <a:cubicBezTo>
                    <a:pt x="4" y="49"/>
                    <a:pt x="2" y="49"/>
                    <a:pt x="1" y="45"/>
                  </a:cubicBezTo>
                  <a:cubicBezTo>
                    <a:pt x="0" y="42"/>
                    <a:pt x="1" y="38"/>
                    <a:pt x="2" y="35"/>
                  </a:cubicBezTo>
                  <a:cubicBezTo>
                    <a:pt x="2" y="33"/>
                    <a:pt x="2" y="32"/>
                    <a:pt x="2" y="31"/>
                  </a:cubicBezTo>
                  <a:cubicBezTo>
                    <a:pt x="2" y="30"/>
                    <a:pt x="2" y="29"/>
                    <a:pt x="2" y="28"/>
                  </a:cubicBezTo>
                  <a:cubicBezTo>
                    <a:pt x="3" y="24"/>
                    <a:pt x="3" y="20"/>
                    <a:pt x="5" y="17"/>
                  </a:cubicBezTo>
                  <a:cubicBezTo>
                    <a:pt x="6" y="14"/>
                    <a:pt x="9" y="12"/>
                    <a:pt x="12" y="10"/>
                  </a:cubicBezTo>
                  <a:cubicBezTo>
                    <a:pt x="13" y="9"/>
                    <a:pt x="14" y="8"/>
                    <a:pt x="16" y="7"/>
                  </a:cubicBezTo>
                  <a:cubicBezTo>
                    <a:pt x="17" y="6"/>
                    <a:pt x="17" y="6"/>
                    <a:pt x="17" y="6"/>
                  </a:cubicBezTo>
                  <a:cubicBezTo>
                    <a:pt x="20" y="4"/>
                    <a:pt x="23" y="0"/>
                    <a:pt x="28" y="0"/>
                  </a:cubicBezTo>
                  <a:cubicBezTo>
                    <a:pt x="28" y="0"/>
                    <a:pt x="29" y="0"/>
                    <a:pt x="29" y="1"/>
                  </a:cubicBezTo>
                  <a:cubicBezTo>
                    <a:pt x="30" y="1"/>
                    <a:pt x="31" y="1"/>
                    <a:pt x="32" y="2"/>
                  </a:cubicBezTo>
                  <a:cubicBezTo>
                    <a:pt x="32" y="3"/>
                    <a:pt x="32" y="4"/>
                    <a:pt x="31" y="5"/>
                  </a:cubicBezTo>
                  <a:cubicBezTo>
                    <a:pt x="31" y="6"/>
                    <a:pt x="31" y="6"/>
                    <a:pt x="30" y="7"/>
                  </a:cubicBezTo>
                  <a:cubicBezTo>
                    <a:pt x="30" y="8"/>
                    <a:pt x="30" y="8"/>
                    <a:pt x="30" y="8"/>
                  </a:cubicBezTo>
                  <a:cubicBezTo>
                    <a:pt x="30" y="8"/>
                    <a:pt x="29" y="8"/>
                    <a:pt x="29" y="9"/>
                  </a:cubicBezTo>
                  <a:cubicBezTo>
                    <a:pt x="29" y="9"/>
                    <a:pt x="29" y="9"/>
                    <a:pt x="29" y="9"/>
                  </a:cubicBezTo>
                  <a:cubicBezTo>
                    <a:pt x="29" y="9"/>
                    <a:pt x="29" y="9"/>
                    <a:pt x="29" y="9"/>
                  </a:cubicBezTo>
                  <a:cubicBezTo>
                    <a:pt x="29" y="9"/>
                    <a:pt x="29" y="10"/>
                    <a:pt x="29" y="10"/>
                  </a:cubicBezTo>
                  <a:cubicBezTo>
                    <a:pt x="29" y="10"/>
                    <a:pt x="29" y="10"/>
                    <a:pt x="29" y="10"/>
                  </a:cubicBezTo>
                  <a:cubicBezTo>
                    <a:pt x="28" y="12"/>
                    <a:pt x="27" y="14"/>
                    <a:pt x="27" y="16"/>
                  </a:cubicBezTo>
                  <a:cubicBezTo>
                    <a:pt x="27" y="17"/>
                    <a:pt x="28" y="18"/>
                    <a:pt x="28" y="19"/>
                  </a:cubicBezTo>
                  <a:cubicBezTo>
                    <a:pt x="28" y="22"/>
                    <a:pt x="29" y="26"/>
                    <a:pt x="26" y="29"/>
                  </a:cubicBezTo>
                  <a:cubicBezTo>
                    <a:pt x="25" y="29"/>
                    <a:pt x="25" y="29"/>
                    <a:pt x="25" y="30"/>
                  </a:cubicBezTo>
                  <a:cubicBezTo>
                    <a:pt x="23" y="30"/>
                    <a:pt x="22" y="31"/>
                    <a:pt x="22" y="33"/>
                  </a:cubicBezTo>
                  <a:cubicBezTo>
                    <a:pt x="21" y="33"/>
                    <a:pt x="21" y="34"/>
                    <a:pt x="20" y="35"/>
                  </a:cubicBezTo>
                  <a:cubicBezTo>
                    <a:pt x="20" y="36"/>
                    <a:pt x="19" y="37"/>
                    <a:pt x="18" y="39"/>
                  </a:cubicBezTo>
                  <a:cubicBezTo>
                    <a:pt x="16" y="40"/>
                    <a:pt x="15" y="40"/>
                    <a:pt x="13" y="40"/>
                  </a:cubicBezTo>
                  <a:cubicBezTo>
                    <a:pt x="12" y="40"/>
                    <a:pt x="11" y="41"/>
                    <a:pt x="10" y="43"/>
                  </a:cubicBezTo>
                  <a:cubicBezTo>
                    <a:pt x="10" y="43"/>
                    <a:pt x="10" y="43"/>
                    <a:pt x="10" y="44"/>
                  </a:cubicBezTo>
                  <a:cubicBezTo>
                    <a:pt x="9" y="46"/>
                    <a:pt x="9" y="48"/>
                    <a:pt x="7" y="49"/>
                  </a:cubicBezTo>
                  <a:cubicBezTo>
                    <a:pt x="6" y="49"/>
                    <a:pt x="6" y="49"/>
                    <a:pt x="5" y="49"/>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87"/>
            <p:cNvSpPr>
              <a:spLocks/>
            </p:cNvSpPr>
            <p:nvPr/>
          </p:nvSpPr>
          <p:spPr bwMode="auto">
            <a:xfrm>
              <a:off x="8753927" y="4332158"/>
              <a:ext cx="257745" cy="368512"/>
            </a:xfrm>
            <a:custGeom>
              <a:avLst/>
              <a:gdLst>
                <a:gd name="T0" fmla="*/ 36 w 99"/>
                <a:gd name="T1" fmla="*/ 142 h 143"/>
                <a:gd name="T2" fmla="*/ 34 w 99"/>
                <a:gd name="T3" fmla="*/ 132 h 143"/>
                <a:gd name="T4" fmla="*/ 35 w 99"/>
                <a:gd name="T5" fmla="*/ 117 h 143"/>
                <a:gd name="T6" fmla="*/ 35 w 99"/>
                <a:gd name="T7" fmla="*/ 116 h 143"/>
                <a:gd name="T8" fmla="*/ 36 w 99"/>
                <a:gd name="T9" fmla="*/ 107 h 143"/>
                <a:gd name="T10" fmla="*/ 38 w 99"/>
                <a:gd name="T11" fmla="*/ 83 h 143"/>
                <a:gd name="T12" fmla="*/ 34 w 99"/>
                <a:gd name="T13" fmla="*/ 65 h 143"/>
                <a:gd name="T14" fmla="*/ 32 w 99"/>
                <a:gd name="T15" fmla="*/ 61 h 143"/>
                <a:gd name="T16" fmla="*/ 27 w 99"/>
                <a:gd name="T17" fmla="*/ 52 h 143"/>
                <a:gd name="T18" fmla="*/ 24 w 99"/>
                <a:gd name="T19" fmla="*/ 49 h 143"/>
                <a:gd name="T20" fmla="*/ 17 w 99"/>
                <a:gd name="T21" fmla="*/ 41 h 143"/>
                <a:gd name="T22" fmla="*/ 13 w 99"/>
                <a:gd name="T23" fmla="*/ 27 h 143"/>
                <a:gd name="T24" fmla="*/ 12 w 99"/>
                <a:gd name="T25" fmla="*/ 26 h 143"/>
                <a:gd name="T26" fmla="*/ 6 w 99"/>
                <a:gd name="T27" fmla="*/ 12 h 143"/>
                <a:gd name="T28" fmla="*/ 3 w 99"/>
                <a:gd name="T29" fmla="*/ 10 h 143"/>
                <a:gd name="T30" fmla="*/ 1 w 99"/>
                <a:gd name="T31" fmla="*/ 9 h 143"/>
                <a:gd name="T32" fmla="*/ 0 w 99"/>
                <a:gd name="T33" fmla="*/ 9 h 143"/>
                <a:gd name="T34" fmla="*/ 1 w 99"/>
                <a:gd name="T35" fmla="*/ 8 h 143"/>
                <a:gd name="T36" fmla="*/ 14 w 99"/>
                <a:gd name="T37" fmla="*/ 0 h 143"/>
                <a:gd name="T38" fmla="*/ 19 w 99"/>
                <a:gd name="T39" fmla="*/ 1 h 143"/>
                <a:gd name="T40" fmla="*/ 27 w 99"/>
                <a:gd name="T41" fmla="*/ 4 h 143"/>
                <a:gd name="T42" fmla="*/ 44 w 99"/>
                <a:gd name="T43" fmla="*/ 8 h 143"/>
                <a:gd name="T44" fmla="*/ 50 w 99"/>
                <a:gd name="T45" fmla="*/ 8 h 143"/>
                <a:gd name="T46" fmla="*/ 67 w 99"/>
                <a:gd name="T47" fmla="*/ 13 h 143"/>
                <a:gd name="T48" fmla="*/ 78 w 99"/>
                <a:gd name="T49" fmla="*/ 31 h 143"/>
                <a:gd name="T50" fmla="*/ 79 w 99"/>
                <a:gd name="T51" fmla="*/ 34 h 143"/>
                <a:gd name="T52" fmla="*/ 88 w 99"/>
                <a:gd name="T53" fmla="*/ 53 h 143"/>
                <a:gd name="T54" fmla="*/ 98 w 99"/>
                <a:gd name="T55" fmla="*/ 76 h 143"/>
                <a:gd name="T56" fmla="*/ 91 w 99"/>
                <a:gd name="T57" fmla="*/ 95 h 143"/>
                <a:gd name="T58" fmla="*/ 87 w 99"/>
                <a:gd name="T59" fmla="*/ 95 h 143"/>
                <a:gd name="T60" fmla="*/ 81 w 99"/>
                <a:gd name="T61" fmla="*/ 95 h 143"/>
                <a:gd name="T62" fmla="*/ 76 w 99"/>
                <a:gd name="T63" fmla="*/ 94 h 143"/>
                <a:gd name="T64" fmla="*/ 74 w 99"/>
                <a:gd name="T65" fmla="*/ 94 h 143"/>
                <a:gd name="T66" fmla="*/ 63 w 99"/>
                <a:gd name="T67" fmla="*/ 109 h 143"/>
                <a:gd name="T68" fmla="*/ 62 w 99"/>
                <a:gd name="T69" fmla="*/ 114 h 143"/>
                <a:gd name="T70" fmla="*/ 55 w 99"/>
                <a:gd name="T71" fmla="*/ 129 h 143"/>
                <a:gd name="T72" fmla="*/ 47 w 99"/>
                <a:gd name="T73" fmla="*/ 136 h 143"/>
                <a:gd name="T74" fmla="*/ 38 w 99"/>
                <a:gd name="T75" fmla="*/ 142 h 143"/>
                <a:gd name="T76" fmla="*/ 37 w 99"/>
                <a:gd name="T77" fmla="*/ 143 h 143"/>
                <a:gd name="T78" fmla="*/ 36 w 99"/>
                <a:gd name="T79" fmla="*/ 1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 h="143">
                  <a:moveTo>
                    <a:pt x="36" y="142"/>
                  </a:moveTo>
                  <a:cubicBezTo>
                    <a:pt x="35" y="138"/>
                    <a:pt x="34" y="135"/>
                    <a:pt x="34" y="132"/>
                  </a:cubicBezTo>
                  <a:cubicBezTo>
                    <a:pt x="33" y="127"/>
                    <a:pt x="34" y="122"/>
                    <a:pt x="35" y="117"/>
                  </a:cubicBezTo>
                  <a:cubicBezTo>
                    <a:pt x="35" y="116"/>
                    <a:pt x="35" y="116"/>
                    <a:pt x="35" y="116"/>
                  </a:cubicBezTo>
                  <a:cubicBezTo>
                    <a:pt x="35" y="113"/>
                    <a:pt x="36" y="110"/>
                    <a:pt x="36" y="107"/>
                  </a:cubicBezTo>
                  <a:cubicBezTo>
                    <a:pt x="38" y="99"/>
                    <a:pt x="39" y="91"/>
                    <a:pt x="38" y="83"/>
                  </a:cubicBezTo>
                  <a:cubicBezTo>
                    <a:pt x="37" y="77"/>
                    <a:pt x="36" y="70"/>
                    <a:pt x="34" y="65"/>
                  </a:cubicBezTo>
                  <a:cubicBezTo>
                    <a:pt x="33" y="64"/>
                    <a:pt x="33" y="62"/>
                    <a:pt x="32" y="61"/>
                  </a:cubicBezTo>
                  <a:cubicBezTo>
                    <a:pt x="31" y="58"/>
                    <a:pt x="29" y="55"/>
                    <a:pt x="27" y="52"/>
                  </a:cubicBezTo>
                  <a:cubicBezTo>
                    <a:pt x="26" y="51"/>
                    <a:pt x="25" y="50"/>
                    <a:pt x="24" y="49"/>
                  </a:cubicBezTo>
                  <a:cubicBezTo>
                    <a:pt x="21" y="47"/>
                    <a:pt x="19" y="45"/>
                    <a:pt x="17" y="41"/>
                  </a:cubicBezTo>
                  <a:cubicBezTo>
                    <a:pt x="15" y="36"/>
                    <a:pt x="13" y="32"/>
                    <a:pt x="13" y="27"/>
                  </a:cubicBezTo>
                  <a:cubicBezTo>
                    <a:pt x="12" y="26"/>
                    <a:pt x="12" y="26"/>
                    <a:pt x="12" y="26"/>
                  </a:cubicBezTo>
                  <a:cubicBezTo>
                    <a:pt x="12" y="20"/>
                    <a:pt x="11" y="16"/>
                    <a:pt x="6" y="12"/>
                  </a:cubicBezTo>
                  <a:cubicBezTo>
                    <a:pt x="5" y="12"/>
                    <a:pt x="4" y="11"/>
                    <a:pt x="3" y="10"/>
                  </a:cubicBezTo>
                  <a:cubicBezTo>
                    <a:pt x="2" y="10"/>
                    <a:pt x="2" y="10"/>
                    <a:pt x="1" y="9"/>
                  </a:cubicBezTo>
                  <a:cubicBezTo>
                    <a:pt x="0" y="9"/>
                    <a:pt x="0" y="9"/>
                    <a:pt x="0" y="9"/>
                  </a:cubicBezTo>
                  <a:cubicBezTo>
                    <a:pt x="1" y="8"/>
                    <a:pt x="1" y="8"/>
                    <a:pt x="1" y="8"/>
                  </a:cubicBezTo>
                  <a:cubicBezTo>
                    <a:pt x="4" y="4"/>
                    <a:pt x="8" y="0"/>
                    <a:pt x="14" y="0"/>
                  </a:cubicBezTo>
                  <a:cubicBezTo>
                    <a:pt x="15" y="0"/>
                    <a:pt x="17" y="1"/>
                    <a:pt x="19" y="1"/>
                  </a:cubicBezTo>
                  <a:cubicBezTo>
                    <a:pt x="21" y="2"/>
                    <a:pt x="24" y="3"/>
                    <a:pt x="27" y="4"/>
                  </a:cubicBezTo>
                  <a:cubicBezTo>
                    <a:pt x="33" y="6"/>
                    <a:pt x="38" y="7"/>
                    <a:pt x="44" y="8"/>
                  </a:cubicBezTo>
                  <a:cubicBezTo>
                    <a:pt x="46" y="8"/>
                    <a:pt x="48" y="8"/>
                    <a:pt x="50" y="8"/>
                  </a:cubicBezTo>
                  <a:cubicBezTo>
                    <a:pt x="56" y="8"/>
                    <a:pt x="62" y="8"/>
                    <a:pt x="67" y="13"/>
                  </a:cubicBezTo>
                  <a:cubicBezTo>
                    <a:pt x="73" y="17"/>
                    <a:pt x="75" y="24"/>
                    <a:pt x="78" y="31"/>
                  </a:cubicBezTo>
                  <a:cubicBezTo>
                    <a:pt x="78" y="32"/>
                    <a:pt x="79" y="33"/>
                    <a:pt x="79" y="34"/>
                  </a:cubicBezTo>
                  <a:cubicBezTo>
                    <a:pt x="82" y="40"/>
                    <a:pt x="84" y="46"/>
                    <a:pt x="88" y="53"/>
                  </a:cubicBezTo>
                  <a:cubicBezTo>
                    <a:pt x="93" y="61"/>
                    <a:pt x="96" y="68"/>
                    <a:pt x="98" y="76"/>
                  </a:cubicBezTo>
                  <a:cubicBezTo>
                    <a:pt x="98" y="81"/>
                    <a:pt x="99" y="92"/>
                    <a:pt x="91" y="95"/>
                  </a:cubicBezTo>
                  <a:cubicBezTo>
                    <a:pt x="90" y="95"/>
                    <a:pt x="88" y="95"/>
                    <a:pt x="87" y="95"/>
                  </a:cubicBezTo>
                  <a:cubicBezTo>
                    <a:pt x="85" y="95"/>
                    <a:pt x="83" y="95"/>
                    <a:pt x="81" y="95"/>
                  </a:cubicBezTo>
                  <a:cubicBezTo>
                    <a:pt x="79" y="94"/>
                    <a:pt x="78" y="94"/>
                    <a:pt x="76" y="94"/>
                  </a:cubicBezTo>
                  <a:cubicBezTo>
                    <a:pt x="75" y="94"/>
                    <a:pt x="75" y="94"/>
                    <a:pt x="74" y="94"/>
                  </a:cubicBezTo>
                  <a:cubicBezTo>
                    <a:pt x="68" y="95"/>
                    <a:pt x="65" y="103"/>
                    <a:pt x="63" y="109"/>
                  </a:cubicBezTo>
                  <a:cubicBezTo>
                    <a:pt x="63" y="110"/>
                    <a:pt x="62" y="112"/>
                    <a:pt x="62" y="114"/>
                  </a:cubicBezTo>
                  <a:cubicBezTo>
                    <a:pt x="61" y="119"/>
                    <a:pt x="59" y="125"/>
                    <a:pt x="55" y="129"/>
                  </a:cubicBezTo>
                  <a:cubicBezTo>
                    <a:pt x="52" y="132"/>
                    <a:pt x="49" y="134"/>
                    <a:pt x="47" y="136"/>
                  </a:cubicBezTo>
                  <a:cubicBezTo>
                    <a:pt x="43" y="138"/>
                    <a:pt x="41" y="139"/>
                    <a:pt x="38" y="142"/>
                  </a:cubicBezTo>
                  <a:cubicBezTo>
                    <a:pt x="37" y="143"/>
                    <a:pt x="37" y="143"/>
                    <a:pt x="37" y="143"/>
                  </a:cubicBezTo>
                  <a:lnTo>
                    <a:pt x="36" y="142"/>
                  </a:ln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88"/>
            <p:cNvSpPr>
              <a:spLocks/>
            </p:cNvSpPr>
            <p:nvPr/>
          </p:nvSpPr>
          <p:spPr bwMode="auto">
            <a:xfrm>
              <a:off x="7955129" y="4144707"/>
              <a:ext cx="481409" cy="266266"/>
            </a:xfrm>
            <a:custGeom>
              <a:avLst/>
              <a:gdLst>
                <a:gd name="T0" fmla="*/ 44 w 186"/>
                <a:gd name="T1" fmla="*/ 103 h 103"/>
                <a:gd name="T2" fmla="*/ 3 w 186"/>
                <a:gd name="T3" fmla="*/ 78 h 103"/>
                <a:gd name="T4" fmla="*/ 5 w 186"/>
                <a:gd name="T5" fmla="*/ 48 h 103"/>
                <a:gd name="T6" fmla="*/ 23 w 186"/>
                <a:gd name="T7" fmla="*/ 36 h 103"/>
                <a:gd name="T8" fmla="*/ 45 w 186"/>
                <a:gd name="T9" fmla="*/ 21 h 103"/>
                <a:gd name="T10" fmla="*/ 69 w 186"/>
                <a:gd name="T11" fmla="*/ 0 h 103"/>
                <a:gd name="T12" fmla="*/ 70 w 186"/>
                <a:gd name="T13" fmla="*/ 2 h 103"/>
                <a:gd name="T14" fmla="*/ 73 w 186"/>
                <a:gd name="T15" fmla="*/ 4 h 103"/>
                <a:gd name="T16" fmla="*/ 79 w 186"/>
                <a:gd name="T17" fmla="*/ 6 h 103"/>
                <a:gd name="T18" fmla="*/ 84 w 186"/>
                <a:gd name="T19" fmla="*/ 7 h 103"/>
                <a:gd name="T20" fmla="*/ 88 w 186"/>
                <a:gd name="T21" fmla="*/ 7 h 103"/>
                <a:gd name="T22" fmla="*/ 95 w 186"/>
                <a:gd name="T23" fmla="*/ 9 h 103"/>
                <a:gd name="T24" fmla="*/ 100 w 186"/>
                <a:gd name="T25" fmla="*/ 14 h 103"/>
                <a:gd name="T26" fmla="*/ 101 w 186"/>
                <a:gd name="T27" fmla="*/ 19 h 103"/>
                <a:gd name="T28" fmla="*/ 103 w 186"/>
                <a:gd name="T29" fmla="*/ 23 h 103"/>
                <a:gd name="T30" fmla="*/ 104 w 186"/>
                <a:gd name="T31" fmla="*/ 22 h 103"/>
                <a:gd name="T32" fmla="*/ 107 w 186"/>
                <a:gd name="T33" fmla="*/ 20 h 103"/>
                <a:gd name="T34" fmla="*/ 109 w 186"/>
                <a:gd name="T35" fmla="*/ 20 h 103"/>
                <a:gd name="T36" fmla="*/ 116 w 186"/>
                <a:gd name="T37" fmla="*/ 18 h 103"/>
                <a:gd name="T38" fmla="*/ 125 w 186"/>
                <a:gd name="T39" fmla="*/ 15 h 103"/>
                <a:gd name="T40" fmla="*/ 133 w 186"/>
                <a:gd name="T41" fmla="*/ 18 h 103"/>
                <a:gd name="T42" fmla="*/ 138 w 186"/>
                <a:gd name="T43" fmla="*/ 16 h 103"/>
                <a:gd name="T44" fmla="*/ 147 w 186"/>
                <a:gd name="T45" fmla="*/ 13 h 103"/>
                <a:gd name="T46" fmla="*/ 159 w 186"/>
                <a:gd name="T47" fmla="*/ 11 h 103"/>
                <a:gd name="T48" fmla="*/ 169 w 186"/>
                <a:gd name="T49" fmla="*/ 19 h 103"/>
                <a:gd name="T50" fmla="*/ 181 w 186"/>
                <a:gd name="T51" fmla="*/ 30 h 103"/>
                <a:gd name="T52" fmla="*/ 184 w 186"/>
                <a:gd name="T53" fmla="*/ 30 h 103"/>
                <a:gd name="T54" fmla="*/ 186 w 186"/>
                <a:gd name="T55" fmla="*/ 32 h 103"/>
                <a:gd name="T56" fmla="*/ 181 w 186"/>
                <a:gd name="T57" fmla="*/ 41 h 103"/>
                <a:gd name="T58" fmla="*/ 171 w 186"/>
                <a:gd name="T59" fmla="*/ 56 h 103"/>
                <a:gd name="T60" fmla="*/ 170 w 186"/>
                <a:gd name="T61" fmla="*/ 62 h 103"/>
                <a:gd name="T62" fmla="*/ 163 w 186"/>
                <a:gd name="T63" fmla="*/ 64 h 103"/>
                <a:gd name="T64" fmla="*/ 146 w 186"/>
                <a:gd name="T65" fmla="*/ 64 h 103"/>
                <a:gd name="T66" fmla="*/ 134 w 186"/>
                <a:gd name="T67" fmla="*/ 62 h 103"/>
                <a:gd name="T68" fmla="*/ 116 w 186"/>
                <a:gd name="T69" fmla="*/ 69 h 103"/>
                <a:gd name="T70" fmla="*/ 103 w 186"/>
                <a:gd name="T71" fmla="*/ 76 h 103"/>
                <a:gd name="T72" fmla="*/ 88 w 186"/>
                <a:gd name="T73" fmla="*/ 76 h 103"/>
                <a:gd name="T74" fmla="*/ 82 w 186"/>
                <a:gd name="T75" fmla="*/ 76 h 103"/>
                <a:gd name="T76" fmla="*/ 64 w 186"/>
                <a:gd name="T77" fmla="*/ 88 h 103"/>
                <a:gd name="T78" fmla="*/ 46 w 186"/>
                <a:gd name="T7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6" h="103">
                  <a:moveTo>
                    <a:pt x="46" y="103"/>
                  </a:moveTo>
                  <a:cubicBezTo>
                    <a:pt x="46" y="103"/>
                    <a:pt x="45" y="103"/>
                    <a:pt x="44" y="103"/>
                  </a:cubicBezTo>
                  <a:cubicBezTo>
                    <a:pt x="34" y="102"/>
                    <a:pt x="21" y="97"/>
                    <a:pt x="13" y="91"/>
                  </a:cubicBezTo>
                  <a:cubicBezTo>
                    <a:pt x="9" y="88"/>
                    <a:pt x="5" y="84"/>
                    <a:pt x="3" y="78"/>
                  </a:cubicBezTo>
                  <a:cubicBezTo>
                    <a:pt x="1" y="73"/>
                    <a:pt x="0" y="67"/>
                    <a:pt x="1" y="61"/>
                  </a:cubicBezTo>
                  <a:cubicBezTo>
                    <a:pt x="1" y="56"/>
                    <a:pt x="2" y="51"/>
                    <a:pt x="5" y="48"/>
                  </a:cubicBezTo>
                  <a:cubicBezTo>
                    <a:pt x="8" y="43"/>
                    <a:pt x="13" y="39"/>
                    <a:pt x="20" y="37"/>
                  </a:cubicBezTo>
                  <a:cubicBezTo>
                    <a:pt x="21" y="36"/>
                    <a:pt x="22" y="36"/>
                    <a:pt x="23" y="36"/>
                  </a:cubicBezTo>
                  <a:cubicBezTo>
                    <a:pt x="27" y="34"/>
                    <a:pt x="31" y="33"/>
                    <a:pt x="34" y="31"/>
                  </a:cubicBezTo>
                  <a:cubicBezTo>
                    <a:pt x="38" y="28"/>
                    <a:pt x="42" y="25"/>
                    <a:pt x="45" y="21"/>
                  </a:cubicBezTo>
                  <a:cubicBezTo>
                    <a:pt x="52" y="13"/>
                    <a:pt x="58" y="5"/>
                    <a:pt x="68" y="1"/>
                  </a:cubicBezTo>
                  <a:cubicBezTo>
                    <a:pt x="69" y="0"/>
                    <a:pt x="69" y="0"/>
                    <a:pt x="69" y="0"/>
                  </a:cubicBezTo>
                  <a:cubicBezTo>
                    <a:pt x="70" y="1"/>
                    <a:pt x="70" y="1"/>
                    <a:pt x="70" y="1"/>
                  </a:cubicBezTo>
                  <a:cubicBezTo>
                    <a:pt x="70" y="2"/>
                    <a:pt x="70" y="2"/>
                    <a:pt x="70" y="2"/>
                  </a:cubicBezTo>
                  <a:cubicBezTo>
                    <a:pt x="71" y="3"/>
                    <a:pt x="71" y="3"/>
                    <a:pt x="71" y="4"/>
                  </a:cubicBezTo>
                  <a:cubicBezTo>
                    <a:pt x="72" y="4"/>
                    <a:pt x="72" y="4"/>
                    <a:pt x="73" y="4"/>
                  </a:cubicBezTo>
                  <a:cubicBezTo>
                    <a:pt x="74" y="4"/>
                    <a:pt x="75" y="4"/>
                    <a:pt x="76" y="5"/>
                  </a:cubicBezTo>
                  <a:cubicBezTo>
                    <a:pt x="77" y="5"/>
                    <a:pt x="78" y="5"/>
                    <a:pt x="79" y="6"/>
                  </a:cubicBezTo>
                  <a:cubicBezTo>
                    <a:pt x="80" y="6"/>
                    <a:pt x="80" y="6"/>
                    <a:pt x="81" y="6"/>
                  </a:cubicBezTo>
                  <a:cubicBezTo>
                    <a:pt x="82" y="7"/>
                    <a:pt x="83" y="7"/>
                    <a:pt x="84" y="7"/>
                  </a:cubicBezTo>
                  <a:cubicBezTo>
                    <a:pt x="85" y="7"/>
                    <a:pt x="85" y="7"/>
                    <a:pt x="86" y="7"/>
                  </a:cubicBezTo>
                  <a:cubicBezTo>
                    <a:pt x="87" y="7"/>
                    <a:pt x="87" y="7"/>
                    <a:pt x="88" y="7"/>
                  </a:cubicBezTo>
                  <a:cubicBezTo>
                    <a:pt x="89" y="7"/>
                    <a:pt x="91" y="7"/>
                    <a:pt x="92" y="7"/>
                  </a:cubicBezTo>
                  <a:cubicBezTo>
                    <a:pt x="93" y="8"/>
                    <a:pt x="94" y="8"/>
                    <a:pt x="95" y="9"/>
                  </a:cubicBezTo>
                  <a:cubicBezTo>
                    <a:pt x="95" y="9"/>
                    <a:pt x="96" y="10"/>
                    <a:pt x="96" y="10"/>
                  </a:cubicBezTo>
                  <a:cubicBezTo>
                    <a:pt x="98" y="11"/>
                    <a:pt x="99" y="12"/>
                    <a:pt x="100" y="14"/>
                  </a:cubicBezTo>
                  <a:cubicBezTo>
                    <a:pt x="101" y="15"/>
                    <a:pt x="101" y="16"/>
                    <a:pt x="101" y="17"/>
                  </a:cubicBezTo>
                  <a:cubicBezTo>
                    <a:pt x="101" y="18"/>
                    <a:pt x="101" y="19"/>
                    <a:pt x="101" y="19"/>
                  </a:cubicBezTo>
                  <a:cubicBezTo>
                    <a:pt x="102" y="20"/>
                    <a:pt x="102" y="21"/>
                    <a:pt x="102" y="22"/>
                  </a:cubicBezTo>
                  <a:cubicBezTo>
                    <a:pt x="103" y="22"/>
                    <a:pt x="103" y="23"/>
                    <a:pt x="103" y="23"/>
                  </a:cubicBezTo>
                  <a:cubicBezTo>
                    <a:pt x="103" y="23"/>
                    <a:pt x="103" y="23"/>
                    <a:pt x="103" y="23"/>
                  </a:cubicBezTo>
                  <a:cubicBezTo>
                    <a:pt x="103" y="23"/>
                    <a:pt x="103" y="23"/>
                    <a:pt x="104" y="22"/>
                  </a:cubicBezTo>
                  <a:cubicBezTo>
                    <a:pt x="104" y="22"/>
                    <a:pt x="104" y="21"/>
                    <a:pt x="105" y="20"/>
                  </a:cubicBezTo>
                  <a:cubicBezTo>
                    <a:pt x="106" y="20"/>
                    <a:pt x="107" y="20"/>
                    <a:pt x="107" y="20"/>
                  </a:cubicBezTo>
                  <a:cubicBezTo>
                    <a:pt x="108" y="20"/>
                    <a:pt x="108" y="20"/>
                    <a:pt x="108" y="20"/>
                  </a:cubicBezTo>
                  <a:cubicBezTo>
                    <a:pt x="109" y="20"/>
                    <a:pt x="109" y="20"/>
                    <a:pt x="109" y="20"/>
                  </a:cubicBezTo>
                  <a:cubicBezTo>
                    <a:pt x="109" y="20"/>
                    <a:pt x="110" y="20"/>
                    <a:pt x="110" y="20"/>
                  </a:cubicBezTo>
                  <a:cubicBezTo>
                    <a:pt x="112" y="20"/>
                    <a:pt x="114" y="19"/>
                    <a:pt x="116" y="18"/>
                  </a:cubicBezTo>
                  <a:cubicBezTo>
                    <a:pt x="118" y="16"/>
                    <a:pt x="121" y="15"/>
                    <a:pt x="123" y="15"/>
                  </a:cubicBezTo>
                  <a:cubicBezTo>
                    <a:pt x="124" y="15"/>
                    <a:pt x="125" y="15"/>
                    <a:pt x="125" y="15"/>
                  </a:cubicBezTo>
                  <a:cubicBezTo>
                    <a:pt x="127" y="15"/>
                    <a:pt x="128" y="16"/>
                    <a:pt x="129" y="17"/>
                  </a:cubicBezTo>
                  <a:cubicBezTo>
                    <a:pt x="130" y="17"/>
                    <a:pt x="132" y="18"/>
                    <a:pt x="133" y="18"/>
                  </a:cubicBezTo>
                  <a:cubicBezTo>
                    <a:pt x="133" y="18"/>
                    <a:pt x="133" y="18"/>
                    <a:pt x="133" y="18"/>
                  </a:cubicBezTo>
                  <a:cubicBezTo>
                    <a:pt x="135" y="18"/>
                    <a:pt x="137" y="17"/>
                    <a:pt x="138" y="16"/>
                  </a:cubicBezTo>
                  <a:cubicBezTo>
                    <a:pt x="139" y="16"/>
                    <a:pt x="139" y="16"/>
                    <a:pt x="139" y="16"/>
                  </a:cubicBezTo>
                  <a:cubicBezTo>
                    <a:pt x="141" y="14"/>
                    <a:pt x="144" y="13"/>
                    <a:pt x="147" y="13"/>
                  </a:cubicBezTo>
                  <a:cubicBezTo>
                    <a:pt x="148" y="13"/>
                    <a:pt x="149" y="12"/>
                    <a:pt x="150" y="12"/>
                  </a:cubicBezTo>
                  <a:cubicBezTo>
                    <a:pt x="153" y="12"/>
                    <a:pt x="156" y="11"/>
                    <a:pt x="159" y="11"/>
                  </a:cubicBezTo>
                  <a:cubicBezTo>
                    <a:pt x="160" y="11"/>
                    <a:pt x="161" y="11"/>
                    <a:pt x="162" y="11"/>
                  </a:cubicBezTo>
                  <a:cubicBezTo>
                    <a:pt x="166" y="13"/>
                    <a:pt x="168" y="16"/>
                    <a:pt x="169" y="19"/>
                  </a:cubicBezTo>
                  <a:cubicBezTo>
                    <a:pt x="170" y="21"/>
                    <a:pt x="170" y="22"/>
                    <a:pt x="171" y="23"/>
                  </a:cubicBezTo>
                  <a:cubicBezTo>
                    <a:pt x="173" y="26"/>
                    <a:pt x="177" y="29"/>
                    <a:pt x="181" y="30"/>
                  </a:cubicBezTo>
                  <a:cubicBezTo>
                    <a:pt x="182" y="30"/>
                    <a:pt x="183" y="30"/>
                    <a:pt x="183" y="30"/>
                  </a:cubicBezTo>
                  <a:cubicBezTo>
                    <a:pt x="184" y="30"/>
                    <a:pt x="184" y="30"/>
                    <a:pt x="184" y="30"/>
                  </a:cubicBezTo>
                  <a:cubicBezTo>
                    <a:pt x="186" y="30"/>
                    <a:pt x="186" y="30"/>
                    <a:pt x="186" y="30"/>
                  </a:cubicBezTo>
                  <a:cubicBezTo>
                    <a:pt x="186" y="32"/>
                    <a:pt x="186" y="32"/>
                    <a:pt x="186" y="32"/>
                  </a:cubicBezTo>
                  <a:cubicBezTo>
                    <a:pt x="186" y="32"/>
                    <a:pt x="186" y="33"/>
                    <a:pt x="185" y="34"/>
                  </a:cubicBezTo>
                  <a:cubicBezTo>
                    <a:pt x="184" y="36"/>
                    <a:pt x="182" y="39"/>
                    <a:pt x="181" y="41"/>
                  </a:cubicBezTo>
                  <a:cubicBezTo>
                    <a:pt x="180" y="42"/>
                    <a:pt x="180" y="42"/>
                    <a:pt x="180" y="42"/>
                  </a:cubicBezTo>
                  <a:cubicBezTo>
                    <a:pt x="177" y="46"/>
                    <a:pt x="173" y="50"/>
                    <a:pt x="171" y="56"/>
                  </a:cubicBezTo>
                  <a:cubicBezTo>
                    <a:pt x="170" y="57"/>
                    <a:pt x="170" y="59"/>
                    <a:pt x="170" y="61"/>
                  </a:cubicBezTo>
                  <a:cubicBezTo>
                    <a:pt x="170" y="62"/>
                    <a:pt x="170" y="62"/>
                    <a:pt x="170" y="62"/>
                  </a:cubicBezTo>
                  <a:cubicBezTo>
                    <a:pt x="169" y="62"/>
                    <a:pt x="169" y="62"/>
                    <a:pt x="169" y="62"/>
                  </a:cubicBezTo>
                  <a:cubicBezTo>
                    <a:pt x="167" y="63"/>
                    <a:pt x="165" y="64"/>
                    <a:pt x="163" y="64"/>
                  </a:cubicBezTo>
                  <a:cubicBezTo>
                    <a:pt x="161" y="65"/>
                    <a:pt x="159" y="65"/>
                    <a:pt x="157" y="65"/>
                  </a:cubicBezTo>
                  <a:cubicBezTo>
                    <a:pt x="153" y="65"/>
                    <a:pt x="150" y="65"/>
                    <a:pt x="146" y="64"/>
                  </a:cubicBezTo>
                  <a:cubicBezTo>
                    <a:pt x="145" y="64"/>
                    <a:pt x="145" y="64"/>
                    <a:pt x="145" y="64"/>
                  </a:cubicBezTo>
                  <a:cubicBezTo>
                    <a:pt x="141" y="63"/>
                    <a:pt x="138" y="62"/>
                    <a:pt x="134" y="62"/>
                  </a:cubicBezTo>
                  <a:cubicBezTo>
                    <a:pt x="132" y="62"/>
                    <a:pt x="131" y="62"/>
                    <a:pt x="130" y="63"/>
                  </a:cubicBezTo>
                  <a:cubicBezTo>
                    <a:pt x="125" y="63"/>
                    <a:pt x="120" y="66"/>
                    <a:pt x="116" y="69"/>
                  </a:cubicBezTo>
                  <a:cubicBezTo>
                    <a:pt x="115" y="69"/>
                    <a:pt x="115" y="69"/>
                    <a:pt x="115" y="69"/>
                  </a:cubicBezTo>
                  <a:cubicBezTo>
                    <a:pt x="112" y="72"/>
                    <a:pt x="108" y="75"/>
                    <a:pt x="103" y="76"/>
                  </a:cubicBezTo>
                  <a:cubicBezTo>
                    <a:pt x="101" y="77"/>
                    <a:pt x="98" y="77"/>
                    <a:pt x="95" y="77"/>
                  </a:cubicBezTo>
                  <a:cubicBezTo>
                    <a:pt x="93" y="77"/>
                    <a:pt x="91" y="77"/>
                    <a:pt x="88" y="76"/>
                  </a:cubicBezTo>
                  <a:cubicBezTo>
                    <a:pt x="88" y="76"/>
                    <a:pt x="88" y="76"/>
                    <a:pt x="88" y="76"/>
                  </a:cubicBezTo>
                  <a:cubicBezTo>
                    <a:pt x="86" y="76"/>
                    <a:pt x="84" y="76"/>
                    <a:pt x="82" y="76"/>
                  </a:cubicBezTo>
                  <a:cubicBezTo>
                    <a:pt x="79" y="76"/>
                    <a:pt x="76" y="77"/>
                    <a:pt x="74" y="78"/>
                  </a:cubicBezTo>
                  <a:cubicBezTo>
                    <a:pt x="69" y="80"/>
                    <a:pt x="66" y="84"/>
                    <a:pt x="64" y="88"/>
                  </a:cubicBezTo>
                  <a:cubicBezTo>
                    <a:pt x="64" y="88"/>
                    <a:pt x="63" y="89"/>
                    <a:pt x="63" y="90"/>
                  </a:cubicBezTo>
                  <a:cubicBezTo>
                    <a:pt x="59" y="97"/>
                    <a:pt x="55" y="103"/>
                    <a:pt x="46" y="103"/>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89"/>
            <p:cNvSpPr>
              <a:spLocks/>
            </p:cNvSpPr>
            <p:nvPr/>
          </p:nvSpPr>
          <p:spPr bwMode="auto">
            <a:xfrm>
              <a:off x="6996572" y="4383281"/>
              <a:ext cx="417505" cy="257745"/>
            </a:xfrm>
            <a:custGeom>
              <a:avLst/>
              <a:gdLst>
                <a:gd name="T0" fmla="*/ 45 w 161"/>
                <a:gd name="T1" fmla="*/ 99 h 100"/>
                <a:gd name="T2" fmla="*/ 43 w 161"/>
                <a:gd name="T3" fmla="*/ 98 h 100"/>
                <a:gd name="T4" fmla="*/ 42 w 161"/>
                <a:gd name="T5" fmla="*/ 94 h 100"/>
                <a:gd name="T6" fmla="*/ 39 w 161"/>
                <a:gd name="T7" fmla="*/ 86 h 100"/>
                <a:gd name="T8" fmla="*/ 37 w 161"/>
                <a:gd name="T9" fmla="*/ 77 h 100"/>
                <a:gd name="T10" fmla="*/ 28 w 161"/>
                <a:gd name="T11" fmla="*/ 67 h 100"/>
                <a:gd name="T12" fmla="*/ 22 w 161"/>
                <a:gd name="T13" fmla="*/ 73 h 100"/>
                <a:gd name="T14" fmla="*/ 18 w 161"/>
                <a:gd name="T15" fmla="*/ 82 h 100"/>
                <a:gd name="T16" fmla="*/ 4 w 161"/>
                <a:gd name="T17" fmla="*/ 81 h 100"/>
                <a:gd name="T18" fmla="*/ 3 w 161"/>
                <a:gd name="T19" fmla="*/ 70 h 100"/>
                <a:gd name="T20" fmla="*/ 5 w 161"/>
                <a:gd name="T21" fmla="*/ 65 h 100"/>
                <a:gd name="T22" fmla="*/ 8 w 161"/>
                <a:gd name="T23" fmla="*/ 60 h 100"/>
                <a:gd name="T24" fmla="*/ 24 w 161"/>
                <a:gd name="T25" fmla="*/ 42 h 100"/>
                <a:gd name="T26" fmla="*/ 33 w 161"/>
                <a:gd name="T27" fmla="*/ 36 h 100"/>
                <a:gd name="T28" fmla="*/ 40 w 161"/>
                <a:gd name="T29" fmla="*/ 31 h 100"/>
                <a:gd name="T30" fmla="*/ 47 w 161"/>
                <a:gd name="T31" fmla="*/ 21 h 100"/>
                <a:gd name="T32" fmla="*/ 55 w 161"/>
                <a:gd name="T33" fmla="*/ 10 h 100"/>
                <a:gd name="T34" fmla="*/ 60 w 161"/>
                <a:gd name="T35" fmla="*/ 8 h 100"/>
                <a:gd name="T36" fmla="*/ 68 w 161"/>
                <a:gd name="T37" fmla="*/ 6 h 100"/>
                <a:gd name="T38" fmla="*/ 75 w 161"/>
                <a:gd name="T39" fmla="*/ 7 h 100"/>
                <a:gd name="T40" fmla="*/ 87 w 161"/>
                <a:gd name="T41" fmla="*/ 7 h 100"/>
                <a:gd name="T42" fmla="*/ 94 w 161"/>
                <a:gd name="T43" fmla="*/ 5 h 100"/>
                <a:gd name="T44" fmla="*/ 100 w 161"/>
                <a:gd name="T45" fmla="*/ 8 h 100"/>
                <a:gd name="T46" fmla="*/ 106 w 161"/>
                <a:gd name="T47" fmla="*/ 5 h 100"/>
                <a:gd name="T48" fmla="*/ 120 w 161"/>
                <a:gd name="T49" fmla="*/ 0 h 100"/>
                <a:gd name="T50" fmla="*/ 128 w 161"/>
                <a:gd name="T51" fmla="*/ 3 h 100"/>
                <a:gd name="T52" fmla="*/ 139 w 161"/>
                <a:gd name="T53" fmla="*/ 8 h 100"/>
                <a:gd name="T54" fmla="*/ 154 w 161"/>
                <a:gd name="T55" fmla="*/ 16 h 100"/>
                <a:gd name="T56" fmla="*/ 152 w 161"/>
                <a:gd name="T57" fmla="*/ 17 h 100"/>
                <a:gd name="T58" fmla="*/ 146 w 161"/>
                <a:gd name="T59" fmla="*/ 16 h 100"/>
                <a:gd name="T60" fmla="*/ 146 w 161"/>
                <a:gd name="T61" fmla="*/ 23 h 100"/>
                <a:gd name="T62" fmla="*/ 139 w 161"/>
                <a:gd name="T63" fmla="*/ 30 h 100"/>
                <a:gd name="T64" fmla="*/ 144 w 161"/>
                <a:gd name="T65" fmla="*/ 35 h 100"/>
                <a:gd name="T66" fmla="*/ 155 w 161"/>
                <a:gd name="T67" fmla="*/ 39 h 100"/>
                <a:gd name="T68" fmla="*/ 161 w 161"/>
                <a:gd name="T69" fmla="*/ 46 h 100"/>
                <a:gd name="T70" fmla="*/ 158 w 161"/>
                <a:gd name="T71" fmla="*/ 53 h 100"/>
                <a:gd name="T72" fmla="*/ 153 w 161"/>
                <a:gd name="T73" fmla="*/ 59 h 100"/>
                <a:gd name="T74" fmla="*/ 150 w 161"/>
                <a:gd name="T75" fmla="*/ 58 h 100"/>
                <a:gd name="T76" fmla="*/ 148 w 161"/>
                <a:gd name="T77" fmla="*/ 58 h 100"/>
                <a:gd name="T78" fmla="*/ 144 w 161"/>
                <a:gd name="T79" fmla="*/ 67 h 100"/>
                <a:gd name="T80" fmla="*/ 133 w 161"/>
                <a:gd name="T81" fmla="*/ 73 h 100"/>
                <a:gd name="T82" fmla="*/ 128 w 161"/>
                <a:gd name="T83" fmla="*/ 68 h 100"/>
                <a:gd name="T84" fmla="*/ 120 w 161"/>
                <a:gd name="T85" fmla="*/ 74 h 100"/>
                <a:gd name="T86" fmla="*/ 109 w 161"/>
                <a:gd name="T87" fmla="*/ 81 h 100"/>
                <a:gd name="T88" fmla="*/ 100 w 161"/>
                <a:gd name="T89" fmla="*/ 82 h 100"/>
                <a:gd name="T90" fmla="*/ 88 w 161"/>
                <a:gd name="T91" fmla="*/ 71 h 100"/>
                <a:gd name="T92" fmla="*/ 84 w 161"/>
                <a:gd name="T93" fmla="*/ 73 h 100"/>
                <a:gd name="T94" fmla="*/ 78 w 161"/>
                <a:gd name="T95" fmla="*/ 79 h 100"/>
                <a:gd name="T96" fmla="*/ 66 w 161"/>
                <a:gd name="T97" fmla="*/ 88 h 100"/>
                <a:gd name="T98" fmla="*/ 59 w 161"/>
                <a:gd name="T99" fmla="*/ 95 h 100"/>
                <a:gd name="T100" fmla="*/ 54 w 161"/>
                <a:gd name="T10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1" h="100">
                  <a:moveTo>
                    <a:pt x="51" y="100"/>
                  </a:moveTo>
                  <a:cubicBezTo>
                    <a:pt x="49" y="100"/>
                    <a:pt x="47" y="100"/>
                    <a:pt x="45" y="99"/>
                  </a:cubicBezTo>
                  <a:cubicBezTo>
                    <a:pt x="45" y="99"/>
                    <a:pt x="44" y="99"/>
                    <a:pt x="43" y="99"/>
                  </a:cubicBezTo>
                  <a:cubicBezTo>
                    <a:pt x="43" y="98"/>
                    <a:pt x="43" y="98"/>
                    <a:pt x="43" y="98"/>
                  </a:cubicBezTo>
                  <a:cubicBezTo>
                    <a:pt x="43" y="98"/>
                    <a:pt x="43" y="98"/>
                    <a:pt x="43" y="98"/>
                  </a:cubicBezTo>
                  <a:cubicBezTo>
                    <a:pt x="42" y="97"/>
                    <a:pt x="42" y="95"/>
                    <a:pt x="42" y="94"/>
                  </a:cubicBezTo>
                  <a:cubicBezTo>
                    <a:pt x="42" y="92"/>
                    <a:pt x="41" y="90"/>
                    <a:pt x="40" y="88"/>
                  </a:cubicBezTo>
                  <a:cubicBezTo>
                    <a:pt x="40" y="87"/>
                    <a:pt x="40" y="86"/>
                    <a:pt x="39" y="86"/>
                  </a:cubicBezTo>
                  <a:cubicBezTo>
                    <a:pt x="39" y="84"/>
                    <a:pt x="38" y="82"/>
                    <a:pt x="37" y="80"/>
                  </a:cubicBezTo>
                  <a:cubicBezTo>
                    <a:pt x="37" y="79"/>
                    <a:pt x="37" y="78"/>
                    <a:pt x="37" y="77"/>
                  </a:cubicBezTo>
                  <a:cubicBezTo>
                    <a:pt x="36" y="73"/>
                    <a:pt x="36" y="70"/>
                    <a:pt x="32" y="68"/>
                  </a:cubicBezTo>
                  <a:cubicBezTo>
                    <a:pt x="31" y="68"/>
                    <a:pt x="29" y="67"/>
                    <a:pt x="28" y="67"/>
                  </a:cubicBezTo>
                  <a:cubicBezTo>
                    <a:pt x="25" y="67"/>
                    <a:pt x="22" y="68"/>
                    <a:pt x="22" y="70"/>
                  </a:cubicBezTo>
                  <a:cubicBezTo>
                    <a:pt x="22" y="71"/>
                    <a:pt x="22" y="72"/>
                    <a:pt x="22" y="73"/>
                  </a:cubicBezTo>
                  <a:cubicBezTo>
                    <a:pt x="23" y="74"/>
                    <a:pt x="23" y="75"/>
                    <a:pt x="23" y="76"/>
                  </a:cubicBezTo>
                  <a:cubicBezTo>
                    <a:pt x="23" y="80"/>
                    <a:pt x="20" y="81"/>
                    <a:pt x="18" y="82"/>
                  </a:cubicBezTo>
                  <a:cubicBezTo>
                    <a:pt x="15" y="82"/>
                    <a:pt x="13" y="83"/>
                    <a:pt x="10" y="83"/>
                  </a:cubicBezTo>
                  <a:cubicBezTo>
                    <a:pt x="8" y="83"/>
                    <a:pt x="6" y="83"/>
                    <a:pt x="4" y="81"/>
                  </a:cubicBezTo>
                  <a:cubicBezTo>
                    <a:pt x="0" y="79"/>
                    <a:pt x="2" y="75"/>
                    <a:pt x="3" y="72"/>
                  </a:cubicBezTo>
                  <a:cubicBezTo>
                    <a:pt x="3" y="72"/>
                    <a:pt x="3" y="71"/>
                    <a:pt x="3" y="70"/>
                  </a:cubicBezTo>
                  <a:cubicBezTo>
                    <a:pt x="4" y="70"/>
                    <a:pt x="4" y="70"/>
                    <a:pt x="4" y="70"/>
                  </a:cubicBezTo>
                  <a:cubicBezTo>
                    <a:pt x="4" y="68"/>
                    <a:pt x="4" y="67"/>
                    <a:pt x="5" y="65"/>
                  </a:cubicBezTo>
                  <a:cubicBezTo>
                    <a:pt x="5" y="64"/>
                    <a:pt x="6" y="63"/>
                    <a:pt x="7" y="62"/>
                  </a:cubicBezTo>
                  <a:cubicBezTo>
                    <a:pt x="7" y="61"/>
                    <a:pt x="8" y="61"/>
                    <a:pt x="8" y="60"/>
                  </a:cubicBezTo>
                  <a:cubicBezTo>
                    <a:pt x="9" y="58"/>
                    <a:pt x="11" y="53"/>
                    <a:pt x="14" y="50"/>
                  </a:cubicBezTo>
                  <a:cubicBezTo>
                    <a:pt x="16" y="47"/>
                    <a:pt x="20" y="44"/>
                    <a:pt x="24" y="42"/>
                  </a:cubicBezTo>
                  <a:cubicBezTo>
                    <a:pt x="26" y="41"/>
                    <a:pt x="28" y="40"/>
                    <a:pt x="30" y="39"/>
                  </a:cubicBezTo>
                  <a:cubicBezTo>
                    <a:pt x="31" y="38"/>
                    <a:pt x="32" y="37"/>
                    <a:pt x="33" y="36"/>
                  </a:cubicBezTo>
                  <a:cubicBezTo>
                    <a:pt x="34" y="35"/>
                    <a:pt x="36" y="34"/>
                    <a:pt x="38" y="33"/>
                  </a:cubicBezTo>
                  <a:cubicBezTo>
                    <a:pt x="39" y="32"/>
                    <a:pt x="39" y="32"/>
                    <a:pt x="40" y="31"/>
                  </a:cubicBezTo>
                  <a:cubicBezTo>
                    <a:pt x="43" y="30"/>
                    <a:pt x="47" y="28"/>
                    <a:pt x="47" y="25"/>
                  </a:cubicBezTo>
                  <a:cubicBezTo>
                    <a:pt x="47" y="24"/>
                    <a:pt x="47" y="23"/>
                    <a:pt x="47" y="21"/>
                  </a:cubicBezTo>
                  <a:cubicBezTo>
                    <a:pt x="47" y="18"/>
                    <a:pt x="47" y="14"/>
                    <a:pt x="50" y="12"/>
                  </a:cubicBezTo>
                  <a:cubicBezTo>
                    <a:pt x="51" y="11"/>
                    <a:pt x="53" y="11"/>
                    <a:pt x="55" y="10"/>
                  </a:cubicBezTo>
                  <a:cubicBezTo>
                    <a:pt x="55" y="10"/>
                    <a:pt x="56" y="10"/>
                    <a:pt x="56" y="10"/>
                  </a:cubicBezTo>
                  <a:cubicBezTo>
                    <a:pt x="58" y="9"/>
                    <a:pt x="59" y="9"/>
                    <a:pt x="60" y="8"/>
                  </a:cubicBezTo>
                  <a:cubicBezTo>
                    <a:pt x="61" y="8"/>
                    <a:pt x="62" y="7"/>
                    <a:pt x="63" y="7"/>
                  </a:cubicBezTo>
                  <a:cubicBezTo>
                    <a:pt x="64" y="6"/>
                    <a:pt x="66" y="6"/>
                    <a:pt x="68" y="6"/>
                  </a:cubicBezTo>
                  <a:cubicBezTo>
                    <a:pt x="70" y="6"/>
                    <a:pt x="73" y="6"/>
                    <a:pt x="75" y="7"/>
                  </a:cubicBezTo>
                  <a:cubicBezTo>
                    <a:pt x="75" y="7"/>
                    <a:pt x="75" y="7"/>
                    <a:pt x="75" y="7"/>
                  </a:cubicBezTo>
                  <a:cubicBezTo>
                    <a:pt x="78" y="8"/>
                    <a:pt x="80" y="8"/>
                    <a:pt x="82" y="8"/>
                  </a:cubicBezTo>
                  <a:cubicBezTo>
                    <a:pt x="84" y="8"/>
                    <a:pt x="86" y="8"/>
                    <a:pt x="87" y="7"/>
                  </a:cubicBezTo>
                  <a:cubicBezTo>
                    <a:pt x="89" y="6"/>
                    <a:pt x="90" y="5"/>
                    <a:pt x="92" y="5"/>
                  </a:cubicBezTo>
                  <a:cubicBezTo>
                    <a:pt x="93" y="5"/>
                    <a:pt x="93" y="5"/>
                    <a:pt x="94" y="5"/>
                  </a:cubicBezTo>
                  <a:cubicBezTo>
                    <a:pt x="95" y="5"/>
                    <a:pt x="96" y="6"/>
                    <a:pt x="97" y="7"/>
                  </a:cubicBezTo>
                  <a:cubicBezTo>
                    <a:pt x="98" y="7"/>
                    <a:pt x="99" y="8"/>
                    <a:pt x="100" y="8"/>
                  </a:cubicBezTo>
                  <a:cubicBezTo>
                    <a:pt x="100" y="8"/>
                    <a:pt x="100" y="8"/>
                    <a:pt x="101" y="8"/>
                  </a:cubicBezTo>
                  <a:cubicBezTo>
                    <a:pt x="102" y="8"/>
                    <a:pt x="104" y="7"/>
                    <a:pt x="106" y="5"/>
                  </a:cubicBezTo>
                  <a:cubicBezTo>
                    <a:pt x="107" y="5"/>
                    <a:pt x="108" y="4"/>
                    <a:pt x="109" y="3"/>
                  </a:cubicBezTo>
                  <a:cubicBezTo>
                    <a:pt x="112" y="2"/>
                    <a:pt x="116" y="0"/>
                    <a:pt x="120" y="0"/>
                  </a:cubicBezTo>
                  <a:cubicBezTo>
                    <a:pt x="121" y="0"/>
                    <a:pt x="121" y="0"/>
                    <a:pt x="122" y="0"/>
                  </a:cubicBezTo>
                  <a:cubicBezTo>
                    <a:pt x="125" y="1"/>
                    <a:pt x="126" y="2"/>
                    <a:pt x="128" y="3"/>
                  </a:cubicBezTo>
                  <a:cubicBezTo>
                    <a:pt x="130" y="5"/>
                    <a:pt x="131" y="6"/>
                    <a:pt x="133" y="6"/>
                  </a:cubicBezTo>
                  <a:cubicBezTo>
                    <a:pt x="135" y="7"/>
                    <a:pt x="137" y="7"/>
                    <a:pt x="139" y="8"/>
                  </a:cubicBezTo>
                  <a:cubicBezTo>
                    <a:pt x="143" y="8"/>
                    <a:pt x="147" y="9"/>
                    <a:pt x="151" y="11"/>
                  </a:cubicBezTo>
                  <a:cubicBezTo>
                    <a:pt x="152" y="13"/>
                    <a:pt x="154" y="14"/>
                    <a:pt x="154" y="16"/>
                  </a:cubicBezTo>
                  <a:cubicBezTo>
                    <a:pt x="154" y="18"/>
                    <a:pt x="154" y="18"/>
                    <a:pt x="154" y="18"/>
                  </a:cubicBezTo>
                  <a:cubicBezTo>
                    <a:pt x="152" y="17"/>
                    <a:pt x="152" y="17"/>
                    <a:pt x="152" y="17"/>
                  </a:cubicBezTo>
                  <a:cubicBezTo>
                    <a:pt x="151" y="16"/>
                    <a:pt x="149" y="15"/>
                    <a:pt x="148" y="15"/>
                  </a:cubicBezTo>
                  <a:cubicBezTo>
                    <a:pt x="148" y="15"/>
                    <a:pt x="147" y="15"/>
                    <a:pt x="146" y="16"/>
                  </a:cubicBezTo>
                  <a:cubicBezTo>
                    <a:pt x="146" y="18"/>
                    <a:pt x="145" y="19"/>
                    <a:pt x="146" y="22"/>
                  </a:cubicBezTo>
                  <a:cubicBezTo>
                    <a:pt x="146" y="23"/>
                    <a:pt x="146" y="23"/>
                    <a:pt x="146" y="23"/>
                  </a:cubicBezTo>
                  <a:cubicBezTo>
                    <a:pt x="144" y="23"/>
                    <a:pt x="144" y="23"/>
                    <a:pt x="144" y="23"/>
                  </a:cubicBezTo>
                  <a:cubicBezTo>
                    <a:pt x="142" y="24"/>
                    <a:pt x="139" y="26"/>
                    <a:pt x="139" y="30"/>
                  </a:cubicBezTo>
                  <a:cubicBezTo>
                    <a:pt x="138" y="32"/>
                    <a:pt x="138" y="33"/>
                    <a:pt x="139" y="34"/>
                  </a:cubicBezTo>
                  <a:cubicBezTo>
                    <a:pt x="140" y="35"/>
                    <a:pt x="142" y="35"/>
                    <a:pt x="144" y="35"/>
                  </a:cubicBezTo>
                  <a:cubicBezTo>
                    <a:pt x="145" y="35"/>
                    <a:pt x="146" y="35"/>
                    <a:pt x="147" y="35"/>
                  </a:cubicBezTo>
                  <a:cubicBezTo>
                    <a:pt x="150" y="36"/>
                    <a:pt x="153" y="37"/>
                    <a:pt x="155" y="39"/>
                  </a:cubicBezTo>
                  <a:cubicBezTo>
                    <a:pt x="157" y="41"/>
                    <a:pt x="159" y="43"/>
                    <a:pt x="160" y="45"/>
                  </a:cubicBezTo>
                  <a:cubicBezTo>
                    <a:pt x="161" y="46"/>
                    <a:pt x="161" y="46"/>
                    <a:pt x="161" y="46"/>
                  </a:cubicBezTo>
                  <a:cubicBezTo>
                    <a:pt x="160" y="46"/>
                    <a:pt x="160" y="46"/>
                    <a:pt x="160" y="46"/>
                  </a:cubicBezTo>
                  <a:cubicBezTo>
                    <a:pt x="159" y="49"/>
                    <a:pt x="158" y="51"/>
                    <a:pt x="158" y="53"/>
                  </a:cubicBezTo>
                  <a:cubicBezTo>
                    <a:pt x="158" y="53"/>
                    <a:pt x="157" y="54"/>
                    <a:pt x="157" y="54"/>
                  </a:cubicBezTo>
                  <a:cubicBezTo>
                    <a:pt x="157" y="56"/>
                    <a:pt x="156" y="58"/>
                    <a:pt x="153" y="59"/>
                  </a:cubicBezTo>
                  <a:cubicBezTo>
                    <a:pt x="153" y="59"/>
                    <a:pt x="153" y="59"/>
                    <a:pt x="153" y="59"/>
                  </a:cubicBezTo>
                  <a:cubicBezTo>
                    <a:pt x="151" y="59"/>
                    <a:pt x="151" y="59"/>
                    <a:pt x="150" y="58"/>
                  </a:cubicBezTo>
                  <a:cubicBezTo>
                    <a:pt x="149" y="58"/>
                    <a:pt x="149" y="58"/>
                    <a:pt x="148" y="58"/>
                  </a:cubicBezTo>
                  <a:cubicBezTo>
                    <a:pt x="148" y="58"/>
                    <a:pt x="148" y="58"/>
                    <a:pt x="148" y="58"/>
                  </a:cubicBezTo>
                  <a:cubicBezTo>
                    <a:pt x="146" y="59"/>
                    <a:pt x="145" y="62"/>
                    <a:pt x="145" y="64"/>
                  </a:cubicBezTo>
                  <a:cubicBezTo>
                    <a:pt x="145" y="65"/>
                    <a:pt x="145" y="66"/>
                    <a:pt x="144" y="67"/>
                  </a:cubicBezTo>
                  <a:cubicBezTo>
                    <a:pt x="143" y="70"/>
                    <a:pt x="140" y="74"/>
                    <a:pt x="137" y="74"/>
                  </a:cubicBezTo>
                  <a:cubicBezTo>
                    <a:pt x="135" y="74"/>
                    <a:pt x="134" y="73"/>
                    <a:pt x="133" y="73"/>
                  </a:cubicBezTo>
                  <a:cubicBezTo>
                    <a:pt x="132" y="72"/>
                    <a:pt x="132" y="71"/>
                    <a:pt x="131" y="71"/>
                  </a:cubicBezTo>
                  <a:cubicBezTo>
                    <a:pt x="130" y="70"/>
                    <a:pt x="129" y="69"/>
                    <a:pt x="128" y="68"/>
                  </a:cubicBezTo>
                  <a:cubicBezTo>
                    <a:pt x="127" y="68"/>
                    <a:pt x="127" y="68"/>
                    <a:pt x="126" y="68"/>
                  </a:cubicBezTo>
                  <a:cubicBezTo>
                    <a:pt x="123" y="68"/>
                    <a:pt x="122" y="70"/>
                    <a:pt x="120" y="74"/>
                  </a:cubicBezTo>
                  <a:cubicBezTo>
                    <a:pt x="118" y="79"/>
                    <a:pt x="115" y="81"/>
                    <a:pt x="110" y="81"/>
                  </a:cubicBezTo>
                  <a:cubicBezTo>
                    <a:pt x="110" y="81"/>
                    <a:pt x="109" y="81"/>
                    <a:pt x="109" y="81"/>
                  </a:cubicBezTo>
                  <a:cubicBezTo>
                    <a:pt x="107" y="81"/>
                    <a:pt x="106" y="81"/>
                    <a:pt x="105" y="82"/>
                  </a:cubicBezTo>
                  <a:cubicBezTo>
                    <a:pt x="103" y="82"/>
                    <a:pt x="102" y="82"/>
                    <a:pt x="100" y="82"/>
                  </a:cubicBezTo>
                  <a:cubicBezTo>
                    <a:pt x="98" y="82"/>
                    <a:pt x="97" y="82"/>
                    <a:pt x="96" y="81"/>
                  </a:cubicBezTo>
                  <a:cubicBezTo>
                    <a:pt x="92" y="78"/>
                    <a:pt x="90" y="75"/>
                    <a:pt x="88" y="71"/>
                  </a:cubicBezTo>
                  <a:cubicBezTo>
                    <a:pt x="88" y="70"/>
                    <a:pt x="87" y="69"/>
                    <a:pt x="87" y="69"/>
                  </a:cubicBezTo>
                  <a:cubicBezTo>
                    <a:pt x="86" y="69"/>
                    <a:pt x="84" y="71"/>
                    <a:pt x="84" y="73"/>
                  </a:cubicBezTo>
                  <a:cubicBezTo>
                    <a:pt x="83" y="73"/>
                    <a:pt x="83" y="74"/>
                    <a:pt x="83" y="74"/>
                  </a:cubicBezTo>
                  <a:cubicBezTo>
                    <a:pt x="81" y="76"/>
                    <a:pt x="80" y="78"/>
                    <a:pt x="78" y="79"/>
                  </a:cubicBezTo>
                  <a:cubicBezTo>
                    <a:pt x="76" y="80"/>
                    <a:pt x="75" y="80"/>
                    <a:pt x="74" y="82"/>
                  </a:cubicBezTo>
                  <a:cubicBezTo>
                    <a:pt x="72" y="85"/>
                    <a:pt x="69" y="87"/>
                    <a:pt x="66" y="88"/>
                  </a:cubicBezTo>
                  <a:cubicBezTo>
                    <a:pt x="65" y="89"/>
                    <a:pt x="65" y="89"/>
                    <a:pt x="64" y="90"/>
                  </a:cubicBezTo>
                  <a:cubicBezTo>
                    <a:pt x="62" y="91"/>
                    <a:pt x="60" y="93"/>
                    <a:pt x="59" y="95"/>
                  </a:cubicBezTo>
                  <a:cubicBezTo>
                    <a:pt x="59" y="95"/>
                    <a:pt x="58" y="95"/>
                    <a:pt x="58" y="96"/>
                  </a:cubicBezTo>
                  <a:cubicBezTo>
                    <a:pt x="57" y="97"/>
                    <a:pt x="56" y="99"/>
                    <a:pt x="54" y="100"/>
                  </a:cubicBezTo>
                  <a:cubicBezTo>
                    <a:pt x="53" y="100"/>
                    <a:pt x="52" y="100"/>
                    <a:pt x="51" y="100"/>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90"/>
            <p:cNvSpPr>
              <a:spLocks/>
            </p:cNvSpPr>
            <p:nvPr/>
          </p:nvSpPr>
          <p:spPr bwMode="auto">
            <a:xfrm>
              <a:off x="7846493" y="4298076"/>
              <a:ext cx="617737" cy="355731"/>
            </a:xfrm>
            <a:custGeom>
              <a:avLst/>
              <a:gdLst>
                <a:gd name="T0" fmla="*/ 55 w 239"/>
                <a:gd name="T1" fmla="*/ 132 h 138"/>
                <a:gd name="T2" fmla="*/ 42 w 239"/>
                <a:gd name="T3" fmla="*/ 124 h 138"/>
                <a:gd name="T4" fmla="*/ 34 w 239"/>
                <a:gd name="T5" fmla="*/ 113 h 138"/>
                <a:gd name="T6" fmla="*/ 20 w 239"/>
                <a:gd name="T7" fmla="*/ 103 h 138"/>
                <a:gd name="T8" fmla="*/ 19 w 239"/>
                <a:gd name="T9" fmla="*/ 102 h 138"/>
                <a:gd name="T10" fmla="*/ 9 w 239"/>
                <a:gd name="T11" fmla="*/ 93 h 138"/>
                <a:gd name="T12" fmla="*/ 4 w 239"/>
                <a:gd name="T13" fmla="*/ 88 h 138"/>
                <a:gd name="T14" fmla="*/ 0 w 239"/>
                <a:gd name="T15" fmla="*/ 86 h 138"/>
                <a:gd name="T16" fmla="*/ 16 w 239"/>
                <a:gd name="T17" fmla="*/ 78 h 138"/>
                <a:gd name="T18" fmla="*/ 21 w 239"/>
                <a:gd name="T19" fmla="*/ 68 h 138"/>
                <a:gd name="T20" fmla="*/ 30 w 239"/>
                <a:gd name="T21" fmla="*/ 58 h 138"/>
                <a:gd name="T22" fmla="*/ 32 w 239"/>
                <a:gd name="T23" fmla="*/ 51 h 138"/>
                <a:gd name="T24" fmla="*/ 29 w 239"/>
                <a:gd name="T25" fmla="*/ 41 h 138"/>
                <a:gd name="T26" fmla="*/ 29 w 239"/>
                <a:gd name="T27" fmla="*/ 39 h 138"/>
                <a:gd name="T28" fmla="*/ 34 w 239"/>
                <a:gd name="T29" fmla="*/ 36 h 138"/>
                <a:gd name="T30" fmla="*/ 39 w 239"/>
                <a:gd name="T31" fmla="*/ 38 h 138"/>
                <a:gd name="T32" fmla="*/ 43 w 239"/>
                <a:gd name="T33" fmla="*/ 37 h 138"/>
                <a:gd name="T34" fmla="*/ 45 w 239"/>
                <a:gd name="T35" fmla="*/ 30 h 138"/>
                <a:gd name="T36" fmla="*/ 46 w 239"/>
                <a:gd name="T37" fmla="*/ 15 h 138"/>
                <a:gd name="T38" fmla="*/ 56 w 239"/>
                <a:gd name="T39" fmla="*/ 30 h 138"/>
                <a:gd name="T40" fmla="*/ 88 w 239"/>
                <a:gd name="T41" fmla="*/ 42 h 138"/>
                <a:gd name="T42" fmla="*/ 104 w 239"/>
                <a:gd name="T43" fmla="*/ 27 h 138"/>
                <a:gd name="T44" fmla="*/ 124 w 239"/>
                <a:gd name="T45" fmla="*/ 15 h 138"/>
                <a:gd name="T46" fmla="*/ 130 w 239"/>
                <a:gd name="T47" fmla="*/ 15 h 138"/>
                <a:gd name="T48" fmla="*/ 144 w 239"/>
                <a:gd name="T49" fmla="*/ 15 h 138"/>
                <a:gd name="T50" fmla="*/ 157 w 239"/>
                <a:gd name="T51" fmla="*/ 8 h 138"/>
                <a:gd name="T52" fmla="*/ 176 w 239"/>
                <a:gd name="T53" fmla="*/ 1 h 138"/>
                <a:gd name="T54" fmla="*/ 189 w 239"/>
                <a:gd name="T55" fmla="*/ 3 h 138"/>
                <a:gd name="T56" fmla="*/ 205 w 239"/>
                <a:gd name="T57" fmla="*/ 3 h 138"/>
                <a:gd name="T58" fmla="*/ 212 w 239"/>
                <a:gd name="T59" fmla="*/ 0 h 138"/>
                <a:gd name="T60" fmla="*/ 215 w 239"/>
                <a:gd name="T61" fmla="*/ 12 h 138"/>
                <a:gd name="T62" fmla="*/ 220 w 239"/>
                <a:gd name="T63" fmla="*/ 18 h 138"/>
                <a:gd name="T64" fmla="*/ 230 w 239"/>
                <a:gd name="T65" fmla="*/ 22 h 138"/>
                <a:gd name="T66" fmla="*/ 239 w 239"/>
                <a:gd name="T67" fmla="*/ 30 h 138"/>
                <a:gd name="T68" fmla="*/ 236 w 239"/>
                <a:gd name="T69" fmla="*/ 31 h 138"/>
                <a:gd name="T70" fmla="*/ 222 w 239"/>
                <a:gd name="T71" fmla="*/ 37 h 138"/>
                <a:gd name="T72" fmla="*/ 214 w 239"/>
                <a:gd name="T73" fmla="*/ 40 h 138"/>
                <a:gd name="T74" fmla="*/ 205 w 239"/>
                <a:gd name="T75" fmla="*/ 46 h 138"/>
                <a:gd name="T76" fmla="*/ 200 w 239"/>
                <a:gd name="T77" fmla="*/ 53 h 138"/>
                <a:gd name="T78" fmla="*/ 197 w 239"/>
                <a:gd name="T79" fmla="*/ 57 h 138"/>
                <a:gd name="T80" fmla="*/ 194 w 239"/>
                <a:gd name="T81" fmla="*/ 63 h 138"/>
                <a:gd name="T82" fmla="*/ 186 w 239"/>
                <a:gd name="T83" fmla="*/ 86 h 138"/>
                <a:gd name="T84" fmla="*/ 183 w 239"/>
                <a:gd name="T85" fmla="*/ 93 h 138"/>
                <a:gd name="T86" fmla="*/ 177 w 239"/>
                <a:gd name="T87" fmla="*/ 99 h 138"/>
                <a:gd name="T88" fmla="*/ 167 w 239"/>
                <a:gd name="T89" fmla="*/ 109 h 138"/>
                <a:gd name="T90" fmla="*/ 153 w 239"/>
                <a:gd name="T91" fmla="*/ 118 h 138"/>
                <a:gd name="T92" fmla="*/ 149 w 239"/>
                <a:gd name="T93" fmla="*/ 118 h 138"/>
                <a:gd name="T94" fmla="*/ 140 w 239"/>
                <a:gd name="T95" fmla="*/ 121 h 138"/>
                <a:gd name="T96" fmla="*/ 136 w 239"/>
                <a:gd name="T97" fmla="*/ 123 h 138"/>
                <a:gd name="T98" fmla="*/ 133 w 239"/>
                <a:gd name="T99" fmla="*/ 124 h 138"/>
                <a:gd name="T100" fmla="*/ 131 w 239"/>
                <a:gd name="T101" fmla="*/ 125 h 138"/>
                <a:gd name="T102" fmla="*/ 126 w 239"/>
                <a:gd name="T103" fmla="*/ 121 h 138"/>
                <a:gd name="T104" fmla="*/ 120 w 239"/>
                <a:gd name="T105" fmla="*/ 117 h 138"/>
                <a:gd name="T106" fmla="*/ 115 w 239"/>
                <a:gd name="T107" fmla="*/ 120 h 138"/>
                <a:gd name="T108" fmla="*/ 108 w 239"/>
                <a:gd name="T109" fmla="*/ 123 h 138"/>
                <a:gd name="T110" fmla="*/ 100 w 239"/>
                <a:gd name="T111" fmla="*/ 124 h 138"/>
                <a:gd name="T112" fmla="*/ 86 w 239"/>
                <a:gd name="T113" fmla="*/ 131 h 138"/>
                <a:gd name="T114" fmla="*/ 80 w 239"/>
                <a:gd name="T115" fmla="*/ 137 h 138"/>
                <a:gd name="T116" fmla="*/ 73 w 239"/>
                <a:gd name="T117"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9" h="138">
                  <a:moveTo>
                    <a:pt x="73" y="138"/>
                  </a:moveTo>
                  <a:cubicBezTo>
                    <a:pt x="66" y="138"/>
                    <a:pt x="61" y="135"/>
                    <a:pt x="55" y="132"/>
                  </a:cubicBezTo>
                  <a:cubicBezTo>
                    <a:pt x="53" y="132"/>
                    <a:pt x="53" y="132"/>
                    <a:pt x="53" y="132"/>
                  </a:cubicBezTo>
                  <a:cubicBezTo>
                    <a:pt x="50" y="130"/>
                    <a:pt x="46" y="128"/>
                    <a:pt x="42" y="124"/>
                  </a:cubicBezTo>
                  <a:cubicBezTo>
                    <a:pt x="40" y="122"/>
                    <a:pt x="38" y="119"/>
                    <a:pt x="36" y="116"/>
                  </a:cubicBezTo>
                  <a:cubicBezTo>
                    <a:pt x="35" y="115"/>
                    <a:pt x="35" y="114"/>
                    <a:pt x="34" y="113"/>
                  </a:cubicBezTo>
                  <a:cubicBezTo>
                    <a:pt x="31" y="109"/>
                    <a:pt x="26" y="102"/>
                    <a:pt x="21" y="102"/>
                  </a:cubicBezTo>
                  <a:cubicBezTo>
                    <a:pt x="21" y="102"/>
                    <a:pt x="20" y="102"/>
                    <a:pt x="20" y="103"/>
                  </a:cubicBezTo>
                  <a:cubicBezTo>
                    <a:pt x="19" y="103"/>
                    <a:pt x="19" y="103"/>
                    <a:pt x="19" y="103"/>
                  </a:cubicBezTo>
                  <a:cubicBezTo>
                    <a:pt x="19" y="102"/>
                    <a:pt x="19" y="102"/>
                    <a:pt x="19" y="102"/>
                  </a:cubicBezTo>
                  <a:cubicBezTo>
                    <a:pt x="17" y="100"/>
                    <a:pt x="15" y="98"/>
                    <a:pt x="14" y="96"/>
                  </a:cubicBezTo>
                  <a:cubicBezTo>
                    <a:pt x="12" y="95"/>
                    <a:pt x="11" y="94"/>
                    <a:pt x="9" y="93"/>
                  </a:cubicBezTo>
                  <a:cubicBezTo>
                    <a:pt x="8" y="92"/>
                    <a:pt x="7" y="91"/>
                    <a:pt x="5" y="90"/>
                  </a:cubicBezTo>
                  <a:cubicBezTo>
                    <a:pt x="5" y="89"/>
                    <a:pt x="4" y="89"/>
                    <a:pt x="4" y="88"/>
                  </a:cubicBezTo>
                  <a:cubicBezTo>
                    <a:pt x="3" y="88"/>
                    <a:pt x="3" y="88"/>
                    <a:pt x="3" y="88"/>
                  </a:cubicBezTo>
                  <a:cubicBezTo>
                    <a:pt x="0" y="86"/>
                    <a:pt x="0" y="86"/>
                    <a:pt x="0" y="86"/>
                  </a:cubicBezTo>
                  <a:cubicBezTo>
                    <a:pt x="3" y="86"/>
                    <a:pt x="3" y="86"/>
                    <a:pt x="3" y="86"/>
                  </a:cubicBezTo>
                  <a:cubicBezTo>
                    <a:pt x="9" y="85"/>
                    <a:pt x="14" y="84"/>
                    <a:pt x="16" y="78"/>
                  </a:cubicBezTo>
                  <a:cubicBezTo>
                    <a:pt x="17" y="77"/>
                    <a:pt x="18" y="75"/>
                    <a:pt x="18" y="74"/>
                  </a:cubicBezTo>
                  <a:cubicBezTo>
                    <a:pt x="19" y="72"/>
                    <a:pt x="20" y="70"/>
                    <a:pt x="21" y="68"/>
                  </a:cubicBezTo>
                  <a:cubicBezTo>
                    <a:pt x="23" y="65"/>
                    <a:pt x="26" y="62"/>
                    <a:pt x="29" y="60"/>
                  </a:cubicBezTo>
                  <a:cubicBezTo>
                    <a:pt x="30" y="59"/>
                    <a:pt x="30" y="59"/>
                    <a:pt x="30" y="58"/>
                  </a:cubicBezTo>
                  <a:cubicBezTo>
                    <a:pt x="31" y="57"/>
                    <a:pt x="31" y="57"/>
                    <a:pt x="31" y="56"/>
                  </a:cubicBezTo>
                  <a:cubicBezTo>
                    <a:pt x="32" y="55"/>
                    <a:pt x="32" y="53"/>
                    <a:pt x="32" y="51"/>
                  </a:cubicBezTo>
                  <a:cubicBezTo>
                    <a:pt x="32" y="48"/>
                    <a:pt x="31" y="45"/>
                    <a:pt x="30" y="43"/>
                  </a:cubicBezTo>
                  <a:cubicBezTo>
                    <a:pt x="29" y="42"/>
                    <a:pt x="29" y="41"/>
                    <a:pt x="29" y="41"/>
                  </a:cubicBezTo>
                  <a:cubicBezTo>
                    <a:pt x="29" y="40"/>
                    <a:pt x="29" y="40"/>
                    <a:pt x="29" y="40"/>
                  </a:cubicBezTo>
                  <a:cubicBezTo>
                    <a:pt x="29" y="39"/>
                    <a:pt x="29" y="39"/>
                    <a:pt x="29" y="39"/>
                  </a:cubicBezTo>
                  <a:cubicBezTo>
                    <a:pt x="30" y="38"/>
                    <a:pt x="31" y="36"/>
                    <a:pt x="34" y="36"/>
                  </a:cubicBezTo>
                  <a:cubicBezTo>
                    <a:pt x="34" y="36"/>
                    <a:pt x="34" y="36"/>
                    <a:pt x="34" y="36"/>
                  </a:cubicBezTo>
                  <a:cubicBezTo>
                    <a:pt x="35" y="36"/>
                    <a:pt x="36" y="37"/>
                    <a:pt x="37" y="38"/>
                  </a:cubicBezTo>
                  <a:cubicBezTo>
                    <a:pt x="38" y="38"/>
                    <a:pt x="39" y="38"/>
                    <a:pt x="39" y="38"/>
                  </a:cubicBezTo>
                  <a:cubicBezTo>
                    <a:pt x="39" y="38"/>
                    <a:pt x="39" y="38"/>
                    <a:pt x="40" y="38"/>
                  </a:cubicBezTo>
                  <a:cubicBezTo>
                    <a:pt x="41" y="38"/>
                    <a:pt x="42" y="38"/>
                    <a:pt x="43" y="37"/>
                  </a:cubicBezTo>
                  <a:cubicBezTo>
                    <a:pt x="45" y="36"/>
                    <a:pt x="45" y="35"/>
                    <a:pt x="45" y="33"/>
                  </a:cubicBezTo>
                  <a:cubicBezTo>
                    <a:pt x="45" y="32"/>
                    <a:pt x="45" y="31"/>
                    <a:pt x="45" y="30"/>
                  </a:cubicBezTo>
                  <a:cubicBezTo>
                    <a:pt x="45" y="26"/>
                    <a:pt x="44" y="22"/>
                    <a:pt x="45" y="19"/>
                  </a:cubicBezTo>
                  <a:cubicBezTo>
                    <a:pt x="46" y="15"/>
                    <a:pt x="46" y="15"/>
                    <a:pt x="46" y="15"/>
                  </a:cubicBezTo>
                  <a:cubicBezTo>
                    <a:pt x="47" y="19"/>
                    <a:pt x="47" y="19"/>
                    <a:pt x="47" y="19"/>
                  </a:cubicBezTo>
                  <a:cubicBezTo>
                    <a:pt x="49" y="23"/>
                    <a:pt x="52" y="27"/>
                    <a:pt x="56" y="30"/>
                  </a:cubicBezTo>
                  <a:cubicBezTo>
                    <a:pt x="64" y="36"/>
                    <a:pt x="76" y="41"/>
                    <a:pt x="86" y="42"/>
                  </a:cubicBezTo>
                  <a:cubicBezTo>
                    <a:pt x="87" y="42"/>
                    <a:pt x="88" y="42"/>
                    <a:pt x="88" y="42"/>
                  </a:cubicBezTo>
                  <a:cubicBezTo>
                    <a:pt x="96" y="42"/>
                    <a:pt x="99" y="36"/>
                    <a:pt x="103" y="30"/>
                  </a:cubicBezTo>
                  <a:cubicBezTo>
                    <a:pt x="103" y="29"/>
                    <a:pt x="104" y="28"/>
                    <a:pt x="104" y="27"/>
                  </a:cubicBezTo>
                  <a:cubicBezTo>
                    <a:pt x="106" y="24"/>
                    <a:pt x="110" y="19"/>
                    <a:pt x="115" y="17"/>
                  </a:cubicBezTo>
                  <a:cubicBezTo>
                    <a:pt x="117" y="15"/>
                    <a:pt x="120" y="15"/>
                    <a:pt x="124" y="15"/>
                  </a:cubicBezTo>
                  <a:cubicBezTo>
                    <a:pt x="126" y="15"/>
                    <a:pt x="128" y="15"/>
                    <a:pt x="130" y="15"/>
                  </a:cubicBezTo>
                  <a:cubicBezTo>
                    <a:pt x="130" y="15"/>
                    <a:pt x="130" y="15"/>
                    <a:pt x="130" y="15"/>
                  </a:cubicBezTo>
                  <a:cubicBezTo>
                    <a:pt x="133" y="15"/>
                    <a:pt x="135" y="16"/>
                    <a:pt x="137" y="16"/>
                  </a:cubicBezTo>
                  <a:cubicBezTo>
                    <a:pt x="140" y="16"/>
                    <a:pt x="142" y="15"/>
                    <a:pt x="144" y="15"/>
                  </a:cubicBezTo>
                  <a:cubicBezTo>
                    <a:pt x="149" y="14"/>
                    <a:pt x="152" y="11"/>
                    <a:pt x="156" y="9"/>
                  </a:cubicBezTo>
                  <a:cubicBezTo>
                    <a:pt x="157" y="8"/>
                    <a:pt x="157" y="8"/>
                    <a:pt x="157" y="8"/>
                  </a:cubicBezTo>
                  <a:cubicBezTo>
                    <a:pt x="161" y="5"/>
                    <a:pt x="166" y="2"/>
                    <a:pt x="172" y="1"/>
                  </a:cubicBezTo>
                  <a:cubicBezTo>
                    <a:pt x="173" y="1"/>
                    <a:pt x="174" y="1"/>
                    <a:pt x="176" y="1"/>
                  </a:cubicBezTo>
                  <a:cubicBezTo>
                    <a:pt x="180" y="1"/>
                    <a:pt x="184" y="2"/>
                    <a:pt x="187" y="2"/>
                  </a:cubicBezTo>
                  <a:cubicBezTo>
                    <a:pt x="189" y="3"/>
                    <a:pt x="189" y="3"/>
                    <a:pt x="189" y="3"/>
                  </a:cubicBezTo>
                  <a:cubicBezTo>
                    <a:pt x="192" y="3"/>
                    <a:pt x="195" y="4"/>
                    <a:pt x="199" y="4"/>
                  </a:cubicBezTo>
                  <a:cubicBezTo>
                    <a:pt x="201" y="4"/>
                    <a:pt x="203" y="4"/>
                    <a:pt x="205" y="3"/>
                  </a:cubicBezTo>
                  <a:cubicBezTo>
                    <a:pt x="206" y="3"/>
                    <a:pt x="208" y="2"/>
                    <a:pt x="210" y="1"/>
                  </a:cubicBezTo>
                  <a:cubicBezTo>
                    <a:pt x="212" y="0"/>
                    <a:pt x="212" y="0"/>
                    <a:pt x="212" y="0"/>
                  </a:cubicBezTo>
                  <a:cubicBezTo>
                    <a:pt x="212" y="2"/>
                    <a:pt x="212" y="2"/>
                    <a:pt x="212" y="2"/>
                  </a:cubicBezTo>
                  <a:cubicBezTo>
                    <a:pt x="212" y="5"/>
                    <a:pt x="213" y="8"/>
                    <a:pt x="215" y="12"/>
                  </a:cubicBezTo>
                  <a:cubicBezTo>
                    <a:pt x="216" y="13"/>
                    <a:pt x="216" y="13"/>
                    <a:pt x="216" y="14"/>
                  </a:cubicBezTo>
                  <a:cubicBezTo>
                    <a:pt x="217" y="16"/>
                    <a:pt x="218" y="18"/>
                    <a:pt x="220" y="18"/>
                  </a:cubicBezTo>
                  <a:cubicBezTo>
                    <a:pt x="221" y="19"/>
                    <a:pt x="223" y="19"/>
                    <a:pt x="224" y="19"/>
                  </a:cubicBezTo>
                  <a:cubicBezTo>
                    <a:pt x="226" y="20"/>
                    <a:pt x="228" y="20"/>
                    <a:pt x="230" y="22"/>
                  </a:cubicBezTo>
                  <a:cubicBezTo>
                    <a:pt x="232" y="24"/>
                    <a:pt x="236" y="26"/>
                    <a:pt x="238" y="29"/>
                  </a:cubicBezTo>
                  <a:cubicBezTo>
                    <a:pt x="239" y="30"/>
                    <a:pt x="239" y="30"/>
                    <a:pt x="239" y="30"/>
                  </a:cubicBezTo>
                  <a:cubicBezTo>
                    <a:pt x="237" y="31"/>
                    <a:pt x="237" y="31"/>
                    <a:pt x="237" y="31"/>
                  </a:cubicBezTo>
                  <a:cubicBezTo>
                    <a:pt x="237" y="31"/>
                    <a:pt x="236" y="31"/>
                    <a:pt x="236" y="31"/>
                  </a:cubicBezTo>
                  <a:cubicBezTo>
                    <a:pt x="234" y="32"/>
                    <a:pt x="232" y="33"/>
                    <a:pt x="230" y="34"/>
                  </a:cubicBezTo>
                  <a:cubicBezTo>
                    <a:pt x="227" y="35"/>
                    <a:pt x="224" y="36"/>
                    <a:pt x="222" y="37"/>
                  </a:cubicBezTo>
                  <a:cubicBezTo>
                    <a:pt x="220" y="38"/>
                    <a:pt x="218" y="39"/>
                    <a:pt x="216" y="39"/>
                  </a:cubicBezTo>
                  <a:cubicBezTo>
                    <a:pt x="214" y="40"/>
                    <a:pt x="214" y="40"/>
                    <a:pt x="214" y="40"/>
                  </a:cubicBezTo>
                  <a:cubicBezTo>
                    <a:pt x="212" y="40"/>
                    <a:pt x="210" y="41"/>
                    <a:pt x="208" y="42"/>
                  </a:cubicBezTo>
                  <a:cubicBezTo>
                    <a:pt x="207" y="43"/>
                    <a:pt x="206" y="45"/>
                    <a:pt x="205" y="46"/>
                  </a:cubicBezTo>
                  <a:cubicBezTo>
                    <a:pt x="205" y="47"/>
                    <a:pt x="205" y="47"/>
                    <a:pt x="205" y="48"/>
                  </a:cubicBezTo>
                  <a:cubicBezTo>
                    <a:pt x="203" y="50"/>
                    <a:pt x="202" y="51"/>
                    <a:pt x="200" y="53"/>
                  </a:cubicBezTo>
                  <a:cubicBezTo>
                    <a:pt x="200" y="53"/>
                    <a:pt x="200" y="53"/>
                    <a:pt x="200" y="53"/>
                  </a:cubicBezTo>
                  <a:cubicBezTo>
                    <a:pt x="199" y="55"/>
                    <a:pt x="198" y="56"/>
                    <a:pt x="197" y="57"/>
                  </a:cubicBezTo>
                  <a:cubicBezTo>
                    <a:pt x="197" y="58"/>
                    <a:pt x="197" y="58"/>
                    <a:pt x="197" y="59"/>
                  </a:cubicBezTo>
                  <a:cubicBezTo>
                    <a:pt x="196" y="61"/>
                    <a:pt x="195" y="62"/>
                    <a:pt x="194" y="63"/>
                  </a:cubicBezTo>
                  <a:cubicBezTo>
                    <a:pt x="193" y="66"/>
                    <a:pt x="191" y="69"/>
                    <a:pt x="190" y="72"/>
                  </a:cubicBezTo>
                  <a:cubicBezTo>
                    <a:pt x="189" y="78"/>
                    <a:pt x="188" y="82"/>
                    <a:pt x="186" y="86"/>
                  </a:cubicBezTo>
                  <a:cubicBezTo>
                    <a:pt x="185" y="87"/>
                    <a:pt x="185" y="88"/>
                    <a:pt x="185" y="89"/>
                  </a:cubicBezTo>
                  <a:cubicBezTo>
                    <a:pt x="184" y="90"/>
                    <a:pt x="184" y="91"/>
                    <a:pt x="183" y="93"/>
                  </a:cubicBezTo>
                  <a:cubicBezTo>
                    <a:pt x="182" y="94"/>
                    <a:pt x="181" y="96"/>
                    <a:pt x="179" y="97"/>
                  </a:cubicBezTo>
                  <a:cubicBezTo>
                    <a:pt x="179" y="98"/>
                    <a:pt x="178" y="98"/>
                    <a:pt x="177" y="99"/>
                  </a:cubicBezTo>
                  <a:cubicBezTo>
                    <a:pt x="174" y="103"/>
                    <a:pt x="171" y="105"/>
                    <a:pt x="167" y="108"/>
                  </a:cubicBezTo>
                  <a:cubicBezTo>
                    <a:pt x="167" y="109"/>
                    <a:pt x="167" y="109"/>
                    <a:pt x="167" y="109"/>
                  </a:cubicBezTo>
                  <a:cubicBezTo>
                    <a:pt x="166" y="109"/>
                    <a:pt x="165" y="110"/>
                    <a:pt x="164" y="111"/>
                  </a:cubicBezTo>
                  <a:cubicBezTo>
                    <a:pt x="161" y="114"/>
                    <a:pt x="157" y="117"/>
                    <a:pt x="153" y="118"/>
                  </a:cubicBezTo>
                  <a:cubicBezTo>
                    <a:pt x="152" y="118"/>
                    <a:pt x="151" y="118"/>
                    <a:pt x="151" y="118"/>
                  </a:cubicBezTo>
                  <a:cubicBezTo>
                    <a:pt x="149" y="118"/>
                    <a:pt x="149" y="118"/>
                    <a:pt x="149" y="118"/>
                  </a:cubicBezTo>
                  <a:cubicBezTo>
                    <a:pt x="148" y="118"/>
                    <a:pt x="146" y="118"/>
                    <a:pt x="145" y="118"/>
                  </a:cubicBezTo>
                  <a:cubicBezTo>
                    <a:pt x="143" y="119"/>
                    <a:pt x="142" y="120"/>
                    <a:pt x="140" y="121"/>
                  </a:cubicBezTo>
                  <a:cubicBezTo>
                    <a:pt x="140" y="122"/>
                    <a:pt x="139" y="122"/>
                    <a:pt x="139" y="122"/>
                  </a:cubicBezTo>
                  <a:cubicBezTo>
                    <a:pt x="138" y="123"/>
                    <a:pt x="137" y="123"/>
                    <a:pt x="136" y="123"/>
                  </a:cubicBezTo>
                  <a:cubicBezTo>
                    <a:pt x="135" y="124"/>
                    <a:pt x="135" y="124"/>
                    <a:pt x="134" y="124"/>
                  </a:cubicBezTo>
                  <a:cubicBezTo>
                    <a:pt x="134" y="124"/>
                    <a:pt x="134" y="124"/>
                    <a:pt x="133" y="124"/>
                  </a:cubicBezTo>
                  <a:cubicBezTo>
                    <a:pt x="133" y="124"/>
                    <a:pt x="132" y="125"/>
                    <a:pt x="131" y="125"/>
                  </a:cubicBezTo>
                  <a:cubicBezTo>
                    <a:pt x="131" y="125"/>
                    <a:pt x="131" y="125"/>
                    <a:pt x="131" y="125"/>
                  </a:cubicBezTo>
                  <a:cubicBezTo>
                    <a:pt x="129" y="124"/>
                    <a:pt x="128" y="123"/>
                    <a:pt x="127" y="122"/>
                  </a:cubicBezTo>
                  <a:cubicBezTo>
                    <a:pt x="126" y="122"/>
                    <a:pt x="126" y="121"/>
                    <a:pt x="126" y="121"/>
                  </a:cubicBezTo>
                  <a:cubicBezTo>
                    <a:pt x="125" y="121"/>
                    <a:pt x="125" y="120"/>
                    <a:pt x="125" y="120"/>
                  </a:cubicBezTo>
                  <a:cubicBezTo>
                    <a:pt x="123" y="119"/>
                    <a:pt x="122" y="118"/>
                    <a:pt x="120" y="117"/>
                  </a:cubicBezTo>
                  <a:cubicBezTo>
                    <a:pt x="120" y="117"/>
                    <a:pt x="120" y="117"/>
                    <a:pt x="120" y="117"/>
                  </a:cubicBezTo>
                  <a:cubicBezTo>
                    <a:pt x="118" y="117"/>
                    <a:pt x="116" y="118"/>
                    <a:pt x="115" y="120"/>
                  </a:cubicBezTo>
                  <a:cubicBezTo>
                    <a:pt x="114" y="120"/>
                    <a:pt x="114" y="120"/>
                    <a:pt x="113" y="121"/>
                  </a:cubicBezTo>
                  <a:cubicBezTo>
                    <a:pt x="112" y="122"/>
                    <a:pt x="110" y="123"/>
                    <a:pt x="108" y="123"/>
                  </a:cubicBezTo>
                  <a:cubicBezTo>
                    <a:pt x="107" y="123"/>
                    <a:pt x="106" y="123"/>
                    <a:pt x="105" y="124"/>
                  </a:cubicBezTo>
                  <a:cubicBezTo>
                    <a:pt x="103" y="124"/>
                    <a:pt x="102" y="124"/>
                    <a:pt x="100" y="124"/>
                  </a:cubicBezTo>
                  <a:cubicBezTo>
                    <a:pt x="100" y="125"/>
                    <a:pt x="100" y="125"/>
                    <a:pt x="100" y="125"/>
                  </a:cubicBezTo>
                  <a:cubicBezTo>
                    <a:pt x="96" y="126"/>
                    <a:pt x="90" y="128"/>
                    <a:pt x="86" y="131"/>
                  </a:cubicBezTo>
                  <a:cubicBezTo>
                    <a:pt x="84" y="133"/>
                    <a:pt x="82" y="135"/>
                    <a:pt x="80" y="137"/>
                  </a:cubicBezTo>
                  <a:cubicBezTo>
                    <a:pt x="80" y="137"/>
                    <a:pt x="80" y="137"/>
                    <a:pt x="80" y="137"/>
                  </a:cubicBezTo>
                  <a:cubicBezTo>
                    <a:pt x="80" y="137"/>
                    <a:pt x="77" y="138"/>
                    <a:pt x="77" y="138"/>
                  </a:cubicBezTo>
                  <a:cubicBezTo>
                    <a:pt x="76" y="138"/>
                    <a:pt x="74" y="138"/>
                    <a:pt x="73" y="138"/>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91"/>
            <p:cNvSpPr>
              <a:spLocks/>
            </p:cNvSpPr>
            <p:nvPr/>
          </p:nvSpPr>
          <p:spPr bwMode="auto">
            <a:xfrm>
              <a:off x="7367214" y="4246953"/>
              <a:ext cx="604956" cy="308868"/>
            </a:xfrm>
            <a:custGeom>
              <a:avLst/>
              <a:gdLst>
                <a:gd name="T0" fmla="*/ 101 w 234"/>
                <a:gd name="T1" fmla="*/ 115 h 120"/>
                <a:gd name="T2" fmla="*/ 96 w 234"/>
                <a:gd name="T3" fmla="*/ 115 h 120"/>
                <a:gd name="T4" fmla="*/ 88 w 234"/>
                <a:gd name="T5" fmla="*/ 109 h 120"/>
                <a:gd name="T6" fmla="*/ 77 w 234"/>
                <a:gd name="T7" fmla="*/ 96 h 120"/>
                <a:gd name="T8" fmla="*/ 61 w 234"/>
                <a:gd name="T9" fmla="*/ 88 h 120"/>
                <a:gd name="T10" fmla="*/ 52 w 234"/>
                <a:gd name="T11" fmla="*/ 93 h 120"/>
                <a:gd name="T12" fmla="*/ 41 w 234"/>
                <a:gd name="T13" fmla="*/ 100 h 120"/>
                <a:gd name="T14" fmla="*/ 27 w 234"/>
                <a:gd name="T15" fmla="*/ 98 h 120"/>
                <a:gd name="T16" fmla="*/ 21 w 234"/>
                <a:gd name="T17" fmla="*/ 95 h 120"/>
                <a:gd name="T18" fmla="*/ 18 w 234"/>
                <a:gd name="T19" fmla="*/ 99 h 120"/>
                <a:gd name="T20" fmla="*/ 11 w 234"/>
                <a:gd name="T21" fmla="*/ 94 h 120"/>
                <a:gd name="T22" fmla="*/ 2 w 234"/>
                <a:gd name="T23" fmla="*/ 89 h 120"/>
                <a:gd name="T24" fmla="*/ 1 w 234"/>
                <a:gd name="T25" fmla="*/ 75 h 120"/>
                <a:gd name="T26" fmla="*/ 10 w 234"/>
                <a:gd name="T27" fmla="*/ 68 h 120"/>
                <a:gd name="T28" fmla="*/ 18 w 234"/>
                <a:gd name="T29" fmla="*/ 68 h 120"/>
                <a:gd name="T30" fmla="*/ 29 w 234"/>
                <a:gd name="T31" fmla="*/ 65 h 120"/>
                <a:gd name="T32" fmla="*/ 41 w 234"/>
                <a:gd name="T33" fmla="*/ 68 h 120"/>
                <a:gd name="T34" fmla="*/ 57 w 234"/>
                <a:gd name="T35" fmla="*/ 63 h 120"/>
                <a:gd name="T36" fmla="*/ 63 w 234"/>
                <a:gd name="T37" fmla="*/ 60 h 120"/>
                <a:gd name="T38" fmla="*/ 75 w 234"/>
                <a:gd name="T39" fmla="*/ 53 h 120"/>
                <a:gd name="T40" fmla="*/ 81 w 234"/>
                <a:gd name="T41" fmla="*/ 45 h 120"/>
                <a:gd name="T42" fmla="*/ 92 w 234"/>
                <a:gd name="T43" fmla="*/ 33 h 120"/>
                <a:gd name="T44" fmla="*/ 101 w 234"/>
                <a:gd name="T45" fmla="*/ 32 h 120"/>
                <a:gd name="T46" fmla="*/ 116 w 234"/>
                <a:gd name="T47" fmla="*/ 26 h 120"/>
                <a:gd name="T48" fmla="*/ 124 w 234"/>
                <a:gd name="T49" fmla="*/ 16 h 120"/>
                <a:gd name="T50" fmla="*/ 135 w 234"/>
                <a:gd name="T51" fmla="*/ 6 h 120"/>
                <a:gd name="T52" fmla="*/ 138 w 234"/>
                <a:gd name="T53" fmla="*/ 4 h 120"/>
                <a:gd name="T54" fmla="*/ 143 w 234"/>
                <a:gd name="T55" fmla="*/ 9 h 120"/>
                <a:gd name="T56" fmla="*/ 154 w 234"/>
                <a:gd name="T57" fmla="*/ 11 h 120"/>
                <a:gd name="T58" fmla="*/ 172 w 234"/>
                <a:gd name="T59" fmla="*/ 0 h 120"/>
                <a:gd name="T60" fmla="*/ 185 w 234"/>
                <a:gd name="T61" fmla="*/ 4 h 120"/>
                <a:gd name="T62" fmla="*/ 190 w 234"/>
                <a:gd name="T63" fmla="*/ 4 h 120"/>
                <a:gd name="T64" fmla="*/ 198 w 234"/>
                <a:gd name="T65" fmla="*/ 4 h 120"/>
                <a:gd name="T66" fmla="*/ 205 w 234"/>
                <a:gd name="T67" fmla="*/ 6 h 120"/>
                <a:gd name="T68" fmla="*/ 209 w 234"/>
                <a:gd name="T69" fmla="*/ 7 h 120"/>
                <a:gd name="T70" fmla="*/ 228 w 234"/>
                <a:gd name="T71" fmla="*/ 6 h 120"/>
                <a:gd name="T72" fmla="*/ 234 w 234"/>
                <a:gd name="T73" fmla="*/ 10 h 120"/>
                <a:gd name="T74" fmla="*/ 232 w 234"/>
                <a:gd name="T75" fmla="*/ 39 h 120"/>
                <a:gd name="T76" fmla="*/ 232 w 234"/>
                <a:gd name="T77" fmla="*/ 53 h 120"/>
                <a:gd name="T78" fmla="*/ 224 w 234"/>
                <a:gd name="T79" fmla="*/ 61 h 120"/>
                <a:gd name="T80" fmla="*/ 219 w 234"/>
                <a:gd name="T81" fmla="*/ 59 h 120"/>
                <a:gd name="T82" fmla="*/ 217 w 234"/>
                <a:gd name="T83" fmla="*/ 62 h 120"/>
                <a:gd name="T84" fmla="*/ 217 w 234"/>
                <a:gd name="T85" fmla="*/ 79 h 120"/>
                <a:gd name="T86" fmla="*/ 216 w 234"/>
                <a:gd name="T87" fmla="*/ 82 h 120"/>
                <a:gd name="T88" fmla="*/ 203 w 234"/>
                <a:gd name="T89" fmla="*/ 99 h 120"/>
                <a:gd name="T90" fmla="*/ 180 w 234"/>
                <a:gd name="T91" fmla="*/ 109 h 120"/>
                <a:gd name="T92" fmla="*/ 149 w 234"/>
                <a:gd name="T93" fmla="*/ 119 h 120"/>
                <a:gd name="T94" fmla="*/ 130 w 234"/>
                <a:gd name="T95" fmla="*/ 119 h 120"/>
                <a:gd name="T96" fmla="*/ 118 w 234"/>
                <a:gd name="T97" fmla="*/ 119 h 120"/>
                <a:gd name="T98" fmla="*/ 111 w 234"/>
                <a:gd name="T9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120">
                  <a:moveTo>
                    <a:pt x="109" y="119"/>
                  </a:moveTo>
                  <a:cubicBezTo>
                    <a:pt x="107" y="118"/>
                    <a:pt x="106" y="118"/>
                    <a:pt x="106" y="117"/>
                  </a:cubicBezTo>
                  <a:cubicBezTo>
                    <a:pt x="104" y="116"/>
                    <a:pt x="103" y="115"/>
                    <a:pt x="101" y="115"/>
                  </a:cubicBezTo>
                  <a:cubicBezTo>
                    <a:pt x="101" y="115"/>
                    <a:pt x="100" y="115"/>
                    <a:pt x="99" y="115"/>
                  </a:cubicBezTo>
                  <a:cubicBezTo>
                    <a:pt x="99" y="115"/>
                    <a:pt x="98" y="115"/>
                    <a:pt x="98" y="115"/>
                  </a:cubicBezTo>
                  <a:cubicBezTo>
                    <a:pt x="97" y="115"/>
                    <a:pt x="97" y="115"/>
                    <a:pt x="96" y="115"/>
                  </a:cubicBezTo>
                  <a:cubicBezTo>
                    <a:pt x="95" y="115"/>
                    <a:pt x="95" y="115"/>
                    <a:pt x="94" y="115"/>
                  </a:cubicBezTo>
                  <a:cubicBezTo>
                    <a:pt x="92" y="114"/>
                    <a:pt x="91" y="112"/>
                    <a:pt x="89" y="110"/>
                  </a:cubicBezTo>
                  <a:cubicBezTo>
                    <a:pt x="89" y="110"/>
                    <a:pt x="88" y="109"/>
                    <a:pt x="88" y="109"/>
                  </a:cubicBezTo>
                  <a:cubicBezTo>
                    <a:pt x="87" y="108"/>
                    <a:pt x="86" y="107"/>
                    <a:pt x="85" y="106"/>
                  </a:cubicBezTo>
                  <a:cubicBezTo>
                    <a:pt x="83" y="104"/>
                    <a:pt x="81" y="102"/>
                    <a:pt x="79" y="100"/>
                  </a:cubicBezTo>
                  <a:cubicBezTo>
                    <a:pt x="78" y="99"/>
                    <a:pt x="77" y="98"/>
                    <a:pt x="77" y="96"/>
                  </a:cubicBezTo>
                  <a:cubicBezTo>
                    <a:pt x="75" y="94"/>
                    <a:pt x="74" y="92"/>
                    <a:pt x="73" y="91"/>
                  </a:cubicBezTo>
                  <a:cubicBezTo>
                    <a:pt x="71" y="89"/>
                    <a:pt x="67" y="87"/>
                    <a:pt x="64" y="87"/>
                  </a:cubicBezTo>
                  <a:cubicBezTo>
                    <a:pt x="63" y="87"/>
                    <a:pt x="62" y="87"/>
                    <a:pt x="61" y="88"/>
                  </a:cubicBezTo>
                  <a:cubicBezTo>
                    <a:pt x="60" y="88"/>
                    <a:pt x="60" y="89"/>
                    <a:pt x="59" y="90"/>
                  </a:cubicBezTo>
                  <a:cubicBezTo>
                    <a:pt x="59" y="90"/>
                    <a:pt x="58" y="91"/>
                    <a:pt x="58" y="91"/>
                  </a:cubicBezTo>
                  <a:cubicBezTo>
                    <a:pt x="56" y="92"/>
                    <a:pt x="54" y="93"/>
                    <a:pt x="52" y="93"/>
                  </a:cubicBezTo>
                  <a:cubicBezTo>
                    <a:pt x="52" y="93"/>
                    <a:pt x="52" y="93"/>
                    <a:pt x="51" y="93"/>
                  </a:cubicBezTo>
                  <a:cubicBezTo>
                    <a:pt x="49" y="94"/>
                    <a:pt x="48" y="95"/>
                    <a:pt x="46" y="96"/>
                  </a:cubicBezTo>
                  <a:cubicBezTo>
                    <a:pt x="45" y="98"/>
                    <a:pt x="43" y="99"/>
                    <a:pt x="41" y="100"/>
                  </a:cubicBezTo>
                  <a:cubicBezTo>
                    <a:pt x="40" y="100"/>
                    <a:pt x="37" y="101"/>
                    <a:pt x="34" y="101"/>
                  </a:cubicBezTo>
                  <a:cubicBezTo>
                    <a:pt x="34" y="101"/>
                    <a:pt x="33" y="101"/>
                    <a:pt x="33" y="101"/>
                  </a:cubicBezTo>
                  <a:cubicBezTo>
                    <a:pt x="31" y="101"/>
                    <a:pt x="29" y="100"/>
                    <a:pt x="27" y="98"/>
                  </a:cubicBezTo>
                  <a:cubicBezTo>
                    <a:pt x="26" y="98"/>
                    <a:pt x="25" y="97"/>
                    <a:pt x="24" y="97"/>
                  </a:cubicBezTo>
                  <a:cubicBezTo>
                    <a:pt x="23" y="96"/>
                    <a:pt x="23" y="95"/>
                    <a:pt x="22" y="95"/>
                  </a:cubicBezTo>
                  <a:cubicBezTo>
                    <a:pt x="21" y="95"/>
                    <a:pt x="21" y="95"/>
                    <a:pt x="21" y="95"/>
                  </a:cubicBezTo>
                  <a:cubicBezTo>
                    <a:pt x="20" y="95"/>
                    <a:pt x="19" y="96"/>
                    <a:pt x="18" y="98"/>
                  </a:cubicBezTo>
                  <a:cubicBezTo>
                    <a:pt x="18" y="98"/>
                    <a:pt x="18" y="98"/>
                    <a:pt x="18" y="98"/>
                  </a:cubicBezTo>
                  <a:cubicBezTo>
                    <a:pt x="18" y="99"/>
                    <a:pt x="18" y="99"/>
                    <a:pt x="18" y="99"/>
                  </a:cubicBezTo>
                  <a:cubicBezTo>
                    <a:pt x="17" y="101"/>
                    <a:pt x="17" y="101"/>
                    <a:pt x="17" y="101"/>
                  </a:cubicBezTo>
                  <a:cubicBezTo>
                    <a:pt x="16" y="99"/>
                    <a:pt x="16" y="99"/>
                    <a:pt x="16" y="99"/>
                  </a:cubicBezTo>
                  <a:cubicBezTo>
                    <a:pt x="14" y="97"/>
                    <a:pt x="13" y="95"/>
                    <a:pt x="11" y="94"/>
                  </a:cubicBezTo>
                  <a:cubicBezTo>
                    <a:pt x="9" y="92"/>
                    <a:pt x="7" y="91"/>
                    <a:pt x="3" y="91"/>
                  </a:cubicBezTo>
                  <a:cubicBezTo>
                    <a:pt x="2" y="90"/>
                    <a:pt x="2" y="90"/>
                    <a:pt x="2" y="90"/>
                  </a:cubicBezTo>
                  <a:cubicBezTo>
                    <a:pt x="2" y="89"/>
                    <a:pt x="2" y="89"/>
                    <a:pt x="2" y="89"/>
                  </a:cubicBezTo>
                  <a:cubicBezTo>
                    <a:pt x="3" y="87"/>
                    <a:pt x="3" y="84"/>
                    <a:pt x="2" y="81"/>
                  </a:cubicBezTo>
                  <a:cubicBezTo>
                    <a:pt x="2" y="80"/>
                    <a:pt x="2" y="79"/>
                    <a:pt x="2" y="78"/>
                  </a:cubicBezTo>
                  <a:cubicBezTo>
                    <a:pt x="1" y="77"/>
                    <a:pt x="1" y="76"/>
                    <a:pt x="1" y="75"/>
                  </a:cubicBezTo>
                  <a:cubicBezTo>
                    <a:pt x="0" y="72"/>
                    <a:pt x="0" y="70"/>
                    <a:pt x="2" y="68"/>
                  </a:cubicBezTo>
                  <a:cubicBezTo>
                    <a:pt x="3" y="67"/>
                    <a:pt x="4" y="66"/>
                    <a:pt x="5" y="66"/>
                  </a:cubicBezTo>
                  <a:cubicBezTo>
                    <a:pt x="7" y="66"/>
                    <a:pt x="9" y="67"/>
                    <a:pt x="10" y="68"/>
                  </a:cubicBezTo>
                  <a:cubicBezTo>
                    <a:pt x="11" y="68"/>
                    <a:pt x="11" y="68"/>
                    <a:pt x="11" y="68"/>
                  </a:cubicBezTo>
                  <a:cubicBezTo>
                    <a:pt x="13" y="69"/>
                    <a:pt x="14" y="71"/>
                    <a:pt x="16" y="71"/>
                  </a:cubicBezTo>
                  <a:cubicBezTo>
                    <a:pt x="16" y="71"/>
                    <a:pt x="17" y="71"/>
                    <a:pt x="18" y="68"/>
                  </a:cubicBezTo>
                  <a:cubicBezTo>
                    <a:pt x="19" y="66"/>
                    <a:pt x="20" y="62"/>
                    <a:pt x="23" y="62"/>
                  </a:cubicBezTo>
                  <a:cubicBezTo>
                    <a:pt x="24" y="62"/>
                    <a:pt x="25" y="63"/>
                    <a:pt x="25" y="63"/>
                  </a:cubicBezTo>
                  <a:cubicBezTo>
                    <a:pt x="27" y="63"/>
                    <a:pt x="28" y="64"/>
                    <a:pt x="29" y="65"/>
                  </a:cubicBezTo>
                  <a:cubicBezTo>
                    <a:pt x="30" y="66"/>
                    <a:pt x="31" y="66"/>
                    <a:pt x="33" y="67"/>
                  </a:cubicBezTo>
                  <a:cubicBezTo>
                    <a:pt x="35" y="67"/>
                    <a:pt x="38" y="68"/>
                    <a:pt x="41" y="68"/>
                  </a:cubicBezTo>
                  <a:cubicBezTo>
                    <a:pt x="41" y="68"/>
                    <a:pt x="41" y="68"/>
                    <a:pt x="41" y="68"/>
                  </a:cubicBezTo>
                  <a:cubicBezTo>
                    <a:pt x="44" y="68"/>
                    <a:pt x="46" y="67"/>
                    <a:pt x="48" y="65"/>
                  </a:cubicBezTo>
                  <a:cubicBezTo>
                    <a:pt x="51" y="63"/>
                    <a:pt x="53" y="63"/>
                    <a:pt x="55" y="63"/>
                  </a:cubicBezTo>
                  <a:cubicBezTo>
                    <a:pt x="56" y="63"/>
                    <a:pt x="57" y="63"/>
                    <a:pt x="57" y="63"/>
                  </a:cubicBezTo>
                  <a:cubicBezTo>
                    <a:pt x="58" y="63"/>
                    <a:pt x="58" y="63"/>
                    <a:pt x="58" y="63"/>
                  </a:cubicBezTo>
                  <a:cubicBezTo>
                    <a:pt x="60" y="63"/>
                    <a:pt x="60" y="62"/>
                    <a:pt x="62" y="61"/>
                  </a:cubicBezTo>
                  <a:cubicBezTo>
                    <a:pt x="62" y="61"/>
                    <a:pt x="62" y="60"/>
                    <a:pt x="63" y="60"/>
                  </a:cubicBezTo>
                  <a:cubicBezTo>
                    <a:pt x="64" y="59"/>
                    <a:pt x="66" y="59"/>
                    <a:pt x="68" y="59"/>
                  </a:cubicBezTo>
                  <a:cubicBezTo>
                    <a:pt x="69" y="59"/>
                    <a:pt x="70" y="58"/>
                    <a:pt x="71" y="58"/>
                  </a:cubicBezTo>
                  <a:cubicBezTo>
                    <a:pt x="73" y="57"/>
                    <a:pt x="74" y="55"/>
                    <a:pt x="75" y="53"/>
                  </a:cubicBezTo>
                  <a:cubicBezTo>
                    <a:pt x="76" y="53"/>
                    <a:pt x="76" y="52"/>
                    <a:pt x="76" y="52"/>
                  </a:cubicBezTo>
                  <a:cubicBezTo>
                    <a:pt x="77" y="51"/>
                    <a:pt x="78" y="49"/>
                    <a:pt x="79" y="48"/>
                  </a:cubicBezTo>
                  <a:cubicBezTo>
                    <a:pt x="80" y="47"/>
                    <a:pt x="80" y="46"/>
                    <a:pt x="81" y="45"/>
                  </a:cubicBezTo>
                  <a:cubicBezTo>
                    <a:pt x="82" y="43"/>
                    <a:pt x="82" y="42"/>
                    <a:pt x="83" y="41"/>
                  </a:cubicBezTo>
                  <a:cubicBezTo>
                    <a:pt x="83" y="40"/>
                    <a:pt x="84" y="38"/>
                    <a:pt x="85" y="37"/>
                  </a:cubicBezTo>
                  <a:cubicBezTo>
                    <a:pt x="86" y="34"/>
                    <a:pt x="89" y="34"/>
                    <a:pt x="92" y="33"/>
                  </a:cubicBezTo>
                  <a:cubicBezTo>
                    <a:pt x="92" y="33"/>
                    <a:pt x="92" y="33"/>
                    <a:pt x="92" y="33"/>
                  </a:cubicBezTo>
                  <a:cubicBezTo>
                    <a:pt x="95" y="32"/>
                    <a:pt x="98" y="32"/>
                    <a:pt x="100" y="32"/>
                  </a:cubicBezTo>
                  <a:cubicBezTo>
                    <a:pt x="101" y="32"/>
                    <a:pt x="101" y="32"/>
                    <a:pt x="101" y="32"/>
                  </a:cubicBezTo>
                  <a:cubicBezTo>
                    <a:pt x="102" y="32"/>
                    <a:pt x="104" y="31"/>
                    <a:pt x="105" y="31"/>
                  </a:cubicBezTo>
                  <a:cubicBezTo>
                    <a:pt x="106" y="31"/>
                    <a:pt x="108" y="30"/>
                    <a:pt x="109" y="30"/>
                  </a:cubicBezTo>
                  <a:cubicBezTo>
                    <a:pt x="113" y="30"/>
                    <a:pt x="115" y="29"/>
                    <a:pt x="116" y="26"/>
                  </a:cubicBezTo>
                  <a:cubicBezTo>
                    <a:pt x="116" y="25"/>
                    <a:pt x="116" y="25"/>
                    <a:pt x="116" y="25"/>
                  </a:cubicBezTo>
                  <a:cubicBezTo>
                    <a:pt x="117" y="22"/>
                    <a:pt x="118" y="20"/>
                    <a:pt x="121" y="18"/>
                  </a:cubicBezTo>
                  <a:cubicBezTo>
                    <a:pt x="122" y="17"/>
                    <a:pt x="123" y="17"/>
                    <a:pt x="124" y="16"/>
                  </a:cubicBezTo>
                  <a:cubicBezTo>
                    <a:pt x="126" y="15"/>
                    <a:pt x="128" y="14"/>
                    <a:pt x="129" y="13"/>
                  </a:cubicBezTo>
                  <a:cubicBezTo>
                    <a:pt x="130" y="12"/>
                    <a:pt x="132" y="10"/>
                    <a:pt x="133" y="8"/>
                  </a:cubicBezTo>
                  <a:cubicBezTo>
                    <a:pt x="134" y="7"/>
                    <a:pt x="135" y="6"/>
                    <a:pt x="135" y="6"/>
                  </a:cubicBezTo>
                  <a:cubicBezTo>
                    <a:pt x="136" y="5"/>
                    <a:pt x="136" y="5"/>
                    <a:pt x="136" y="4"/>
                  </a:cubicBezTo>
                  <a:cubicBezTo>
                    <a:pt x="137" y="4"/>
                    <a:pt x="137" y="4"/>
                    <a:pt x="137" y="4"/>
                  </a:cubicBezTo>
                  <a:cubicBezTo>
                    <a:pt x="138" y="4"/>
                    <a:pt x="138" y="4"/>
                    <a:pt x="138" y="4"/>
                  </a:cubicBezTo>
                  <a:cubicBezTo>
                    <a:pt x="139" y="5"/>
                    <a:pt x="139" y="5"/>
                    <a:pt x="140" y="6"/>
                  </a:cubicBezTo>
                  <a:cubicBezTo>
                    <a:pt x="140" y="7"/>
                    <a:pt x="141" y="7"/>
                    <a:pt x="141" y="8"/>
                  </a:cubicBezTo>
                  <a:cubicBezTo>
                    <a:pt x="142" y="8"/>
                    <a:pt x="142" y="8"/>
                    <a:pt x="143" y="9"/>
                  </a:cubicBezTo>
                  <a:cubicBezTo>
                    <a:pt x="144" y="9"/>
                    <a:pt x="145" y="10"/>
                    <a:pt x="146" y="11"/>
                  </a:cubicBezTo>
                  <a:cubicBezTo>
                    <a:pt x="147" y="12"/>
                    <a:pt x="149" y="13"/>
                    <a:pt x="150" y="13"/>
                  </a:cubicBezTo>
                  <a:cubicBezTo>
                    <a:pt x="152" y="13"/>
                    <a:pt x="153" y="12"/>
                    <a:pt x="154" y="11"/>
                  </a:cubicBezTo>
                  <a:cubicBezTo>
                    <a:pt x="156" y="10"/>
                    <a:pt x="157" y="9"/>
                    <a:pt x="159" y="7"/>
                  </a:cubicBezTo>
                  <a:cubicBezTo>
                    <a:pt x="162" y="4"/>
                    <a:pt x="166" y="0"/>
                    <a:pt x="171" y="0"/>
                  </a:cubicBezTo>
                  <a:cubicBezTo>
                    <a:pt x="171" y="0"/>
                    <a:pt x="172" y="0"/>
                    <a:pt x="172" y="0"/>
                  </a:cubicBezTo>
                  <a:cubicBezTo>
                    <a:pt x="174" y="0"/>
                    <a:pt x="176" y="1"/>
                    <a:pt x="178" y="2"/>
                  </a:cubicBezTo>
                  <a:cubicBezTo>
                    <a:pt x="180" y="3"/>
                    <a:pt x="181" y="3"/>
                    <a:pt x="183" y="4"/>
                  </a:cubicBezTo>
                  <a:cubicBezTo>
                    <a:pt x="184" y="4"/>
                    <a:pt x="184" y="4"/>
                    <a:pt x="185" y="4"/>
                  </a:cubicBezTo>
                  <a:cubicBezTo>
                    <a:pt x="186" y="4"/>
                    <a:pt x="186" y="4"/>
                    <a:pt x="187" y="4"/>
                  </a:cubicBezTo>
                  <a:cubicBezTo>
                    <a:pt x="188" y="4"/>
                    <a:pt x="188" y="4"/>
                    <a:pt x="188" y="4"/>
                  </a:cubicBezTo>
                  <a:cubicBezTo>
                    <a:pt x="189" y="4"/>
                    <a:pt x="189" y="4"/>
                    <a:pt x="190" y="4"/>
                  </a:cubicBezTo>
                  <a:cubicBezTo>
                    <a:pt x="191" y="3"/>
                    <a:pt x="192" y="2"/>
                    <a:pt x="193" y="2"/>
                  </a:cubicBezTo>
                  <a:cubicBezTo>
                    <a:pt x="194" y="2"/>
                    <a:pt x="194" y="3"/>
                    <a:pt x="194" y="3"/>
                  </a:cubicBezTo>
                  <a:cubicBezTo>
                    <a:pt x="196" y="3"/>
                    <a:pt x="197" y="3"/>
                    <a:pt x="198" y="4"/>
                  </a:cubicBezTo>
                  <a:cubicBezTo>
                    <a:pt x="198" y="4"/>
                    <a:pt x="199" y="5"/>
                    <a:pt x="199" y="5"/>
                  </a:cubicBezTo>
                  <a:cubicBezTo>
                    <a:pt x="201" y="6"/>
                    <a:pt x="202" y="6"/>
                    <a:pt x="204" y="6"/>
                  </a:cubicBezTo>
                  <a:cubicBezTo>
                    <a:pt x="205" y="6"/>
                    <a:pt x="205" y="6"/>
                    <a:pt x="205" y="6"/>
                  </a:cubicBezTo>
                  <a:cubicBezTo>
                    <a:pt x="205" y="6"/>
                    <a:pt x="206" y="6"/>
                    <a:pt x="207" y="7"/>
                  </a:cubicBezTo>
                  <a:cubicBezTo>
                    <a:pt x="207" y="7"/>
                    <a:pt x="208" y="7"/>
                    <a:pt x="209" y="7"/>
                  </a:cubicBezTo>
                  <a:cubicBezTo>
                    <a:pt x="209" y="7"/>
                    <a:pt x="209" y="7"/>
                    <a:pt x="209" y="7"/>
                  </a:cubicBezTo>
                  <a:cubicBezTo>
                    <a:pt x="211" y="6"/>
                    <a:pt x="213" y="6"/>
                    <a:pt x="215" y="5"/>
                  </a:cubicBezTo>
                  <a:cubicBezTo>
                    <a:pt x="217" y="4"/>
                    <a:pt x="219" y="4"/>
                    <a:pt x="221" y="4"/>
                  </a:cubicBezTo>
                  <a:cubicBezTo>
                    <a:pt x="223" y="4"/>
                    <a:pt x="225" y="4"/>
                    <a:pt x="228" y="6"/>
                  </a:cubicBezTo>
                  <a:cubicBezTo>
                    <a:pt x="229" y="6"/>
                    <a:pt x="230" y="7"/>
                    <a:pt x="232" y="8"/>
                  </a:cubicBezTo>
                  <a:cubicBezTo>
                    <a:pt x="234" y="9"/>
                    <a:pt x="234" y="9"/>
                    <a:pt x="234" y="9"/>
                  </a:cubicBezTo>
                  <a:cubicBezTo>
                    <a:pt x="234" y="10"/>
                    <a:pt x="234" y="10"/>
                    <a:pt x="234" y="10"/>
                  </a:cubicBezTo>
                  <a:cubicBezTo>
                    <a:pt x="231" y="13"/>
                    <a:pt x="230" y="17"/>
                    <a:pt x="230" y="22"/>
                  </a:cubicBezTo>
                  <a:cubicBezTo>
                    <a:pt x="229" y="28"/>
                    <a:pt x="230" y="33"/>
                    <a:pt x="232" y="39"/>
                  </a:cubicBezTo>
                  <a:cubicBezTo>
                    <a:pt x="232" y="39"/>
                    <a:pt x="232" y="39"/>
                    <a:pt x="232" y="39"/>
                  </a:cubicBezTo>
                  <a:cubicBezTo>
                    <a:pt x="232" y="39"/>
                    <a:pt x="232" y="39"/>
                    <a:pt x="232" y="39"/>
                  </a:cubicBezTo>
                  <a:cubicBezTo>
                    <a:pt x="232" y="42"/>
                    <a:pt x="232" y="46"/>
                    <a:pt x="232" y="50"/>
                  </a:cubicBezTo>
                  <a:cubicBezTo>
                    <a:pt x="232" y="51"/>
                    <a:pt x="232" y="52"/>
                    <a:pt x="232" y="53"/>
                  </a:cubicBezTo>
                  <a:cubicBezTo>
                    <a:pt x="232" y="55"/>
                    <a:pt x="232" y="57"/>
                    <a:pt x="230" y="59"/>
                  </a:cubicBezTo>
                  <a:cubicBezTo>
                    <a:pt x="228" y="60"/>
                    <a:pt x="227" y="61"/>
                    <a:pt x="225" y="61"/>
                  </a:cubicBezTo>
                  <a:cubicBezTo>
                    <a:pt x="224" y="61"/>
                    <a:pt x="224" y="61"/>
                    <a:pt x="224" y="61"/>
                  </a:cubicBezTo>
                  <a:cubicBezTo>
                    <a:pt x="223" y="60"/>
                    <a:pt x="222" y="60"/>
                    <a:pt x="221" y="60"/>
                  </a:cubicBezTo>
                  <a:cubicBezTo>
                    <a:pt x="220" y="59"/>
                    <a:pt x="220" y="59"/>
                    <a:pt x="219" y="59"/>
                  </a:cubicBezTo>
                  <a:cubicBezTo>
                    <a:pt x="219" y="59"/>
                    <a:pt x="219" y="59"/>
                    <a:pt x="219" y="59"/>
                  </a:cubicBezTo>
                  <a:cubicBezTo>
                    <a:pt x="218" y="59"/>
                    <a:pt x="217" y="59"/>
                    <a:pt x="216" y="60"/>
                  </a:cubicBezTo>
                  <a:cubicBezTo>
                    <a:pt x="216" y="60"/>
                    <a:pt x="216" y="60"/>
                    <a:pt x="216" y="60"/>
                  </a:cubicBezTo>
                  <a:cubicBezTo>
                    <a:pt x="216" y="61"/>
                    <a:pt x="217" y="61"/>
                    <a:pt x="217" y="62"/>
                  </a:cubicBezTo>
                  <a:cubicBezTo>
                    <a:pt x="218" y="65"/>
                    <a:pt x="219" y="68"/>
                    <a:pt x="219" y="71"/>
                  </a:cubicBezTo>
                  <a:cubicBezTo>
                    <a:pt x="219" y="73"/>
                    <a:pt x="219" y="75"/>
                    <a:pt x="218" y="77"/>
                  </a:cubicBezTo>
                  <a:cubicBezTo>
                    <a:pt x="218" y="78"/>
                    <a:pt x="218" y="79"/>
                    <a:pt x="217" y="79"/>
                  </a:cubicBezTo>
                  <a:cubicBezTo>
                    <a:pt x="217" y="80"/>
                    <a:pt x="216" y="80"/>
                    <a:pt x="216" y="81"/>
                  </a:cubicBezTo>
                  <a:cubicBezTo>
                    <a:pt x="216" y="81"/>
                    <a:pt x="216" y="81"/>
                    <a:pt x="216" y="81"/>
                  </a:cubicBezTo>
                  <a:cubicBezTo>
                    <a:pt x="216" y="82"/>
                    <a:pt x="216" y="82"/>
                    <a:pt x="216" y="82"/>
                  </a:cubicBezTo>
                  <a:cubicBezTo>
                    <a:pt x="213" y="84"/>
                    <a:pt x="210" y="86"/>
                    <a:pt x="208" y="89"/>
                  </a:cubicBezTo>
                  <a:cubicBezTo>
                    <a:pt x="207" y="91"/>
                    <a:pt x="206" y="93"/>
                    <a:pt x="206" y="95"/>
                  </a:cubicBezTo>
                  <a:cubicBezTo>
                    <a:pt x="205" y="96"/>
                    <a:pt x="204" y="98"/>
                    <a:pt x="203" y="99"/>
                  </a:cubicBezTo>
                  <a:cubicBezTo>
                    <a:pt x="200" y="106"/>
                    <a:pt x="194" y="107"/>
                    <a:pt x="188" y="108"/>
                  </a:cubicBezTo>
                  <a:cubicBezTo>
                    <a:pt x="188" y="108"/>
                    <a:pt x="184" y="108"/>
                    <a:pt x="184" y="108"/>
                  </a:cubicBezTo>
                  <a:cubicBezTo>
                    <a:pt x="183" y="109"/>
                    <a:pt x="182" y="109"/>
                    <a:pt x="180" y="109"/>
                  </a:cubicBezTo>
                  <a:cubicBezTo>
                    <a:pt x="175" y="110"/>
                    <a:pt x="170" y="110"/>
                    <a:pt x="166" y="112"/>
                  </a:cubicBezTo>
                  <a:cubicBezTo>
                    <a:pt x="163" y="113"/>
                    <a:pt x="161" y="114"/>
                    <a:pt x="158" y="115"/>
                  </a:cubicBezTo>
                  <a:cubicBezTo>
                    <a:pt x="155" y="116"/>
                    <a:pt x="152" y="118"/>
                    <a:pt x="149" y="119"/>
                  </a:cubicBezTo>
                  <a:cubicBezTo>
                    <a:pt x="147" y="119"/>
                    <a:pt x="144" y="120"/>
                    <a:pt x="142" y="120"/>
                  </a:cubicBezTo>
                  <a:cubicBezTo>
                    <a:pt x="140" y="120"/>
                    <a:pt x="138" y="119"/>
                    <a:pt x="136" y="119"/>
                  </a:cubicBezTo>
                  <a:cubicBezTo>
                    <a:pt x="134" y="119"/>
                    <a:pt x="132" y="119"/>
                    <a:pt x="130" y="119"/>
                  </a:cubicBezTo>
                  <a:cubicBezTo>
                    <a:pt x="129" y="119"/>
                    <a:pt x="129" y="119"/>
                    <a:pt x="128" y="119"/>
                  </a:cubicBezTo>
                  <a:cubicBezTo>
                    <a:pt x="125" y="119"/>
                    <a:pt x="123" y="119"/>
                    <a:pt x="121" y="119"/>
                  </a:cubicBezTo>
                  <a:cubicBezTo>
                    <a:pt x="120" y="119"/>
                    <a:pt x="119" y="119"/>
                    <a:pt x="118" y="119"/>
                  </a:cubicBezTo>
                  <a:cubicBezTo>
                    <a:pt x="117" y="119"/>
                    <a:pt x="117" y="119"/>
                    <a:pt x="117" y="119"/>
                  </a:cubicBezTo>
                  <a:cubicBezTo>
                    <a:pt x="117" y="119"/>
                    <a:pt x="116" y="119"/>
                    <a:pt x="115" y="119"/>
                  </a:cubicBezTo>
                  <a:cubicBezTo>
                    <a:pt x="113" y="119"/>
                    <a:pt x="112" y="119"/>
                    <a:pt x="111" y="120"/>
                  </a:cubicBezTo>
                  <a:cubicBezTo>
                    <a:pt x="110" y="120"/>
                    <a:pt x="110" y="120"/>
                    <a:pt x="110" y="120"/>
                  </a:cubicBezTo>
                  <a:lnTo>
                    <a:pt x="109" y="119"/>
                  </a:ln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92"/>
            <p:cNvSpPr>
              <a:spLocks/>
            </p:cNvSpPr>
            <p:nvPr/>
          </p:nvSpPr>
          <p:spPr bwMode="auto">
            <a:xfrm>
              <a:off x="7348043" y="4434404"/>
              <a:ext cx="31952" cy="46863"/>
            </a:xfrm>
            <a:custGeom>
              <a:avLst/>
              <a:gdLst>
                <a:gd name="T0" fmla="*/ 10 w 12"/>
                <a:gd name="T1" fmla="*/ 18 h 18"/>
                <a:gd name="T2" fmla="*/ 8 w 12"/>
                <a:gd name="T3" fmla="*/ 17 h 18"/>
                <a:gd name="T4" fmla="*/ 1 w 12"/>
                <a:gd name="T5" fmla="*/ 15 h 18"/>
                <a:gd name="T6" fmla="*/ 0 w 12"/>
                <a:gd name="T7" fmla="*/ 9 h 18"/>
                <a:gd name="T8" fmla="*/ 8 w 12"/>
                <a:gd name="T9" fmla="*/ 1 h 18"/>
                <a:gd name="T10" fmla="*/ 10 w 12"/>
                <a:gd name="T11" fmla="*/ 0 h 18"/>
                <a:gd name="T12" fmla="*/ 10 w 12"/>
                <a:gd name="T13" fmla="*/ 2 h 18"/>
                <a:gd name="T14" fmla="*/ 11 w 12"/>
                <a:gd name="T15" fmla="*/ 5 h 18"/>
                <a:gd name="T16" fmla="*/ 11 w 12"/>
                <a:gd name="T17" fmla="*/ 8 h 18"/>
                <a:gd name="T18" fmla="*/ 12 w 12"/>
                <a:gd name="T19" fmla="*/ 17 h 18"/>
                <a:gd name="T20" fmla="*/ 11 w 12"/>
                <a:gd name="T21" fmla="*/ 18 h 18"/>
                <a:gd name="T22" fmla="*/ 10 w 12"/>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8">
                  <a:moveTo>
                    <a:pt x="10" y="18"/>
                  </a:moveTo>
                  <a:cubicBezTo>
                    <a:pt x="10" y="17"/>
                    <a:pt x="9" y="17"/>
                    <a:pt x="8" y="17"/>
                  </a:cubicBezTo>
                  <a:cubicBezTo>
                    <a:pt x="6" y="17"/>
                    <a:pt x="3" y="17"/>
                    <a:pt x="1" y="15"/>
                  </a:cubicBezTo>
                  <a:cubicBezTo>
                    <a:pt x="0" y="14"/>
                    <a:pt x="0" y="12"/>
                    <a:pt x="0" y="9"/>
                  </a:cubicBezTo>
                  <a:cubicBezTo>
                    <a:pt x="1" y="5"/>
                    <a:pt x="4" y="2"/>
                    <a:pt x="8" y="1"/>
                  </a:cubicBezTo>
                  <a:cubicBezTo>
                    <a:pt x="10" y="0"/>
                    <a:pt x="10" y="0"/>
                    <a:pt x="10" y="0"/>
                  </a:cubicBezTo>
                  <a:cubicBezTo>
                    <a:pt x="10" y="2"/>
                    <a:pt x="10" y="2"/>
                    <a:pt x="10" y="2"/>
                  </a:cubicBezTo>
                  <a:cubicBezTo>
                    <a:pt x="10" y="3"/>
                    <a:pt x="10" y="4"/>
                    <a:pt x="11" y="5"/>
                  </a:cubicBezTo>
                  <a:cubicBezTo>
                    <a:pt x="11" y="6"/>
                    <a:pt x="11" y="7"/>
                    <a:pt x="11" y="8"/>
                  </a:cubicBezTo>
                  <a:cubicBezTo>
                    <a:pt x="12" y="11"/>
                    <a:pt x="12" y="14"/>
                    <a:pt x="12" y="17"/>
                  </a:cubicBezTo>
                  <a:cubicBezTo>
                    <a:pt x="11" y="18"/>
                    <a:pt x="11" y="18"/>
                    <a:pt x="11" y="18"/>
                  </a:cubicBezTo>
                  <a:lnTo>
                    <a:pt x="10" y="18"/>
                  </a:ln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93"/>
            <p:cNvSpPr>
              <a:spLocks/>
            </p:cNvSpPr>
            <p:nvPr/>
          </p:nvSpPr>
          <p:spPr bwMode="auto">
            <a:xfrm>
              <a:off x="7612179" y="3957256"/>
              <a:ext cx="528271" cy="328039"/>
            </a:xfrm>
            <a:custGeom>
              <a:avLst/>
              <a:gdLst>
                <a:gd name="T0" fmla="*/ 49 w 204"/>
                <a:gd name="T1" fmla="*/ 124 h 127"/>
                <a:gd name="T2" fmla="*/ 45 w 204"/>
                <a:gd name="T3" fmla="*/ 122 h 127"/>
                <a:gd name="T4" fmla="*/ 42 w 204"/>
                <a:gd name="T5" fmla="*/ 119 h 127"/>
                <a:gd name="T6" fmla="*/ 40 w 204"/>
                <a:gd name="T7" fmla="*/ 118 h 127"/>
                <a:gd name="T8" fmla="*/ 40 w 204"/>
                <a:gd name="T9" fmla="*/ 116 h 127"/>
                <a:gd name="T10" fmla="*/ 33 w 204"/>
                <a:gd name="T11" fmla="*/ 103 h 127"/>
                <a:gd name="T12" fmla="*/ 28 w 204"/>
                <a:gd name="T13" fmla="*/ 96 h 127"/>
                <a:gd name="T14" fmla="*/ 25 w 204"/>
                <a:gd name="T15" fmla="*/ 92 h 127"/>
                <a:gd name="T16" fmla="*/ 14 w 204"/>
                <a:gd name="T17" fmla="*/ 81 h 127"/>
                <a:gd name="T18" fmla="*/ 6 w 204"/>
                <a:gd name="T19" fmla="*/ 64 h 127"/>
                <a:gd name="T20" fmla="*/ 0 w 204"/>
                <a:gd name="T21" fmla="*/ 47 h 127"/>
                <a:gd name="T22" fmla="*/ 16 w 204"/>
                <a:gd name="T23" fmla="*/ 30 h 127"/>
                <a:gd name="T24" fmla="*/ 27 w 204"/>
                <a:gd name="T25" fmla="*/ 25 h 127"/>
                <a:gd name="T26" fmla="*/ 45 w 204"/>
                <a:gd name="T27" fmla="*/ 18 h 127"/>
                <a:gd name="T28" fmla="*/ 62 w 204"/>
                <a:gd name="T29" fmla="*/ 8 h 127"/>
                <a:gd name="T30" fmla="*/ 72 w 204"/>
                <a:gd name="T31" fmla="*/ 0 h 127"/>
                <a:gd name="T32" fmla="*/ 84 w 204"/>
                <a:gd name="T33" fmla="*/ 7 h 127"/>
                <a:gd name="T34" fmla="*/ 92 w 204"/>
                <a:gd name="T35" fmla="*/ 4 h 127"/>
                <a:gd name="T36" fmla="*/ 92 w 204"/>
                <a:gd name="T37" fmla="*/ 4 h 127"/>
                <a:gd name="T38" fmla="*/ 101 w 204"/>
                <a:gd name="T39" fmla="*/ 6 h 127"/>
                <a:gd name="T40" fmla="*/ 108 w 204"/>
                <a:gd name="T41" fmla="*/ 12 h 127"/>
                <a:gd name="T42" fmla="*/ 124 w 204"/>
                <a:gd name="T43" fmla="*/ 20 h 127"/>
                <a:gd name="T44" fmla="*/ 133 w 204"/>
                <a:gd name="T45" fmla="*/ 31 h 127"/>
                <a:gd name="T46" fmla="*/ 139 w 204"/>
                <a:gd name="T47" fmla="*/ 39 h 127"/>
                <a:gd name="T48" fmla="*/ 145 w 204"/>
                <a:gd name="T49" fmla="*/ 41 h 127"/>
                <a:gd name="T50" fmla="*/ 151 w 204"/>
                <a:gd name="T51" fmla="*/ 35 h 127"/>
                <a:gd name="T52" fmla="*/ 159 w 204"/>
                <a:gd name="T53" fmla="*/ 38 h 127"/>
                <a:gd name="T54" fmla="*/ 165 w 204"/>
                <a:gd name="T55" fmla="*/ 40 h 127"/>
                <a:gd name="T56" fmla="*/ 174 w 204"/>
                <a:gd name="T57" fmla="*/ 46 h 127"/>
                <a:gd name="T58" fmla="*/ 182 w 204"/>
                <a:gd name="T59" fmla="*/ 52 h 127"/>
                <a:gd name="T60" fmla="*/ 189 w 204"/>
                <a:gd name="T61" fmla="*/ 54 h 127"/>
                <a:gd name="T62" fmla="*/ 195 w 204"/>
                <a:gd name="T63" fmla="*/ 56 h 127"/>
                <a:gd name="T64" fmla="*/ 204 w 204"/>
                <a:gd name="T65" fmla="*/ 69 h 127"/>
                <a:gd name="T66" fmla="*/ 203 w 204"/>
                <a:gd name="T67" fmla="*/ 76 h 127"/>
                <a:gd name="T68" fmla="*/ 201 w 204"/>
                <a:gd name="T69" fmla="*/ 74 h 127"/>
                <a:gd name="T70" fmla="*/ 202 w 204"/>
                <a:gd name="T71" fmla="*/ 75 h 127"/>
                <a:gd name="T72" fmla="*/ 179 w 204"/>
                <a:gd name="T73" fmla="*/ 95 h 127"/>
                <a:gd name="T74" fmla="*/ 156 w 204"/>
                <a:gd name="T75" fmla="*/ 111 h 127"/>
                <a:gd name="T76" fmla="*/ 139 w 204"/>
                <a:gd name="T77" fmla="*/ 122 h 127"/>
                <a:gd name="T78" fmla="*/ 136 w 204"/>
                <a:gd name="T79" fmla="*/ 122 h 127"/>
                <a:gd name="T80" fmla="*/ 126 w 204"/>
                <a:gd name="T81" fmla="*/ 118 h 127"/>
                <a:gd name="T82" fmla="*/ 115 w 204"/>
                <a:gd name="T83" fmla="*/ 121 h 127"/>
                <a:gd name="T84" fmla="*/ 111 w 204"/>
                <a:gd name="T85" fmla="*/ 121 h 127"/>
                <a:gd name="T86" fmla="*/ 109 w 204"/>
                <a:gd name="T87" fmla="*/ 120 h 127"/>
                <a:gd name="T88" fmla="*/ 101 w 204"/>
                <a:gd name="T89" fmla="*/ 118 h 127"/>
                <a:gd name="T90" fmla="*/ 98 w 204"/>
                <a:gd name="T91" fmla="*/ 117 h 127"/>
                <a:gd name="T92" fmla="*/ 94 w 204"/>
                <a:gd name="T93" fmla="*/ 118 h 127"/>
                <a:gd name="T94" fmla="*/ 89 w 204"/>
                <a:gd name="T95" fmla="*/ 118 h 127"/>
                <a:gd name="T96" fmla="*/ 82 w 204"/>
                <a:gd name="T97" fmla="*/ 116 h 127"/>
                <a:gd name="T98" fmla="*/ 76 w 204"/>
                <a:gd name="T99" fmla="*/ 114 h 127"/>
                <a:gd name="T100" fmla="*/ 61 w 204"/>
                <a:gd name="T101" fmla="*/ 12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127">
                  <a:moveTo>
                    <a:pt x="55" y="127"/>
                  </a:moveTo>
                  <a:cubicBezTo>
                    <a:pt x="53" y="127"/>
                    <a:pt x="51" y="126"/>
                    <a:pt x="49" y="124"/>
                  </a:cubicBezTo>
                  <a:cubicBezTo>
                    <a:pt x="48" y="124"/>
                    <a:pt x="47" y="123"/>
                    <a:pt x="47" y="123"/>
                  </a:cubicBezTo>
                  <a:cubicBezTo>
                    <a:pt x="46" y="122"/>
                    <a:pt x="46" y="122"/>
                    <a:pt x="45" y="122"/>
                  </a:cubicBezTo>
                  <a:cubicBezTo>
                    <a:pt x="44" y="121"/>
                    <a:pt x="44" y="120"/>
                    <a:pt x="43" y="120"/>
                  </a:cubicBezTo>
                  <a:cubicBezTo>
                    <a:pt x="43" y="119"/>
                    <a:pt x="42" y="119"/>
                    <a:pt x="42" y="119"/>
                  </a:cubicBezTo>
                  <a:cubicBezTo>
                    <a:pt x="42" y="119"/>
                    <a:pt x="40" y="121"/>
                    <a:pt x="40" y="121"/>
                  </a:cubicBezTo>
                  <a:cubicBezTo>
                    <a:pt x="40" y="118"/>
                    <a:pt x="40" y="118"/>
                    <a:pt x="40" y="118"/>
                  </a:cubicBezTo>
                  <a:cubicBezTo>
                    <a:pt x="40" y="118"/>
                    <a:pt x="40" y="117"/>
                    <a:pt x="40" y="117"/>
                  </a:cubicBezTo>
                  <a:cubicBezTo>
                    <a:pt x="40" y="116"/>
                    <a:pt x="40" y="116"/>
                    <a:pt x="40" y="116"/>
                  </a:cubicBezTo>
                  <a:cubicBezTo>
                    <a:pt x="40" y="112"/>
                    <a:pt x="39" y="109"/>
                    <a:pt x="36" y="106"/>
                  </a:cubicBezTo>
                  <a:cubicBezTo>
                    <a:pt x="36" y="105"/>
                    <a:pt x="34" y="104"/>
                    <a:pt x="33" y="103"/>
                  </a:cubicBezTo>
                  <a:cubicBezTo>
                    <a:pt x="32" y="102"/>
                    <a:pt x="30" y="101"/>
                    <a:pt x="29" y="99"/>
                  </a:cubicBezTo>
                  <a:cubicBezTo>
                    <a:pt x="28" y="98"/>
                    <a:pt x="28" y="97"/>
                    <a:pt x="28" y="96"/>
                  </a:cubicBezTo>
                  <a:cubicBezTo>
                    <a:pt x="27" y="95"/>
                    <a:pt x="27" y="94"/>
                    <a:pt x="26" y="94"/>
                  </a:cubicBezTo>
                  <a:cubicBezTo>
                    <a:pt x="26" y="93"/>
                    <a:pt x="25" y="93"/>
                    <a:pt x="25" y="92"/>
                  </a:cubicBezTo>
                  <a:cubicBezTo>
                    <a:pt x="24" y="92"/>
                    <a:pt x="24" y="92"/>
                    <a:pt x="24" y="91"/>
                  </a:cubicBezTo>
                  <a:cubicBezTo>
                    <a:pt x="20" y="89"/>
                    <a:pt x="16" y="85"/>
                    <a:pt x="14" y="81"/>
                  </a:cubicBezTo>
                  <a:cubicBezTo>
                    <a:pt x="12" y="78"/>
                    <a:pt x="10" y="75"/>
                    <a:pt x="9" y="71"/>
                  </a:cubicBezTo>
                  <a:cubicBezTo>
                    <a:pt x="8" y="69"/>
                    <a:pt x="7" y="66"/>
                    <a:pt x="6" y="64"/>
                  </a:cubicBezTo>
                  <a:cubicBezTo>
                    <a:pt x="5" y="63"/>
                    <a:pt x="5" y="63"/>
                    <a:pt x="5" y="63"/>
                  </a:cubicBezTo>
                  <a:cubicBezTo>
                    <a:pt x="3" y="58"/>
                    <a:pt x="0" y="53"/>
                    <a:pt x="0" y="47"/>
                  </a:cubicBezTo>
                  <a:cubicBezTo>
                    <a:pt x="1" y="41"/>
                    <a:pt x="4" y="36"/>
                    <a:pt x="8" y="33"/>
                  </a:cubicBezTo>
                  <a:cubicBezTo>
                    <a:pt x="11" y="31"/>
                    <a:pt x="14" y="31"/>
                    <a:pt x="16" y="30"/>
                  </a:cubicBezTo>
                  <a:cubicBezTo>
                    <a:pt x="19" y="29"/>
                    <a:pt x="21" y="28"/>
                    <a:pt x="23" y="27"/>
                  </a:cubicBezTo>
                  <a:cubicBezTo>
                    <a:pt x="24" y="26"/>
                    <a:pt x="26" y="26"/>
                    <a:pt x="27" y="25"/>
                  </a:cubicBezTo>
                  <a:cubicBezTo>
                    <a:pt x="31" y="23"/>
                    <a:pt x="34" y="20"/>
                    <a:pt x="39" y="19"/>
                  </a:cubicBezTo>
                  <a:cubicBezTo>
                    <a:pt x="41" y="19"/>
                    <a:pt x="43" y="18"/>
                    <a:pt x="45" y="18"/>
                  </a:cubicBezTo>
                  <a:cubicBezTo>
                    <a:pt x="49" y="17"/>
                    <a:pt x="53" y="16"/>
                    <a:pt x="56" y="15"/>
                  </a:cubicBezTo>
                  <a:cubicBezTo>
                    <a:pt x="59" y="13"/>
                    <a:pt x="61" y="11"/>
                    <a:pt x="62" y="8"/>
                  </a:cubicBezTo>
                  <a:cubicBezTo>
                    <a:pt x="64" y="6"/>
                    <a:pt x="65" y="4"/>
                    <a:pt x="67" y="3"/>
                  </a:cubicBezTo>
                  <a:cubicBezTo>
                    <a:pt x="68" y="1"/>
                    <a:pt x="70" y="0"/>
                    <a:pt x="72" y="0"/>
                  </a:cubicBezTo>
                  <a:cubicBezTo>
                    <a:pt x="74" y="0"/>
                    <a:pt x="77" y="2"/>
                    <a:pt x="79" y="4"/>
                  </a:cubicBezTo>
                  <a:cubicBezTo>
                    <a:pt x="81" y="5"/>
                    <a:pt x="82" y="6"/>
                    <a:pt x="84" y="7"/>
                  </a:cubicBezTo>
                  <a:cubicBezTo>
                    <a:pt x="84" y="7"/>
                    <a:pt x="85" y="7"/>
                    <a:pt x="85" y="7"/>
                  </a:cubicBezTo>
                  <a:cubicBezTo>
                    <a:pt x="88" y="7"/>
                    <a:pt x="90" y="6"/>
                    <a:pt x="92" y="4"/>
                  </a:cubicBezTo>
                  <a:cubicBezTo>
                    <a:pt x="92" y="4"/>
                    <a:pt x="92" y="4"/>
                    <a:pt x="92" y="4"/>
                  </a:cubicBezTo>
                  <a:cubicBezTo>
                    <a:pt x="92" y="4"/>
                    <a:pt x="92" y="4"/>
                    <a:pt x="92" y="4"/>
                  </a:cubicBezTo>
                  <a:cubicBezTo>
                    <a:pt x="93" y="4"/>
                    <a:pt x="94" y="4"/>
                    <a:pt x="95" y="4"/>
                  </a:cubicBezTo>
                  <a:cubicBezTo>
                    <a:pt x="97" y="4"/>
                    <a:pt x="99" y="5"/>
                    <a:pt x="101" y="6"/>
                  </a:cubicBezTo>
                  <a:cubicBezTo>
                    <a:pt x="101" y="7"/>
                    <a:pt x="102" y="7"/>
                    <a:pt x="103" y="8"/>
                  </a:cubicBezTo>
                  <a:cubicBezTo>
                    <a:pt x="104" y="9"/>
                    <a:pt x="106" y="11"/>
                    <a:pt x="108" y="12"/>
                  </a:cubicBezTo>
                  <a:cubicBezTo>
                    <a:pt x="111" y="14"/>
                    <a:pt x="115" y="16"/>
                    <a:pt x="118" y="18"/>
                  </a:cubicBezTo>
                  <a:cubicBezTo>
                    <a:pt x="120" y="19"/>
                    <a:pt x="122" y="20"/>
                    <a:pt x="124" y="20"/>
                  </a:cubicBezTo>
                  <a:cubicBezTo>
                    <a:pt x="126" y="21"/>
                    <a:pt x="127" y="21"/>
                    <a:pt x="128" y="22"/>
                  </a:cubicBezTo>
                  <a:cubicBezTo>
                    <a:pt x="132" y="23"/>
                    <a:pt x="133" y="27"/>
                    <a:pt x="133" y="31"/>
                  </a:cubicBezTo>
                  <a:cubicBezTo>
                    <a:pt x="133" y="35"/>
                    <a:pt x="134" y="36"/>
                    <a:pt x="137" y="38"/>
                  </a:cubicBezTo>
                  <a:cubicBezTo>
                    <a:pt x="137" y="38"/>
                    <a:pt x="138" y="39"/>
                    <a:pt x="139" y="39"/>
                  </a:cubicBezTo>
                  <a:cubicBezTo>
                    <a:pt x="140" y="40"/>
                    <a:pt x="143" y="41"/>
                    <a:pt x="144" y="41"/>
                  </a:cubicBezTo>
                  <a:cubicBezTo>
                    <a:pt x="145" y="41"/>
                    <a:pt x="145" y="41"/>
                    <a:pt x="145" y="41"/>
                  </a:cubicBezTo>
                  <a:cubicBezTo>
                    <a:pt x="146" y="41"/>
                    <a:pt x="147" y="40"/>
                    <a:pt x="148" y="39"/>
                  </a:cubicBezTo>
                  <a:cubicBezTo>
                    <a:pt x="149" y="37"/>
                    <a:pt x="150" y="36"/>
                    <a:pt x="151" y="35"/>
                  </a:cubicBezTo>
                  <a:cubicBezTo>
                    <a:pt x="152" y="35"/>
                    <a:pt x="153" y="35"/>
                    <a:pt x="154" y="35"/>
                  </a:cubicBezTo>
                  <a:cubicBezTo>
                    <a:pt x="156" y="35"/>
                    <a:pt x="158" y="36"/>
                    <a:pt x="159" y="38"/>
                  </a:cubicBezTo>
                  <a:cubicBezTo>
                    <a:pt x="160" y="38"/>
                    <a:pt x="161" y="39"/>
                    <a:pt x="162" y="39"/>
                  </a:cubicBezTo>
                  <a:cubicBezTo>
                    <a:pt x="163" y="39"/>
                    <a:pt x="164" y="40"/>
                    <a:pt x="165" y="40"/>
                  </a:cubicBezTo>
                  <a:cubicBezTo>
                    <a:pt x="168" y="40"/>
                    <a:pt x="170" y="41"/>
                    <a:pt x="171" y="42"/>
                  </a:cubicBezTo>
                  <a:cubicBezTo>
                    <a:pt x="173" y="43"/>
                    <a:pt x="173" y="45"/>
                    <a:pt x="174" y="46"/>
                  </a:cubicBezTo>
                  <a:cubicBezTo>
                    <a:pt x="174" y="48"/>
                    <a:pt x="175" y="49"/>
                    <a:pt x="176" y="50"/>
                  </a:cubicBezTo>
                  <a:cubicBezTo>
                    <a:pt x="177" y="51"/>
                    <a:pt x="179" y="51"/>
                    <a:pt x="182" y="52"/>
                  </a:cubicBezTo>
                  <a:cubicBezTo>
                    <a:pt x="183" y="52"/>
                    <a:pt x="184" y="52"/>
                    <a:pt x="185" y="52"/>
                  </a:cubicBezTo>
                  <a:cubicBezTo>
                    <a:pt x="186" y="53"/>
                    <a:pt x="187" y="53"/>
                    <a:pt x="189" y="54"/>
                  </a:cubicBezTo>
                  <a:cubicBezTo>
                    <a:pt x="191" y="54"/>
                    <a:pt x="192" y="55"/>
                    <a:pt x="194" y="56"/>
                  </a:cubicBezTo>
                  <a:cubicBezTo>
                    <a:pt x="195" y="56"/>
                    <a:pt x="195" y="56"/>
                    <a:pt x="195" y="56"/>
                  </a:cubicBezTo>
                  <a:cubicBezTo>
                    <a:pt x="198" y="56"/>
                    <a:pt x="202" y="57"/>
                    <a:pt x="203" y="61"/>
                  </a:cubicBezTo>
                  <a:cubicBezTo>
                    <a:pt x="204" y="63"/>
                    <a:pt x="204" y="66"/>
                    <a:pt x="204" y="69"/>
                  </a:cubicBezTo>
                  <a:cubicBezTo>
                    <a:pt x="204" y="70"/>
                    <a:pt x="203" y="71"/>
                    <a:pt x="203" y="72"/>
                  </a:cubicBezTo>
                  <a:cubicBezTo>
                    <a:pt x="203" y="76"/>
                    <a:pt x="203" y="76"/>
                    <a:pt x="203" y="76"/>
                  </a:cubicBezTo>
                  <a:cubicBezTo>
                    <a:pt x="201" y="73"/>
                    <a:pt x="201" y="73"/>
                    <a:pt x="201" y="73"/>
                  </a:cubicBezTo>
                  <a:cubicBezTo>
                    <a:pt x="201" y="73"/>
                    <a:pt x="201" y="73"/>
                    <a:pt x="201" y="74"/>
                  </a:cubicBezTo>
                  <a:cubicBezTo>
                    <a:pt x="201" y="74"/>
                    <a:pt x="201" y="74"/>
                    <a:pt x="202" y="74"/>
                  </a:cubicBezTo>
                  <a:cubicBezTo>
                    <a:pt x="202" y="75"/>
                    <a:pt x="202" y="75"/>
                    <a:pt x="202" y="75"/>
                  </a:cubicBezTo>
                  <a:cubicBezTo>
                    <a:pt x="201" y="76"/>
                    <a:pt x="201" y="76"/>
                    <a:pt x="201" y="76"/>
                  </a:cubicBezTo>
                  <a:cubicBezTo>
                    <a:pt x="191" y="80"/>
                    <a:pt x="186" y="88"/>
                    <a:pt x="179" y="95"/>
                  </a:cubicBezTo>
                  <a:cubicBezTo>
                    <a:pt x="175" y="100"/>
                    <a:pt x="172" y="103"/>
                    <a:pt x="168" y="106"/>
                  </a:cubicBezTo>
                  <a:cubicBezTo>
                    <a:pt x="164" y="108"/>
                    <a:pt x="160" y="109"/>
                    <a:pt x="156" y="111"/>
                  </a:cubicBezTo>
                  <a:cubicBezTo>
                    <a:pt x="155" y="111"/>
                    <a:pt x="154" y="111"/>
                    <a:pt x="153" y="112"/>
                  </a:cubicBezTo>
                  <a:cubicBezTo>
                    <a:pt x="146" y="114"/>
                    <a:pt x="142" y="118"/>
                    <a:pt x="139" y="122"/>
                  </a:cubicBezTo>
                  <a:cubicBezTo>
                    <a:pt x="138" y="123"/>
                    <a:pt x="138" y="123"/>
                    <a:pt x="138" y="123"/>
                  </a:cubicBezTo>
                  <a:cubicBezTo>
                    <a:pt x="136" y="122"/>
                    <a:pt x="136" y="122"/>
                    <a:pt x="136" y="122"/>
                  </a:cubicBezTo>
                  <a:cubicBezTo>
                    <a:pt x="134" y="121"/>
                    <a:pt x="133" y="120"/>
                    <a:pt x="132" y="120"/>
                  </a:cubicBezTo>
                  <a:cubicBezTo>
                    <a:pt x="129" y="119"/>
                    <a:pt x="127" y="118"/>
                    <a:pt x="126" y="118"/>
                  </a:cubicBezTo>
                  <a:cubicBezTo>
                    <a:pt x="124" y="118"/>
                    <a:pt x="123" y="118"/>
                    <a:pt x="121" y="119"/>
                  </a:cubicBezTo>
                  <a:cubicBezTo>
                    <a:pt x="119" y="120"/>
                    <a:pt x="117" y="121"/>
                    <a:pt x="115" y="121"/>
                  </a:cubicBezTo>
                  <a:cubicBezTo>
                    <a:pt x="114" y="121"/>
                    <a:pt x="114" y="121"/>
                    <a:pt x="114" y="121"/>
                  </a:cubicBezTo>
                  <a:cubicBezTo>
                    <a:pt x="113" y="121"/>
                    <a:pt x="112" y="121"/>
                    <a:pt x="111" y="121"/>
                  </a:cubicBezTo>
                  <a:cubicBezTo>
                    <a:pt x="111" y="121"/>
                    <a:pt x="110" y="120"/>
                    <a:pt x="109" y="120"/>
                  </a:cubicBezTo>
                  <a:cubicBezTo>
                    <a:pt x="109" y="120"/>
                    <a:pt x="109" y="120"/>
                    <a:pt x="109" y="120"/>
                  </a:cubicBezTo>
                  <a:cubicBezTo>
                    <a:pt x="107" y="120"/>
                    <a:pt x="105" y="120"/>
                    <a:pt x="103" y="119"/>
                  </a:cubicBezTo>
                  <a:cubicBezTo>
                    <a:pt x="102" y="119"/>
                    <a:pt x="102" y="118"/>
                    <a:pt x="101" y="118"/>
                  </a:cubicBezTo>
                  <a:cubicBezTo>
                    <a:pt x="101" y="117"/>
                    <a:pt x="100" y="117"/>
                    <a:pt x="99" y="117"/>
                  </a:cubicBezTo>
                  <a:cubicBezTo>
                    <a:pt x="99" y="117"/>
                    <a:pt x="98" y="117"/>
                    <a:pt x="98" y="117"/>
                  </a:cubicBezTo>
                  <a:cubicBezTo>
                    <a:pt x="97" y="117"/>
                    <a:pt x="97" y="117"/>
                    <a:pt x="96" y="118"/>
                  </a:cubicBezTo>
                  <a:cubicBezTo>
                    <a:pt x="95" y="118"/>
                    <a:pt x="95" y="118"/>
                    <a:pt x="94" y="118"/>
                  </a:cubicBezTo>
                  <a:cubicBezTo>
                    <a:pt x="94" y="119"/>
                    <a:pt x="93" y="119"/>
                    <a:pt x="92" y="119"/>
                  </a:cubicBezTo>
                  <a:cubicBezTo>
                    <a:pt x="91" y="119"/>
                    <a:pt x="90" y="118"/>
                    <a:pt x="89" y="118"/>
                  </a:cubicBezTo>
                  <a:cubicBezTo>
                    <a:pt x="89" y="118"/>
                    <a:pt x="88" y="118"/>
                    <a:pt x="88" y="118"/>
                  </a:cubicBezTo>
                  <a:cubicBezTo>
                    <a:pt x="86" y="117"/>
                    <a:pt x="84" y="117"/>
                    <a:pt x="82" y="116"/>
                  </a:cubicBezTo>
                  <a:cubicBezTo>
                    <a:pt x="80" y="115"/>
                    <a:pt x="79" y="115"/>
                    <a:pt x="77" y="114"/>
                  </a:cubicBezTo>
                  <a:cubicBezTo>
                    <a:pt x="77" y="114"/>
                    <a:pt x="76" y="114"/>
                    <a:pt x="76" y="114"/>
                  </a:cubicBezTo>
                  <a:cubicBezTo>
                    <a:pt x="72" y="114"/>
                    <a:pt x="69" y="117"/>
                    <a:pt x="66" y="121"/>
                  </a:cubicBezTo>
                  <a:cubicBezTo>
                    <a:pt x="64" y="122"/>
                    <a:pt x="62" y="124"/>
                    <a:pt x="61" y="125"/>
                  </a:cubicBezTo>
                  <a:cubicBezTo>
                    <a:pt x="59" y="126"/>
                    <a:pt x="57" y="127"/>
                    <a:pt x="55" y="127"/>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94"/>
            <p:cNvSpPr>
              <a:spLocks/>
            </p:cNvSpPr>
            <p:nvPr/>
          </p:nvSpPr>
          <p:spPr bwMode="auto">
            <a:xfrm>
              <a:off x="7079647" y="4029680"/>
              <a:ext cx="70294" cy="110767"/>
            </a:xfrm>
            <a:custGeom>
              <a:avLst/>
              <a:gdLst>
                <a:gd name="T0" fmla="*/ 21 w 27"/>
                <a:gd name="T1" fmla="*/ 43 h 43"/>
                <a:gd name="T2" fmla="*/ 18 w 27"/>
                <a:gd name="T3" fmla="*/ 43 h 43"/>
                <a:gd name="T4" fmla="*/ 17 w 27"/>
                <a:gd name="T5" fmla="*/ 43 h 43"/>
                <a:gd name="T6" fmla="*/ 15 w 27"/>
                <a:gd name="T7" fmla="*/ 43 h 43"/>
                <a:gd name="T8" fmla="*/ 13 w 27"/>
                <a:gd name="T9" fmla="*/ 43 h 43"/>
                <a:gd name="T10" fmla="*/ 11 w 27"/>
                <a:gd name="T11" fmla="*/ 43 h 43"/>
                <a:gd name="T12" fmla="*/ 9 w 27"/>
                <a:gd name="T13" fmla="*/ 42 h 43"/>
                <a:gd name="T14" fmla="*/ 8 w 27"/>
                <a:gd name="T15" fmla="*/ 42 h 43"/>
                <a:gd name="T16" fmla="*/ 8 w 27"/>
                <a:gd name="T17" fmla="*/ 42 h 43"/>
                <a:gd name="T18" fmla="*/ 16 w 27"/>
                <a:gd name="T19" fmla="*/ 3 h 43"/>
                <a:gd name="T20" fmla="*/ 24 w 27"/>
                <a:gd name="T21" fmla="*/ 1 h 43"/>
                <a:gd name="T22" fmla="*/ 26 w 27"/>
                <a:gd name="T23" fmla="*/ 0 h 43"/>
                <a:gd name="T24" fmla="*/ 25 w 27"/>
                <a:gd name="T25" fmla="*/ 2 h 43"/>
                <a:gd name="T26" fmla="*/ 24 w 27"/>
                <a:gd name="T27" fmla="*/ 7 h 43"/>
                <a:gd name="T28" fmla="*/ 25 w 27"/>
                <a:gd name="T29" fmla="*/ 25 h 43"/>
                <a:gd name="T30" fmla="*/ 26 w 27"/>
                <a:gd name="T31" fmla="*/ 29 h 43"/>
                <a:gd name="T32" fmla="*/ 27 w 27"/>
                <a:gd name="T33" fmla="*/ 35 h 43"/>
                <a:gd name="T34" fmla="*/ 24 w 27"/>
                <a:gd name="T35" fmla="*/ 40 h 43"/>
                <a:gd name="T36" fmla="*/ 22 w 27"/>
                <a:gd name="T37" fmla="*/ 43 h 43"/>
                <a:gd name="T38" fmla="*/ 22 w 27"/>
                <a:gd name="T39" fmla="*/ 43 h 43"/>
                <a:gd name="T40" fmla="*/ 21 w 27"/>
                <a:gd name="T4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43">
                  <a:moveTo>
                    <a:pt x="21" y="43"/>
                  </a:moveTo>
                  <a:cubicBezTo>
                    <a:pt x="20" y="43"/>
                    <a:pt x="19" y="43"/>
                    <a:pt x="18" y="43"/>
                  </a:cubicBezTo>
                  <a:cubicBezTo>
                    <a:pt x="17" y="43"/>
                    <a:pt x="17" y="43"/>
                    <a:pt x="17" y="43"/>
                  </a:cubicBezTo>
                  <a:cubicBezTo>
                    <a:pt x="16" y="43"/>
                    <a:pt x="15" y="43"/>
                    <a:pt x="15" y="43"/>
                  </a:cubicBezTo>
                  <a:cubicBezTo>
                    <a:pt x="13" y="43"/>
                    <a:pt x="13" y="43"/>
                    <a:pt x="13" y="43"/>
                  </a:cubicBezTo>
                  <a:cubicBezTo>
                    <a:pt x="12" y="43"/>
                    <a:pt x="11" y="43"/>
                    <a:pt x="11" y="43"/>
                  </a:cubicBezTo>
                  <a:cubicBezTo>
                    <a:pt x="10" y="43"/>
                    <a:pt x="9" y="43"/>
                    <a:pt x="9" y="42"/>
                  </a:cubicBezTo>
                  <a:cubicBezTo>
                    <a:pt x="8" y="42"/>
                    <a:pt x="8" y="42"/>
                    <a:pt x="8" y="42"/>
                  </a:cubicBezTo>
                  <a:cubicBezTo>
                    <a:pt x="8" y="42"/>
                    <a:pt x="8" y="42"/>
                    <a:pt x="8" y="42"/>
                  </a:cubicBezTo>
                  <a:cubicBezTo>
                    <a:pt x="5" y="32"/>
                    <a:pt x="0" y="10"/>
                    <a:pt x="16" y="3"/>
                  </a:cubicBezTo>
                  <a:cubicBezTo>
                    <a:pt x="19" y="2"/>
                    <a:pt x="21" y="1"/>
                    <a:pt x="24" y="1"/>
                  </a:cubicBezTo>
                  <a:cubicBezTo>
                    <a:pt x="26" y="0"/>
                    <a:pt x="26" y="0"/>
                    <a:pt x="26" y="0"/>
                  </a:cubicBezTo>
                  <a:cubicBezTo>
                    <a:pt x="25" y="2"/>
                    <a:pt x="25" y="2"/>
                    <a:pt x="25" y="2"/>
                  </a:cubicBezTo>
                  <a:cubicBezTo>
                    <a:pt x="25" y="4"/>
                    <a:pt x="24" y="5"/>
                    <a:pt x="24" y="7"/>
                  </a:cubicBezTo>
                  <a:cubicBezTo>
                    <a:pt x="23" y="13"/>
                    <a:pt x="24" y="20"/>
                    <a:pt x="25" y="25"/>
                  </a:cubicBezTo>
                  <a:cubicBezTo>
                    <a:pt x="25" y="26"/>
                    <a:pt x="25" y="27"/>
                    <a:pt x="26" y="29"/>
                  </a:cubicBezTo>
                  <a:cubicBezTo>
                    <a:pt x="26" y="31"/>
                    <a:pt x="27" y="33"/>
                    <a:pt x="27" y="35"/>
                  </a:cubicBezTo>
                  <a:cubicBezTo>
                    <a:pt x="26" y="37"/>
                    <a:pt x="25" y="39"/>
                    <a:pt x="24" y="40"/>
                  </a:cubicBezTo>
                  <a:cubicBezTo>
                    <a:pt x="23" y="41"/>
                    <a:pt x="23" y="42"/>
                    <a:pt x="22" y="43"/>
                  </a:cubicBezTo>
                  <a:cubicBezTo>
                    <a:pt x="22" y="43"/>
                    <a:pt x="22" y="43"/>
                    <a:pt x="22" y="43"/>
                  </a:cubicBezTo>
                  <a:lnTo>
                    <a:pt x="21" y="43"/>
                  </a:lnTo>
                  <a:close/>
                </a:path>
              </a:pathLst>
            </a:custGeom>
            <a:solidFill>
              <a:schemeClr val="accent1">
                <a:lumMod val="40000"/>
                <a:lumOff val="60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83"/>
            <p:cNvSpPr>
              <a:spLocks/>
            </p:cNvSpPr>
            <p:nvPr/>
          </p:nvSpPr>
          <p:spPr bwMode="auto">
            <a:xfrm>
              <a:off x="7744247" y="1586425"/>
              <a:ext cx="1056543" cy="1812738"/>
            </a:xfrm>
            <a:custGeom>
              <a:avLst/>
              <a:gdLst>
                <a:gd name="T0" fmla="*/ 19 w 408"/>
                <a:gd name="T1" fmla="*/ 686 h 702"/>
                <a:gd name="T2" fmla="*/ 21 w 408"/>
                <a:gd name="T3" fmla="*/ 652 h 702"/>
                <a:gd name="T4" fmla="*/ 13 w 408"/>
                <a:gd name="T5" fmla="*/ 597 h 702"/>
                <a:gd name="T6" fmla="*/ 13 w 408"/>
                <a:gd name="T7" fmla="*/ 550 h 702"/>
                <a:gd name="T8" fmla="*/ 0 w 408"/>
                <a:gd name="T9" fmla="*/ 544 h 702"/>
                <a:gd name="T10" fmla="*/ 8 w 408"/>
                <a:gd name="T11" fmla="*/ 518 h 702"/>
                <a:gd name="T12" fmla="*/ 14 w 408"/>
                <a:gd name="T13" fmla="*/ 507 h 702"/>
                <a:gd name="T14" fmla="*/ 27 w 408"/>
                <a:gd name="T15" fmla="*/ 477 h 702"/>
                <a:gd name="T16" fmla="*/ 34 w 408"/>
                <a:gd name="T17" fmla="*/ 466 h 702"/>
                <a:gd name="T18" fmla="*/ 50 w 408"/>
                <a:gd name="T19" fmla="*/ 434 h 702"/>
                <a:gd name="T20" fmla="*/ 64 w 408"/>
                <a:gd name="T21" fmla="*/ 401 h 702"/>
                <a:gd name="T22" fmla="*/ 58 w 408"/>
                <a:gd name="T23" fmla="*/ 370 h 702"/>
                <a:gd name="T24" fmla="*/ 66 w 408"/>
                <a:gd name="T25" fmla="*/ 313 h 702"/>
                <a:gd name="T26" fmla="*/ 86 w 408"/>
                <a:gd name="T27" fmla="*/ 263 h 702"/>
                <a:gd name="T28" fmla="*/ 103 w 408"/>
                <a:gd name="T29" fmla="*/ 254 h 702"/>
                <a:gd name="T30" fmla="*/ 122 w 408"/>
                <a:gd name="T31" fmla="*/ 255 h 702"/>
                <a:gd name="T32" fmla="*/ 136 w 408"/>
                <a:gd name="T33" fmla="*/ 245 h 702"/>
                <a:gd name="T34" fmla="*/ 144 w 408"/>
                <a:gd name="T35" fmla="*/ 201 h 702"/>
                <a:gd name="T36" fmla="*/ 163 w 408"/>
                <a:gd name="T37" fmla="*/ 169 h 702"/>
                <a:gd name="T38" fmla="*/ 175 w 408"/>
                <a:gd name="T39" fmla="*/ 146 h 702"/>
                <a:gd name="T40" fmla="*/ 193 w 408"/>
                <a:gd name="T41" fmla="*/ 129 h 702"/>
                <a:gd name="T42" fmla="*/ 215 w 408"/>
                <a:gd name="T43" fmla="*/ 108 h 702"/>
                <a:gd name="T44" fmla="*/ 221 w 408"/>
                <a:gd name="T45" fmla="*/ 92 h 702"/>
                <a:gd name="T46" fmla="*/ 233 w 408"/>
                <a:gd name="T47" fmla="*/ 68 h 702"/>
                <a:gd name="T48" fmla="*/ 264 w 408"/>
                <a:gd name="T49" fmla="*/ 52 h 702"/>
                <a:gd name="T50" fmla="*/ 298 w 408"/>
                <a:gd name="T51" fmla="*/ 27 h 702"/>
                <a:gd name="T52" fmla="*/ 317 w 408"/>
                <a:gd name="T53" fmla="*/ 33 h 702"/>
                <a:gd name="T54" fmla="*/ 331 w 408"/>
                <a:gd name="T55" fmla="*/ 9 h 702"/>
                <a:gd name="T56" fmla="*/ 350 w 408"/>
                <a:gd name="T57" fmla="*/ 10 h 702"/>
                <a:gd name="T58" fmla="*/ 378 w 408"/>
                <a:gd name="T59" fmla="*/ 32 h 702"/>
                <a:gd name="T60" fmla="*/ 400 w 408"/>
                <a:gd name="T61" fmla="*/ 49 h 702"/>
                <a:gd name="T62" fmla="*/ 401 w 408"/>
                <a:gd name="T63" fmla="*/ 73 h 702"/>
                <a:gd name="T64" fmla="*/ 404 w 408"/>
                <a:gd name="T65" fmla="*/ 99 h 702"/>
                <a:gd name="T66" fmla="*/ 401 w 408"/>
                <a:gd name="T67" fmla="*/ 129 h 702"/>
                <a:gd name="T68" fmla="*/ 405 w 408"/>
                <a:gd name="T69" fmla="*/ 172 h 702"/>
                <a:gd name="T70" fmla="*/ 394 w 408"/>
                <a:gd name="T71" fmla="*/ 181 h 702"/>
                <a:gd name="T72" fmla="*/ 381 w 408"/>
                <a:gd name="T73" fmla="*/ 180 h 702"/>
                <a:gd name="T74" fmla="*/ 358 w 408"/>
                <a:gd name="T75" fmla="*/ 184 h 702"/>
                <a:gd name="T76" fmla="*/ 339 w 408"/>
                <a:gd name="T77" fmla="*/ 205 h 702"/>
                <a:gd name="T78" fmla="*/ 326 w 408"/>
                <a:gd name="T79" fmla="*/ 234 h 702"/>
                <a:gd name="T80" fmla="*/ 298 w 408"/>
                <a:gd name="T81" fmla="*/ 283 h 702"/>
                <a:gd name="T82" fmla="*/ 272 w 408"/>
                <a:gd name="T83" fmla="*/ 295 h 702"/>
                <a:gd name="T84" fmla="*/ 254 w 408"/>
                <a:gd name="T85" fmla="*/ 308 h 702"/>
                <a:gd name="T86" fmla="*/ 235 w 408"/>
                <a:gd name="T87" fmla="*/ 321 h 702"/>
                <a:gd name="T88" fmla="*/ 219 w 408"/>
                <a:gd name="T89" fmla="*/ 320 h 702"/>
                <a:gd name="T90" fmla="*/ 202 w 408"/>
                <a:gd name="T91" fmla="*/ 377 h 702"/>
                <a:gd name="T92" fmla="*/ 191 w 408"/>
                <a:gd name="T93" fmla="*/ 395 h 702"/>
                <a:gd name="T94" fmla="*/ 207 w 408"/>
                <a:gd name="T95" fmla="*/ 438 h 702"/>
                <a:gd name="T96" fmla="*/ 228 w 408"/>
                <a:gd name="T97" fmla="*/ 483 h 702"/>
                <a:gd name="T98" fmla="*/ 208 w 408"/>
                <a:gd name="T99" fmla="*/ 498 h 702"/>
                <a:gd name="T100" fmla="*/ 181 w 408"/>
                <a:gd name="T101" fmla="*/ 493 h 702"/>
                <a:gd name="T102" fmla="*/ 161 w 408"/>
                <a:gd name="T103" fmla="*/ 499 h 702"/>
                <a:gd name="T104" fmla="*/ 181 w 408"/>
                <a:gd name="T105" fmla="*/ 506 h 702"/>
                <a:gd name="T106" fmla="*/ 211 w 408"/>
                <a:gd name="T107" fmla="*/ 505 h 702"/>
                <a:gd name="T108" fmla="*/ 188 w 408"/>
                <a:gd name="T109" fmla="*/ 528 h 702"/>
                <a:gd name="T110" fmla="*/ 166 w 408"/>
                <a:gd name="T111" fmla="*/ 534 h 702"/>
                <a:gd name="T112" fmla="*/ 142 w 408"/>
                <a:gd name="T113" fmla="*/ 537 h 702"/>
                <a:gd name="T114" fmla="*/ 149 w 408"/>
                <a:gd name="T115" fmla="*/ 571 h 702"/>
                <a:gd name="T116" fmla="*/ 147 w 408"/>
                <a:gd name="T117" fmla="*/ 578 h 702"/>
                <a:gd name="T118" fmla="*/ 110 w 408"/>
                <a:gd name="T119" fmla="*/ 661 h 702"/>
                <a:gd name="T120" fmla="*/ 76 w 408"/>
                <a:gd name="T121" fmla="*/ 664 h 702"/>
                <a:gd name="T122" fmla="*/ 52 w 408"/>
                <a:gd name="T123" fmla="*/ 693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8" h="702">
                  <a:moveTo>
                    <a:pt x="30" y="702"/>
                  </a:moveTo>
                  <a:cubicBezTo>
                    <a:pt x="27" y="702"/>
                    <a:pt x="25" y="701"/>
                    <a:pt x="24" y="701"/>
                  </a:cubicBezTo>
                  <a:cubicBezTo>
                    <a:pt x="23" y="701"/>
                    <a:pt x="21" y="701"/>
                    <a:pt x="19" y="701"/>
                  </a:cubicBezTo>
                  <a:cubicBezTo>
                    <a:pt x="16" y="701"/>
                    <a:pt x="14" y="701"/>
                    <a:pt x="13" y="699"/>
                  </a:cubicBezTo>
                  <a:cubicBezTo>
                    <a:pt x="13" y="699"/>
                    <a:pt x="13" y="698"/>
                    <a:pt x="14" y="696"/>
                  </a:cubicBezTo>
                  <a:cubicBezTo>
                    <a:pt x="15" y="694"/>
                    <a:pt x="16" y="691"/>
                    <a:pt x="16" y="689"/>
                  </a:cubicBezTo>
                  <a:cubicBezTo>
                    <a:pt x="17" y="688"/>
                    <a:pt x="17" y="687"/>
                    <a:pt x="18" y="686"/>
                  </a:cubicBezTo>
                  <a:cubicBezTo>
                    <a:pt x="18" y="686"/>
                    <a:pt x="18" y="686"/>
                    <a:pt x="19" y="686"/>
                  </a:cubicBezTo>
                  <a:cubicBezTo>
                    <a:pt x="21" y="685"/>
                    <a:pt x="25" y="684"/>
                    <a:pt x="22" y="673"/>
                  </a:cubicBezTo>
                  <a:cubicBezTo>
                    <a:pt x="20" y="666"/>
                    <a:pt x="16" y="660"/>
                    <a:pt x="14" y="656"/>
                  </a:cubicBezTo>
                  <a:cubicBezTo>
                    <a:pt x="12" y="653"/>
                    <a:pt x="11" y="652"/>
                    <a:pt x="12" y="651"/>
                  </a:cubicBezTo>
                  <a:cubicBezTo>
                    <a:pt x="12" y="650"/>
                    <a:pt x="13" y="650"/>
                    <a:pt x="13" y="650"/>
                  </a:cubicBezTo>
                  <a:cubicBezTo>
                    <a:pt x="13" y="650"/>
                    <a:pt x="14" y="650"/>
                    <a:pt x="14" y="650"/>
                  </a:cubicBezTo>
                  <a:cubicBezTo>
                    <a:pt x="15" y="650"/>
                    <a:pt x="16" y="651"/>
                    <a:pt x="17" y="651"/>
                  </a:cubicBezTo>
                  <a:cubicBezTo>
                    <a:pt x="18" y="652"/>
                    <a:pt x="19" y="653"/>
                    <a:pt x="20" y="653"/>
                  </a:cubicBezTo>
                  <a:cubicBezTo>
                    <a:pt x="21" y="653"/>
                    <a:pt x="21" y="652"/>
                    <a:pt x="21" y="652"/>
                  </a:cubicBezTo>
                  <a:cubicBezTo>
                    <a:pt x="21" y="652"/>
                    <a:pt x="21" y="651"/>
                    <a:pt x="21" y="649"/>
                  </a:cubicBezTo>
                  <a:cubicBezTo>
                    <a:pt x="20" y="645"/>
                    <a:pt x="21" y="643"/>
                    <a:pt x="22" y="641"/>
                  </a:cubicBezTo>
                  <a:cubicBezTo>
                    <a:pt x="23" y="640"/>
                    <a:pt x="25" y="639"/>
                    <a:pt x="26" y="639"/>
                  </a:cubicBezTo>
                  <a:cubicBezTo>
                    <a:pt x="25" y="638"/>
                    <a:pt x="24" y="637"/>
                    <a:pt x="23" y="636"/>
                  </a:cubicBezTo>
                  <a:cubicBezTo>
                    <a:pt x="21" y="633"/>
                    <a:pt x="20" y="632"/>
                    <a:pt x="20" y="631"/>
                  </a:cubicBezTo>
                  <a:cubicBezTo>
                    <a:pt x="20" y="631"/>
                    <a:pt x="20" y="631"/>
                    <a:pt x="20" y="630"/>
                  </a:cubicBezTo>
                  <a:cubicBezTo>
                    <a:pt x="18" y="628"/>
                    <a:pt x="14" y="621"/>
                    <a:pt x="14" y="609"/>
                  </a:cubicBezTo>
                  <a:cubicBezTo>
                    <a:pt x="14" y="602"/>
                    <a:pt x="13" y="599"/>
                    <a:pt x="13" y="597"/>
                  </a:cubicBezTo>
                  <a:cubicBezTo>
                    <a:pt x="13" y="598"/>
                    <a:pt x="12" y="599"/>
                    <a:pt x="12" y="599"/>
                  </a:cubicBezTo>
                  <a:cubicBezTo>
                    <a:pt x="12" y="599"/>
                    <a:pt x="11" y="600"/>
                    <a:pt x="10" y="600"/>
                  </a:cubicBezTo>
                  <a:cubicBezTo>
                    <a:pt x="9" y="600"/>
                    <a:pt x="7" y="599"/>
                    <a:pt x="7" y="598"/>
                  </a:cubicBezTo>
                  <a:cubicBezTo>
                    <a:pt x="5" y="596"/>
                    <a:pt x="5" y="591"/>
                    <a:pt x="6" y="586"/>
                  </a:cubicBezTo>
                  <a:cubicBezTo>
                    <a:pt x="9" y="576"/>
                    <a:pt x="11" y="566"/>
                    <a:pt x="11" y="564"/>
                  </a:cubicBezTo>
                  <a:cubicBezTo>
                    <a:pt x="10" y="562"/>
                    <a:pt x="11" y="558"/>
                    <a:pt x="12" y="554"/>
                  </a:cubicBezTo>
                  <a:cubicBezTo>
                    <a:pt x="13" y="552"/>
                    <a:pt x="13" y="551"/>
                    <a:pt x="13" y="550"/>
                  </a:cubicBezTo>
                  <a:cubicBezTo>
                    <a:pt x="13" y="550"/>
                    <a:pt x="13" y="550"/>
                    <a:pt x="13" y="550"/>
                  </a:cubicBezTo>
                  <a:cubicBezTo>
                    <a:pt x="12" y="551"/>
                    <a:pt x="10" y="552"/>
                    <a:pt x="9" y="552"/>
                  </a:cubicBezTo>
                  <a:cubicBezTo>
                    <a:pt x="8" y="552"/>
                    <a:pt x="7" y="551"/>
                    <a:pt x="7" y="551"/>
                  </a:cubicBezTo>
                  <a:cubicBezTo>
                    <a:pt x="7" y="550"/>
                    <a:pt x="6" y="549"/>
                    <a:pt x="6" y="548"/>
                  </a:cubicBezTo>
                  <a:cubicBezTo>
                    <a:pt x="7" y="548"/>
                    <a:pt x="7" y="547"/>
                    <a:pt x="7" y="547"/>
                  </a:cubicBezTo>
                  <a:cubicBezTo>
                    <a:pt x="6" y="547"/>
                    <a:pt x="6" y="547"/>
                    <a:pt x="5" y="548"/>
                  </a:cubicBezTo>
                  <a:cubicBezTo>
                    <a:pt x="4" y="548"/>
                    <a:pt x="3" y="549"/>
                    <a:pt x="2" y="549"/>
                  </a:cubicBezTo>
                  <a:cubicBezTo>
                    <a:pt x="2" y="549"/>
                    <a:pt x="1" y="549"/>
                    <a:pt x="1" y="548"/>
                  </a:cubicBezTo>
                  <a:cubicBezTo>
                    <a:pt x="0" y="547"/>
                    <a:pt x="0" y="546"/>
                    <a:pt x="0" y="544"/>
                  </a:cubicBezTo>
                  <a:cubicBezTo>
                    <a:pt x="0" y="542"/>
                    <a:pt x="0" y="541"/>
                    <a:pt x="0" y="540"/>
                  </a:cubicBezTo>
                  <a:cubicBezTo>
                    <a:pt x="1" y="536"/>
                    <a:pt x="1" y="533"/>
                    <a:pt x="0" y="530"/>
                  </a:cubicBezTo>
                  <a:cubicBezTo>
                    <a:pt x="0" y="525"/>
                    <a:pt x="0" y="524"/>
                    <a:pt x="3" y="521"/>
                  </a:cubicBezTo>
                  <a:cubicBezTo>
                    <a:pt x="3" y="520"/>
                    <a:pt x="4" y="519"/>
                    <a:pt x="4" y="519"/>
                  </a:cubicBezTo>
                  <a:cubicBezTo>
                    <a:pt x="4" y="518"/>
                    <a:pt x="4" y="518"/>
                    <a:pt x="4" y="518"/>
                  </a:cubicBezTo>
                  <a:cubicBezTo>
                    <a:pt x="5" y="518"/>
                    <a:pt x="5" y="518"/>
                    <a:pt x="5" y="518"/>
                  </a:cubicBezTo>
                  <a:cubicBezTo>
                    <a:pt x="5" y="518"/>
                    <a:pt x="6" y="518"/>
                    <a:pt x="7" y="518"/>
                  </a:cubicBezTo>
                  <a:cubicBezTo>
                    <a:pt x="7" y="518"/>
                    <a:pt x="7" y="518"/>
                    <a:pt x="8" y="518"/>
                  </a:cubicBezTo>
                  <a:cubicBezTo>
                    <a:pt x="9" y="518"/>
                    <a:pt x="9" y="518"/>
                    <a:pt x="9" y="518"/>
                  </a:cubicBezTo>
                  <a:cubicBezTo>
                    <a:pt x="9" y="519"/>
                    <a:pt x="9" y="519"/>
                    <a:pt x="9" y="519"/>
                  </a:cubicBezTo>
                  <a:cubicBezTo>
                    <a:pt x="9" y="521"/>
                    <a:pt x="9" y="524"/>
                    <a:pt x="10" y="525"/>
                  </a:cubicBezTo>
                  <a:cubicBezTo>
                    <a:pt x="10" y="526"/>
                    <a:pt x="11" y="526"/>
                    <a:pt x="11" y="526"/>
                  </a:cubicBezTo>
                  <a:cubicBezTo>
                    <a:pt x="11" y="526"/>
                    <a:pt x="12" y="525"/>
                    <a:pt x="12" y="523"/>
                  </a:cubicBezTo>
                  <a:cubicBezTo>
                    <a:pt x="13" y="520"/>
                    <a:pt x="13" y="517"/>
                    <a:pt x="13" y="513"/>
                  </a:cubicBezTo>
                  <a:cubicBezTo>
                    <a:pt x="13" y="512"/>
                    <a:pt x="14" y="511"/>
                    <a:pt x="14" y="509"/>
                  </a:cubicBezTo>
                  <a:cubicBezTo>
                    <a:pt x="14" y="508"/>
                    <a:pt x="14" y="507"/>
                    <a:pt x="14" y="507"/>
                  </a:cubicBezTo>
                  <a:cubicBezTo>
                    <a:pt x="14" y="505"/>
                    <a:pt x="14" y="503"/>
                    <a:pt x="14" y="502"/>
                  </a:cubicBezTo>
                  <a:cubicBezTo>
                    <a:pt x="14" y="501"/>
                    <a:pt x="15" y="500"/>
                    <a:pt x="15" y="499"/>
                  </a:cubicBezTo>
                  <a:cubicBezTo>
                    <a:pt x="15" y="497"/>
                    <a:pt x="15" y="495"/>
                    <a:pt x="16" y="494"/>
                  </a:cubicBezTo>
                  <a:cubicBezTo>
                    <a:pt x="16" y="491"/>
                    <a:pt x="17" y="489"/>
                    <a:pt x="19" y="487"/>
                  </a:cubicBezTo>
                  <a:cubicBezTo>
                    <a:pt x="20" y="486"/>
                    <a:pt x="21" y="484"/>
                    <a:pt x="22" y="483"/>
                  </a:cubicBezTo>
                  <a:cubicBezTo>
                    <a:pt x="22" y="482"/>
                    <a:pt x="23" y="481"/>
                    <a:pt x="23" y="480"/>
                  </a:cubicBezTo>
                  <a:cubicBezTo>
                    <a:pt x="24" y="480"/>
                    <a:pt x="25" y="479"/>
                    <a:pt x="25" y="479"/>
                  </a:cubicBezTo>
                  <a:cubicBezTo>
                    <a:pt x="26" y="478"/>
                    <a:pt x="27" y="477"/>
                    <a:pt x="27" y="477"/>
                  </a:cubicBezTo>
                  <a:cubicBezTo>
                    <a:pt x="27" y="477"/>
                    <a:pt x="27" y="477"/>
                    <a:pt x="27" y="477"/>
                  </a:cubicBezTo>
                  <a:cubicBezTo>
                    <a:pt x="27" y="477"/>
                    <a:pt x="27" y="477"/>
                    <a:pt x="27" y="477"/>
                  </a:cubicBezTo>
                  <a:cubicBezTo>
                    <a:pt x="27" y="477"/>
                    <a:pt x="26" y="476"/>
                    <a:pt x="26" y="476"/>
                  </a:cubicBezTo>
                  <a:cubicBezTo>
                    <a:pt x="25" y="476"/>
                    <a:pt x="24" y="475"/>
                    <a:pt x="25" y="474"/>
                  </a:cubicBezTo>
                  <a:cubicBezTo>
                    <a:pt x="25" y="472"/>
                    <a:pt x="27" y="471"/>
                    <a:pt x="28" y="470"/>
                  </a:cubicBezTo>
                  <a:cubicBezTo>
                    <a:pt x="28" y="470"/>
                    <a:pt x="29" y="470"/>
                    <a:pt x="29" y="470"/>
                  </a:cubicBezTo>
                  <a:cubicBezTo>
                    <a:pt x="30" y="469"/>
                    <a:pt x="30" y="469"/>
                    <a:pt x="30" y="469"/>
                  </a:cubicBezTo>
                  <a:cubicBezTo>
                    <a:pt x="31" y="468"/>
                    <a:pt x="32" y="467"/>
                    <a:pt x="34" y="466"/>
                  </a:cubicBezTo>
                  <a:cubicBezTo>
                    <a:pt x="34" y="465"/>
                    <a:pt x="35" y="465"/>
                    <a:pt x="36" y="464"/>
                  </a:cubicBezTo>
                  <a:cubicBezTo>
                    <a:pt x="38" y="462"/>
                    <a:pt x="41" y="460"/>
                    <a:pt x="42" y="458"/>
                  </a:cubicBezTo>
                  <a:cubicBezTo>
                    <a:pt x="42" y="457"/>
                    <a:pt x="42" y="456"/>
                    <a:pt x="43" y="455"/>
                  </a:cubicBezTo>
                  <a:cubicBezTo>
                    <a:pt x="43" y="454"/>
                    <a:pt x="43" y="452"/>
                    <a:pt x="44" y="451"/>
                  </a:cubicBezTo>
                  <a:cubicBezTo>
                    <a:pt x="44" y="449"/>
                    <a:pt x="46" y="447"/>
                    <a:pt x="47" y="445"/>
                  </a:cubicBezTo>
                  <a:cubicBezTo>
                    <a:pt x="48" y="444"/>
                    <a:pt x="48" y="444"/>
                    <a:pt x="48" y="444"/>
                  </a:cubicBezTo>
                  <a:cubicBezTo>
                    <a:pt x="50" y="442"/>
                    <a:pt x="51" y="440"/>
                    <a:pt x="51" y="437"/>
                  </a:cubicBezTo>
                  <a:cubicBezTo>
                    <a:pt x="51" y="436"/>
                    <a:pt x="51" y="435"/>
                    <a:pt x="50" y="434"/>
                  </a:cubicBezTo>
                  <a:cubicBezTo>
                    <a:pt x="50" y="433"/>
                    <a:pt x="50" y="432"/>
                    <a:pt x="50" y="431"/>
                  </a:cubicBezTo>
                  <a:cubicBezTo>
                    <a:pt x="49" y="428"/>
                    <a:pt x="49" y="425"/>
                    <a:pt x="50" y="422"/>
                  </a:cubicBezTo>
                  <a:cubicBezTo>
                    <a:pt x="50" y="420"/>
                    <a:pt x="50" y="418"/>
                    <a:pt x="49" y="416"/>
                  </a:cubicBezTo>
                  <a:cubicBezTo>
                    <a:pt x="49" y="414"/>
                    <a:pt x="49" y="412"/>
                    <a:pt x="51" y="410"/>
                  </a:cubicBezTo>
                  <a:cubicBezTo>
                    <a:pt x="53" y="409"/>
                    <a:pt x="55" y="408"/>
                    <a:pt x="57" y="408"/>
                  </a:cubicBezTo>
                  <a:cubicBezTo>
                    <a:pt x="59" y="407"/>
                    <a:pt x="60" y="407"/>
                    <a:pt x="62" y="406"/>
                  </a:cubicBezTo>
                  <a:cubicBezTo>
                    <a:pt x="63" y="405"/>
                    <a:pt x="64" y="403"/>
                    <a:pt x="64" y="401"/>
                  </a:cubicBezTo>
                  <a:cubicBezTo>
                    <a:pt x="64" y="401"/>
                    <a:pt x="64" y="401"/>
                    <a:pt x="64" y="401"/>
                  </a:cubicBezTo>
                  <a:cubicBezTo>
                    <a:pt x="65" y="400"/>
                    <a:pt x="65" y="399"/>
                    <a:pt x="66" y="398"/>
                  </a:cubicBezTo>
                  <a:cubicBezTo>
                    <a:pt x="66" y="396"/>
                    <a:pt x="67" y="395"/>
                    <a:pt x="67" y="394"/>
                  </a:cubicBezTo>
                  <a:cubicBezTo>
                    <a:pt x="68" y="391"/>
                    <a:pt x="67" y="389"/>
                    <a:pt x="64" y="386"/>
                  </a:cubicBezTo>
                  <a:cubicBezTo>
                    <a:pt x="63" y="386"/>
                    <a:pt x="63" y="385"/>
                    <a:pt x="62" y="385"/>
                  </a:cubicBezTo>
                  <a:cubicBezTo>
                    <a:pt x="62" y="384"/>
                    <a:pt x="62" y="384"/>
                    <a:pt x="62" y="384"/>
                  </a:cubicBezTo>
                  <a:cubicBezTo>
                    <a:pt x="61" y="383"/>
                    <a:pt x="59" y="381"/>
                    <a:pt x="59" y="379"/>
                  </a:cubicBezTo>
                  <a:cubicBezTo>
                    <a:pt x="57" y="377"/>
                    <a:pt x="58" y="374"/>
                    <a:pt x="58" y="371"/>
                  </a:cubicBezTo>
                  <a:cubicBezTo>
                    <a:pt x="58" y="370"/>
                    <a:pt x="58" y="370"/>
                    <a:pt x="58" y="370"/>
                  </a:cubicBezTo>
                  <a:cubicBezTo>
                    <a:pt x="58" y="368"/>
                    <a:pt x="58" y="367"/>
                    <a:pt x="58" y="365"/>
                  </a:cubicBezTo>
                  <a:cubicBezTo>
                    <a:pt x="58" y="363"/>
                    <a:pt x="59" y="360"/>
                    <a:pt x="59" y="358"/>
                  </a:cubicBezTo>
                  <a:cubicBezTo>
                    <a:pt x="59" y="357"/>
                    <a:pt x="59" y="356"/>
                    <a:pt x="59" y="355"/>
                  </a:cubicBezTo>
                  <a:cubicBezTo>
                    <a:pt x="60" y="352"/>
                    <a:pt x="60" y="348"/>
                    <a:pt x="61" y="345"/>
                  </a:cubicBezTo>
                  <a:cubicBezTo>
                    <a:pt x="62" y="343"/>
                    <a:pt x="62" y="342"/>
                    <a:pt x="63" y="340"/>
                  </a:cubicBezTo>
                  <a:cubicBezTo>
                    <a:pt x="63" y="338"/>
                    <a:pt x="64" y="336"/>
                    <a:pt x="64" y="335"/>
                  </a:cubicBezTo>
                  <a:cubicBezTo>
                    <a:pt x="65" y="332"/>
                    <a:pt x="65" y="329"/>
                    <a:pt x="65" y="326"/>
                  </a:cubicBezTo>
                  <a:cubicBezTo>
                    <a:pt x="65" y="322"/>
                    <a:pt x="65" y="318"/>
                    <a:pt x="66" y="313"/>
                  </a:cubicBezTo>
                  <a:cubicBezTo>
                    <a:pt x="67" y="312"/>
                    <a:pt x="68" y="309"/>
                    <a:pt x="68" y="307"/>
                  </a:cubicBezTo>
                  <a:cubicBezTo>
                    <a:pt x="68" y="306"/>
                    <a:pt x="68" y="304"/>
                    <a:pt x="68" y="303"/>
                  </a:cubicBezTo>
                  <a:cubicBezTo>
                    <a:pt x="68" y="302"/>
                    <a:pt x="68" y="300"/>
                    <a:pt x="68" y="299"/>
                  </a:cubicBezTo>
                  <a:cubicBezTo>
                    <a:pt x="68" y="296"/>
                    <a:pt x="69" y="294"/>
                    <a:pt x="71" y="293"/>
                  </a:cubicBezTo>
                  <a:cubicBezTo>
                    <a:pt x="72" y="291"/>
                    <a:pt x="74" y="289"/>
                    <a:pt x="74" y="287"/>
                  </a:cubicBezTo>
                  <a:cubicBezTo>
                    <a:pt x="75" y="285"/>
                    <a:pt x="76" y="283"/>
                    <a:pt x="77" y="281"/>
                  </a:cubicBezTo>
                  <a:cubicBezTo>
                    <a:pt x="78" y="278"/>
                    <a:pt x="78" y="275"/>
                    <a:pt x="80" y="272"/>
                  </a:cubicBezTo>
                  <a:cubicBezTo>
                    <a:pt x="81" y="268"/>
                    <a:pt x="84" y="265"/>
                    <a:pt x="86" y="263"/>
                  </a:cubicBezTo>
                  <a:cubicBezTo>
                    <a:pt x="87" y="262"/>
                    <a:pt x="88" y="261"/>
                    <a:pt x="89" y="261"/>
                  </a:cubicBezTo>
                  <a:cubicBezTo>
                    <a:pt x="90" y="260"/>
                    <a:pt x="90" y="260"/>
                    <a:pt x="91" y="259"/>
                  </a:cubicBezTo>
                  <a:cubicBezTo>
                    <a:pt x="92" y="258"/>
                    <a:pt x="94" y="256"/>
                    <a:pt x="96" y="255"/>
                  </a:cubicBezTo>
                  <a:cubicBezTo>
                    <a:pt x="97" y="255"/>
                    <a:pt x="98" y="255"/>
                    <a:pt x="99" y="255"/>
                  </a:cubicBezTo>
                  <a:cubicBezTo>
                    <a:pt x="99" y="255"/>
                    <a:pt x="99" y="255"/>
                    <a:pt x="100" y="255"/>
                  </a:cubicBezTo>
                  <a:cubicBezTo>
                    <a:pt x="100" y="255"/>
                    <a:pt x="100" y="255"/>
                    <a:pt x="101" y="254"/>
                  </a:cubicBezTo>
                  <a:cubicBezTo>
                    <a:pt x="101" y="254"/>
                    <a:pt x="102" y="254"/>
                    <a:pt x="102" y="254"/>
                  </a:cubicBezTo>
                  <a:cubicBezTo>
                    <a:pt x="103" y="254"/>
                    <a:pt x="103" y="254"/>
                    <a:pt x="103" y="254"/>
                  </a:cubicBezTo>
                  <a:cubicBezTo>
                    <a:pt x="104" y="254"/>
                    <a:pt x="104" y="254"/>
                    <a:pt x="105" y="254"/>
                  </a:cubicBezTo>
                  <a:cubicBezTo>
                    <a:pt x="105" y="254"/>
                    <a:pt x="105" y="254"/>
                    <a:pt x="106" y="254"/>
                  </a:cubicBezTo>
                  <a:cubicBezTo>
                    <a:pt x="106" y="254"/>
                    <a:pt x="106" y="254"/>
                    <a:pt x="107" y="254"/>
                  </a:cubicBezTo>
                  <a:cubicBezTo>
                    <a:pt x="107" y="254"/>
                    <a:pt x="108" y="254"/>
                    <a:pt x="109" y="254"/>
                  </a:cubicBezTo>
                  <a:cubicBezTo>
                    <a:pt x="110" y="254"/>
                    <a:pt x="111" y="254"/>
                    <a:pt x="113" y="255"/>
                  </a:cubicBezTo>
                  <a:cubicBezTo>
                    <a:pt x="114" y="255"/>
                    <a:pt x="115" y="255"/>
                    <a:pt x="116" y="255"/>
                  </a:cubicBezTo>
                  <a:cubicBezTo>
                    <a:pt x="117" y="255"/>
                    <a:pt x="118" y="255"/>
                    <a:pt x="119" y="255"/>
                  </a:cubicBezTo>
                  <a:cubicBezTo>
                    <a:pt x="120" y="255"/>
                    <a:pt x="121" y="255"/>
                    <a:pt x="122" y="255"/>
                  </a:cubicBezTo>
                  <a:cubicBezTo>
                    <a:pt x="123" y="255"/>
                    <a:pt x="123" y="255"/>
                    <a:pt x="124" y="255"/>
                  </a:cubicBezTo>
                  <a:cubicBezTo>
                    <a:pt x="125" y="255"/>
                    <a:pt x="126" y="255"/>
                    <a:pt x="127" y="255"/>
                  </a:cubicBezTo>
                  <a:cubicBezTo>
                    <a:pt x="128" y="255"/>
                    <a:pt x="129" y="255"/>
                    <a:pt x="131" y="255"/>
                  </a:cubicBezTo>
                  <a:cubicBezTo>
                    <a:pt x="131" y="254"/>
                    <a:pt x="132" y="254"/>
                    <a:pt x="132" y="254"/>
                  </a:cubicBezTo>
                  <a:cubicBezTo>
                    <a:pt x="132" y="253"/>
                    <a:pt x="133" y="253"/>
                    <a:pt x="133" y="253"/>
                  </a:cubicBezTo>
                  <a:cubicBezTo>
                    <a:pt x="133" y="253"/>
                    <a:pt x="134" y="252"/>
                    <a:pt x="134" y="252"/>
                  </a:cubicBezTo>
                  <a:cubicBezTo>
                    <a:pt x="135" y="252"/>
                    <a:pt x="135" y="252"/>
                    <a:pt x="136" y="251"/>
                  </a:cubicBezTo>
                  <a:cubicBezTo>
                    <a:pt x="137" y="250"/>
                    <a:pt x="136" y="247"/>
                    <a:pt x="136" y="245"/>
                  </a:cubicBezTo>
                  <a:cubicBezTo>
                    <a:pt x="136" y="245"/>
                    <a:pt x="136" y="244"/>
                    <a:pt x="136" y="244"/>
                  </a:cubicBezTo>
                  <a:cubicBezTo>
                    <a:pt x="136" y="240"/>
                    <a:pt x="134" y="238"/>
                    <a:pt x="130" y="236"/>
                  </a:cubicBezTo>
                  <a:cubicBezTo>
                    <a:pt x="126" y="234"/>
                    <a:pt x="127" y="231"/>
                    <a:pt x="128" y="228"/>
                  </a:cubicBezTo>
                  <a:cubicBezTo>
                    <a:pt x="128" y="228"/>
                    <a:pt x="128" y="228"/>
                    <a:pt x="128" y="228"/>
                  </a:cubicBezTo>
                  <a:cubicBezTo>
                    <a:pt x="129" y="224"/>
                    <a:pt x="131" y="221"/>
                    <a:pt x="133" y="218"/>
                  </a:cubicBezTo>
                  <a:cubicBezTo>
                    <a:pt x="134" y="217"/>
                    <a:pt x="135" y="216"/>
                    <a:pt x="136" y="214"/>
                  </a:cubicBezTo>
                  <a:cubicBezTo>
                    <a:pt x="137" y="212"/>
                    <a:pt x="139" y="209"/>
                    <a:pt x="141" y="207"/>
                  </a:cubicBezTo>
                  <a:cubicBezTo>
                    <a:pt x="142" y="205"/>
                    <a:pt x="143" y="203"/>
                    <a:pt x="144" y="201"/>
                  </a:cubicBezTo>
                  <a:cubicBezTo>
                    <a:pt x="145" y="199"/>
                    <a:pt x="146" y="198"/>
                    <a:pt x="147" y="197"/>
                  </a:cubicBezTo>
                  <a:cubicBezTo>
                    <a:pt x="148" y="196"/>
                    <a:pt x="148" y="195"/>
                    <a:pt x="149" y="194"/>
                  </a:cubicBezTo>
                  <a:cubicBezTo>
                    <a:pt x="149" y="193"/>
                    <a:pt x="150" y="192"/>
                    <a:pt x="151" y="191"/>
                  </a:cubicBezTo>
                  <a:cubicBezTo>
                    <a:pt x="152" y="191"/>
                    <a:pt x="152" y="190"/>
                    <a:pt x="153" y="189"/>
                  </a:cubicBezTo>
                  <a:cubicBezTo>
                    <a:pt x="153" y="188"/>
                    <a:pt x="154" y="187"/>
                    <a:pt x="155" y="186"/>
                  </a:cubicBezTo>
                  <a:cubicBezTo>
                    <a:pt x="155" y="185"/>
                    <a:pt x="156" y="184"/>
                    <a:pt x="157" y="183"/>
                  </a:cubicBezTo>
                  <a:cubicBezTo>
                    <a:pt x="158" y="181"/>
                    <a:pt x="159" y="179"/>
                    <a:pt x="160" y="177"/>
                  </a:cubicBezTo>
                  <a:cubicBezTo>
                    <a:pt x="161" y="175"/>
                    <a:pt x="162" y="172"/>
                    <a:pt x="163" y="169"/>
                  </a:cubicBezTo>
                  <a:cubicBezTo>
                    <a:pt x="165" y="166"/>
                    <a:pt x="166" y="164"/>
                    <a:pt x="166" y="160"/>
                  </a:cubicBezTo>
                  <a:cubicBezTo>
                    <a:pt x="166" y="159"/>
                    <a:pt x="165" y="158"/>
                    <a:pt x="165" y="156"/>
                  </a:cubicBezTo>
                  <a:cubicBezTo>
                    <a:pt x="164" y="154"/>
                    <a:pt x="163" y="150"/>
                    <a:pt x="165" y="148"/>
                  </a:cubicBezTo>
                  <a:cubicBezTo>
                    <a:pt x="166" y="147"/>
                    <a:pt x="167" y="146"/>
                    <a:pt x="168" y="146"/>
                  </a:cubicBezTo>
                  <a:cubicBezTo>
                    <a:pt x="169" y="146"/>
                    <a:pt x="169" y="147"/>
                    <a:pt x="170" y="147"/>
                  </a:cubicBezTo>
                  <a:cubicBezTo>
                    <a:pt x="170" y="147"/>
                    <a:pt x="171" y="147"/>
                    <a:pt x="171" y="147"/>
                  </a:cubicBezTo>
                  <a:cubicBezTo>
                    <a:pt x="171" y="147"/>
                    <a:pt x="171" y="147"/>
                    <a:pt x="171" y="147"/>
                  </a:cubicBezTo>
                  <a:cubicBezTo>
                    <a:pt x="172" y="147"/>
                    <a:pt x="174" y="146"/>
                    <a:pt x="175" y="146"/>
                  </a:cubicBezTo>
                  <a:cubicBezTo>
                    <a:pt x="176" y="146"/>
                    <a:pt x="177" y="146"/>
                    <a:pt x="178" y="145"/>
                  </a:cubicBezTo>
                  <a:cubicBezTo>
                    <a:pt x="178" y="145"/>
                    <a:pt x="178" y="145"/>
                    <a:pt x="179" y="145"/>
                  </a:cubicBezTo>
                  <a:cubicBezTo>
                    <a:pt x="180" y="145"/>
                    <a:pt x="180" y="145"/>
                    <a:pt x="181" y="146"/>
                  </a:cubicBezTo>
                  <a:cubicBezTo>
                    <a:pt x="182" y="146"/>
                    <a:pt x="183" y="146"/>
                    <a:pt x="184" y="146"/>
                  </a:cubicBezTo>
                  <a:cubicBezTo>
                    <a:pt x="187" y="146"/>
                    <a:pt x="188" y="145"/>
                    <a:pt x="189" y="144"/>
                  </a:cubicBezTo>
                  <a:cubicBezTo>
                    <a:pt x="190" y="143"/>
                    <a:pt x="190" y="141"/>
                    <a:pt x="190" y="139"/>
                  </a:cubicBezTo>
                  <a:cubicBezTo>
                    <a:pt x="190" y="137"/>
                    <a:pt x="190" y="134"/>
                    <a:pt x="192" y="132"/>
                  </a:cubicBezTo>
                  <a:cubicBezTo>
                    <a:pt x="192" y="131"/>
                    <a:pt x="193" y="130"/>
                    <a:pt x="193" y="129"/>
                  </a:cubicBezTo>
                  <a:cubicBezTo>
                    <a:pt x="193" y="129"/>
                    <a:pt x="194" y="128"/>
                    <a:pt x="194" y="127"/>
                  </a:cubicBezTo>
                  <a:cubicBezTo>
                    <a:pt x="195" y="125"/>
                    <a:pt x="197" y="125"/>
                    <a:pt x="198" y="124"/>
                  </a:cubicBezTo>
                  <a:cubicBezTo>
                    <a:pt x="198" y="124"/>
                    <a:pt x="199" y="124"/>
                    <a:pt x="199" y="123"/>
                  </a:cubicBezTo>
                  <a:cubicBezTo>
                    <a:pt x="201" y="123"/>
                    <a:pt x="201" y="121"/>
                    <a:pt x="202" y="120"/>
                  </a:cubicBezTo>
                  <a:cubicBezTo>
                    <a:pt x="203" y="117"/>
                    <a:pt x="204" y="115"/>
                    <a:pt x="207" y="114"/>
                  </a:cubicBezTo>
                  <a:cubicBezTo>
                    <a:pt x="208" y="113"/>
                    <a:pt x="208" y="113"/>
                    <a:pt x="208" y="113"/>
                  </a:cubicBezTo>
                  <a:cubicBezTo>
                    <a:pt x="209" y="113"/>
                    <a:pt x="211" y="112"/>
                    <a:pt x="212" y="111"/>
                  </a:cubicBezTo>
                  <a:cubicBezTo>
                    <a:pt x="213" y="110"/>
                    <a:pt x="214" y="109"/>
                    <a:pt x="215" y="108"/>
                  </a:cubicBezTo>
                  <a:cubicBezTo>
                    <a:pt x="216" y="107"/>
                    <a:pt x="216" y="107"/>
                    <a:pt x="217" y="106"/>
                  </a:cubicBezTo>
                  <a:cubicBezTo>
                    <a:pt x="217" y="106"/>
                    <a:pt x="217" y="106"/>
                    <a:pt x="217" y="106"/>
                  </a:cubicBezTo>
                  <a:cubicBezTo>
                    <a:pt x="218" y="105"/>
                    <a:pt x="218" y="104"/>
                    <a:pt x="219" y="104"/>
                  </a:cubicBezTo>
                  <a:cubicBezTo>
                    <a:pt x="219" y="103"/>
                    <a:pt x="220" y="103"/>
                    <a:pt x="220" y="103"/>
                  </a:cubicBezTo>
                  <a:cubicBezTo>
                    <a:pt x="220" y="102"/>
                    <a:pt x="221" y="102"/>
                    <a:pt x="221" y="102"/>
                  </a:cubicBezTo>
                  <a:cubicBezTo>
                    <a:pt x="222" y="101"/>
                    <a:pt x="221" y="99"/>
                    <a:pt x="221" y="98"/>
                  </a:cubicBezTo>
                  <a:cubicBezTo>
                    <a:pt x="221" y="97"/>
                    <a:pt x="221" y="96"/>
                    <a:pt x="221" y="95"/>
                  </a:cubicBezTo>
                  <a:cubicBezTo>
                    <a:pt x="221" y="94"/>
                    <a:pt x="221" y="93"/>
                    <a:pt x="221" y="92"/>
                  </a:cubicBezTo>
                  <a:cubicBezTo>
                    <a:pt x="221" y="91"/>
                    <a:pt x="221" y="90"/>
                    <a:pt x="221" y="90"/>
                  </a:cubicBezTo>
                  <a:cubicBezTo>
                    <a:pt x="220" y="89"/>
                    <a:pt x="220" y="88"/>
                    <a:pt x="220" y="87"/>
                  </a:cubicBezTo>
                  <a:cubicBezTo>
                    <a:pt x="220" y="85"/>
                    <a:pt x="219" y="82"/>
                    <a:pt x="221" y="81"/>
                  </a:cubicBezTo>
                  <a:cubicBezTo>
                    <a:pt x="222" y="79"/>
                    <a:pt x="224" y="78"/>
                    <a:pt x="226" y="77"/>
                  </a:cubicBezTo>
                  <a:cubicBezTo>
                    <a:pt x="227" y="76"/>
                    <a:pt x="228" y="76"/>
                    <a:pt x="229" y="75"/>
                  </a:cubicBezTo>
                  <a:cubicBezTo>
                    <a:pt x="230" y="74"/>
                    <a:pt x="230" y="73"/>
                    <a:pt x="231" y="72"/>
                  </a:cubicBezTo>
                  <a:cubicBezTo>
                    <a:pt x="231" y="71"/>
                    <a:pt x="232" y="69"/>
                    <a:pt x="233" y="68"/>
                  </a:cubicBezTo>
                  <a:cubicBezTo>
                    <a:pt x="233" y="68"/>
                    <a:pt x="233" y="68"/>
                    <a:pt x="233" y="68"/>
                  </a:cubicBezTo>
                  <a:cubicBezTo>
                    <a:pt x="235" y="66"/>
                    <a:pt x="237" y="64"/>
                    <a:pt x="239" y="62"/>
                  </a:cubicBezTo>
                  <a:cubicBezTo>
                    <a:pt x="239" y="61"/>
                    <a:pt x="240" y="60"/>
                    <a:pt x="240" y="59"/>
                  </a:cubicBezTo>
                  <a:cubicBezTo>
                    <a:pt x="241" y="58"/>
                    <a:pt x="242" y="56"/>
                    <a:pt x="243" y="55"/>
                  </a:cubicBezTo>
                  <a:cubicBezTo>
                    <a:pt x="246" y="53"/>
                    <a:pt x="248" y="52"/>
                    <a:pt x="251" y="51"/>
                  </a:cubicBezTo>
                  <a:cubicBezTo>
                    <a:pt x="252" y="51"/>
                    <a:pt x="253" y="51"/>
                    <a:pt x="254" y="51"/>
                  </a:cubicBezTo>
                  <a:cubicBezTo>
                    <a:pt x="255" y="51"/>
                    <a:pt x="256" y="51"/>
                    <a:pt x="258" y="52"/>
                  </a:cubicBezTo>
                  <a:cubicBezTo>
                    <a:pt x="259" y="52"/>
                    <a:pt x="260" y="52"/>
                    <a:pt x="261" y="52"/>
                  </a:cubicBezTo>
                  <a:cubicBezTo>
                    <a:pt x="262" y="52"/>
                    <a:pt x="263" y="52"/>
                    <a:pt x="264" y="52"/>
                  </a:cubicBezTo>
                  <a:cubicBezTo>
                    <a:pt x="265" y="52"/>
                    <a:pt x="266" y="52"/>
                    <a:pt x="267" y="52"/>
                  </a:cubicBezTo>
                  <a:cubicBezTo>
                    <a:pt x="268" y="52"/>
                    <a:pt x="269" y="52"/>
                    <a:pt x="270" y="52"/>
                  </a:cubicBezTo>
                  <a:cubicBezTo>
                    <a:pt x="275" y="48"/>
                    <a:pt x="275" y="41"/>
                    <a:pt x="276" y="34"/>
                  </a:cubicBezTo>
                  <a:cubicBezTo>
                    <a:pt x="276" y="29"/>
                    <a:pt x="276" y="25"/>
                    <a:pt x="281" y="23"/>
                  </a:cubicBezTo>
                  <a:cubicBezTo>
                    <a:pt x="282" y="22"/>
                    <a:pt x="283" y="22"/>
                    <a:pt x="285" y="22"/>
                  </a:cubicBezTo>
                  <a:cubicBezTo>
                    <a:pt x="287" y="22"/>
                    <a:pt x="289" y="22"/>
                    <a:pt x="291" y="23"/>
                  </a:cubicBezTo>
                  <a:cubicBezTo>
                    <a:pt x="292" y="24"/>
                    <a:pt x="292" y="24"/>
                    <a:pt x="292" y="24"/>
                  </a:cubicBezTo>
                  <a:cubicBezTo>
                    <a:pt x="294" y="25"/>
                    <a:pt x="296" y="25"/>
                    <a:pt x="298" y="27"/>
                  </a:cubicBezTo>
                  <a:cubicBezTo>
                    <a:pt x="298" y="27"/>
                    <a:pt x="298" y="27"/>
                    <a:pt x="298" y="27"/>
                  </a:cubicBezTo>
                  <a:cubicBezTo>
                    <a:pt x="299" y="27"/>
                    <a:pt x="300" y="28"/>
                    <a:pt x="301" y="28"/>
                  </a:cubicBezTo>
                  <a:cubicBezTo>
                    <a:pt x="302" y="28"/>
                    <a:pt x="302" y="28"/>
                    <a:pt x="303" y="28"/>
                  </a:cubicBezTo>
                  <a:cubicBezTo>
                    <a:pt x="304" y="28"/>
                    <a:pt x="305" y="28"/>
                    <a:pt x="306" y="29"/>
                  </a:cubicBezTo>
                  <a:cubicBezTo>
                    <a:pt x="307" y="29"/>
                    <a:pt x="308" y="30"/>
                    <a:pt x="309" y="30"/>
                  </a:cubicBezTo>
                  <a:cubicBezTo>
                    <a:pt x="310" y="31"/>
                    <a:pt x="311" y="31"/>
                    <a:pt x="311" y="31"/>
                  </a:cubicBezTo>
                  <a:cubicBezTo>
                    <a:pt x="313" y="32"/>
                    <a:pt x="314" y="32"/>
                    <a:pt x="315" y="32"/>
                  </a:cubicBezTo>
                  <a:cubicBezTo>
                    <a:pt x="315" y="33"/>
                    <a:pt x="316" y="33"/>
                    <a:pt x="317" y="33"/>
                  </a:cubicBezTo>
                  <a:cubicBezTo>
                    <a:pt x="317" y="33"/>
                    <a:pt x="317" y="33"/>
                    <a:pt x="317" y="33"/>
                  </a:cubicBezTo>
                  <a:cubicBezTo>
                    <a:pt x="318" y="33"/>
                    <a:pt x="319" y="34"/>
                    <a:pt x="320" y="34"/>
                  </a:cubicBezTo>
                  <a:cubicBezTo>
                    <a:pt x="320" y="34"/>
                    <a:pt x="321" y="33"/>
                    <a:pt x="321" y="33"/>
                  </a:cubicBezTo>
                  <a:cubicBezTo>
                    <a:pt x="322" y="33"/>
                    <a:pt x="322" y="32"/>
                    <a:pt x="321" y="31"/>
                  </a:cubicBezTo>
                  <a:cubicBezTo>
                    <a:pt x="321" y="31"/>
                    <a:pt x="321" y="30"/>
                    <a:pt x="321" y="30"/>
                  </a:cubicBezTo>
                  <a:cubicBezTo>
                    <a:pt x="320" y="26"/>
                    <a:pt x="322" y="22"/>
                    <a:pt x="326" y="19"/>
                  </a:cubicBezTo>
                  <a:cubicBezTo>
                    <a:pt x="330" y="17"/>
                    <a:pt x="331" y="15"/>
                    <a:pt x="331" y="10"/>
                  </a:cubicBezTo>
                  <a:cubicBezTo>
                    <a:pt x="331" y="10"/>
                    <a:pt x="331" y="9"/>
                    <a:pt x="331" y="9"/>
                  </a:cubicBezTo>
                  <a:cubicBezTo>
                    <a:pt x="331" y="5"/>
                    <a:pt x="332" y="0"/>
                    <a:pt x="337" y="0"/>
                  </a:cubicBezTo>
                  <a:cubicBezTo>
                    <a:pt x="337" y="0"/>
                    <a:pt x="337" y="0"/>
                    <a:pt x="337" y="0"/>
                  </a:cubicBezTo>
                  <a:cubicBezTo>
                    <a:pt x="339" y="0"/>
                    <a:pt x="340" y="1"/>
                    <a:pt x="342" y="1"/>
                  </a:cubicBezTo>
                  <a:cubicBezTo>
                    <a:pt x="343" y="1"/>
                    <a:pt x="344" y="2"/>
                    <a:pt x="346" y="2"/>
                  </a:cubicBezTo>
                  <a:cubicBezTo>
                    <a:pt x="346" y="2"/>
                    <a:pt x="346" y="2"/>
                    <a:pt x="346" y="2"/>
                  </a:cubicBezTo>
                  <a:cubicBezTo>
                    <a:pt x="347" y="3"/>
                    <a:pt x="347" y="3"/>
                    <a:pt x="347" y="3"/>
                  </a:cubicBezTo>
                  <a:cubicBezTo>
                    <a:pt x="347" y="3"/>
                    <a:pt x="347" y="4"/>
                    <a:pt x="347" y="4"/>
                  </a:cubicBezTo>
                  <a:cubicBezTo>
                    <a:pt x="348" y="7"/>
                    <a:pt x="348" y="9"/>
                    <a:pt x="350" y="10"/>
                  </a:cubicBezTo>
                  <a:cubicBezTo>
                    <a:pt x="351" y="11"/>
                    <a:pt x="351" y="11"/>
                    <a:pt x="351" y="12"/>
                  </a:cubicBezTo>
                  <a:cubicBezTo>
                    <a:pt x="353" y="13"/>
                    <a:pt x="354" y="15"/>
                    <a:pt x="356" y="15"/>
                  </a:cubicBezTo>
                  <a:cubicBezTo>
                    <a:pt x="360" y="17"/>
                    <a:pt x="362" y="18"/>
                    <a:pt x="363" y="22"/>
                  </a:cubicBezTo>
                  <a:cubicBezTo>
                    <a:pt x="364" y="22"/>
                    <a:pt x="364" y="23"/>
                    <a:pt x="364" y="24"/>
                  </a:cubicBezTo>
                  <a:cubicBezTo>
                    <a:pt x="365" y="26"/>
                    <a:pt x="366" y="28"/>
                    <a:pt x="368" y="28"/>
                  </a:cubicBezTo>
                  <a:cubicBezTo>
                    <a:pt x="368" y="29"/>
                    <a:pt x="369" y="29"/>
                    <a:pt x="370" y="29"/>
                  </a:cubicBezTo>
                  <a:cubicBezTo>
                    <a:pt x="372" y="29"/>
                    <a:pt x="375" y="30"/>
                    <a:pt x="377" y="31"/>
                  </a:cubicBezTo>
                  <a:cubicBezTo>
                    <a:pt x="378" y="32"/>
                    <a:pt x="378" y="32"/>
                    <a:pt x="378" y="32"/>
                  </a:cubicBezTo>
                  <a:cubicBezTo>
                    <a:pt x="381" y="33"/>
                    <a:pt x="383" y="35"/>
                    <a:pt x="386" y="36"/>
                  </a:cubicBezTo>
                  <a:cubicBezTo>
                    <a:pt x="388" y="38"/>
                    <a:pt x="390" y="41"/>
                    <a:pt x="390" y="44"/>
                  </a:cubicBezTo>
                  <a:cubicBezTo>
                    <a:pt x="390" y="44"/>
                    <a:pt x="390" y="44"/>
                    <a:pt x="390" y="44"/>
                  </a:cubicBezTo>
                  <a:cubicBezTo>
                    <a:pt x="391" y="47"/>
                    <a:pt x="391" y="47"/>
                    <a:pt x="393" y="48"/>
                  </a:cubicBezTo>
                  <a:cubicBezTo>
                    <a:pt x="393" y="48"/>
                    <a:pt x="394" y="48"/>
                    <a:pt x="394" y="48"/>
                  </a:cubicBezTo>
                  <a:cubicBezTo>
                    <a:pt x="394" y="48"/>
                    <a:pt x="396" y="48"/>
                    <a:pt x="396" y="48"/>
                  </a:cubicBezTo>
                  <a:cubicBezTo>
                    <a:pt x="396" y="48"/>
                    <a:pt x="396" y="48"/>
                    <a:pt x="396" y="48"/>
                  </a:cubicBezTo>
                  <a:cubicBezTo>
                    <a:pt x="398" y="48"/>
                    <a:pt x="399" y="48"/>
                    <a:pt x="400" y="49"/>
                  </a:cubicBezTo>
                  <a:cubicBezTo>
                    <a:pt x="402" y="51"/>
                    <a:pt x="404" y="53"/>
                    <a:pt x="406" y="54"/>
                  </a:cubicBezTo>
                  <a:cubicBezTo>
                    <a:pt x="406" y="54"/>
                    <a:pt x="406" y="54"/>
                    <a:pt x="406" y="54"/>
                  </a:cubicBezTo>
                  <a:cubicBezTo>
                    <a:pt x="407" y="55"/>
                    <a:pt x="407" y="55"/>
                    <a:pt x="407" y="55"/>
                  </a:cubicBezTo>
                  <a:cubicBezTo>
                    <a:pt x="408" y="58"/>
                    <a:pt x="408" y="63"/>
                    <a:pt x="406" y="66"/>
                  </a:cubicBezTo>
                  <a:cubicBezTo>
                    <a:pt x="406" y="67"/>
                    <a:pt x="404" y="69"/>
                    <a:pt x="403" y="69"/>
                  </a:cubicBezTo>
                  <a:cubicBezTo>
                    <a:pt x="402" y="69"/>
                    <a:pt x="402" y="69"/>
                    <a:pt x="402" y="69"/>
                  </a:cubicBezTo>
                  <a:cubicBezTo>
                    <a:pt x="401" y="69"/>
                    <a:pt x="401" y="69"/>
                    <a:pt x="401" y="70"/>
                  </a:cubicBezTo>
                  <a:cubicBezTo>
                    <a:pt x="401" y="70"/>
                    <a:pt x="401" y="72"/>
                    <a:pt x="401" y="73"/>
                  </a:cubicBezTo>
                  <a:cubicBezTo>
                    <a:pt x="401" y="74"/>
                    <a:pt x="401" y="74"/>
                    <a:pt x="401" y="75"/>
                  </a:cubicBezTo>
                  <a:cubicBezTo>
                    <a:pt x="402" y="77"/>
                    <a:pt x="402" y="78"/>
                    <a:pt x="400" y="81"/>
                  </a:cubicBezTo>
                  <a:cubicBezTo>
                    <a:pt x="399" y="83"/>
                    <a:pt x="399" y="85"/>
                    <a:pt x="399" y="87"/>
                  </a:cubicBezTo>
                  <a:cubicBezTo>
                    <a:pt x="399" y="89"/>
                    <a:pt x="400" y="90"/>
                    <a:pt x="401" y="91"/>
                  </a:cubicBezTo>
                  <a:cubicBezTo>
                    <a:pt x="401" y="92"/>
                    <a:pt x="401" y="92"/>
                    <a:pt x="401" y="92"/>
                  </a:cubicBezTo>
                  <a:cubicBezTo>
                    <a:pt x="402" y="92"/>
                    <a:pt x="402" y="92"/>
                    <a:pt x="403" y="93"/>
                  </a:cubicBezTo>
                  <a:cubicBezTo>
                    <a:pt x="404" y="94"/>
                    <a:pt x="406" y="95"/>
                    <a:pt x="406" y="97"/>
                  </a:cubicBezTo>
                  <a:cubicBezTo>
                    <a:pt x="406" y="99"/>
                    <a:pt x="405" y="99"/>
                    <a:pt x="404" y="99"/>
                  </a:cubicBezTo>
                  <a:cubicBezTo>
                    <a:pt x="404" y="100"/>
                    <a:pt x="404" y="100"/>
                    <a:pt x="404" y="100"/>
                  </a:cubicBezTo>
                  <a:cubicBezTo>
                    <a:pt x="403" y="100"/>
                    <a:pt x="403" y="101"/>
                    <a:pt x="403" y="102"/>
                  </a:cubicBezTo>
                  <a:cubicBezTo>
                    <a:pt x="403" y="103"/>
                    <a:pt x="404" y="105"/>
                    <a:pt x="404" y="106"/>
                  </a:cubicBezTo>
                  <a:cubicBezTo>
                    <a:pt x="405" y="107"/>
                    <a:pt x="405" y="108"/>
                    <a:pt x="405" y="108"/>
                  </a:cubicBezTo>
                  <a:cubicBezTo>
                    <a:pt x="406" y="109"/>
                    <a:pt x="406" y="109"/>
                    <a:pt x="406" y="109"/>
                  </a:cubicBezTo>
                  <a:cubicBezTo>
                    <a:pt x="407" y="111"/>
                    <a:pt x="408" y="113"/>
                    <a:pt x="407" y="116"/>
                  </a:cubicBezTo>
                  <a:cubicBezTo>
                    <a:pt x="407" y="118"/>
                    <a:pt x="405" y="121"/>
                    <a:pt x="404" y="123"/>
                  </a:cubicBezTo>
                  <a:cubicBezTo>
                    <a:pt x="403" y="125"/>
                    <a:pt x="402" y="127"/>
                    <a:pt x="401" y="129"/>
                  </a:cubicBezTo>
                  <a:cubicBezTo>
                    <a:pt x="401" y="131"/>
                    <a:pt x="400" y="132"/>
                    <a:pt x="399" y="134"/>
                  </a:cubicBezTo>
                  <a:cubicBezTo>
                    <a:pt x="398" y="137"/>
                    <a:pt x="397" y="139"/>
                    <a:pt x="397" y="142"/>
                  </a:cubicBezTo>
                  <a:cubicBezTo>
                    <a:pt x="396" y="146"/>
                    <a:pt x="398" y="148"/>
                    <a:pt x="399" y="152"/>
                  </a:cubicBezTo>
                  <a:cubicBezTo>
                    <a:pt x="400" y="153"/>
                    <a:pt x="401" y="154"/>
                    <a:pt x="401" y="155"/>
                  </a:cubicBezTo>
                  <a:cubicBezTo>
                    <a:pt x="402" y="156"/>
                    <a:pt x="402" y="156"/>
                    <a:pt x="402" y="156"/>
                  </a:cubicBezTo>
                  <a:cubicBezTo>
                    <a:pt x="403" y="158"/>
                    <a:pt x="404" y="160"/>
                    <a:pt x="404" y="163"/>
                  </a:cubicBezTo>
                  <a:cubicBezTo>
                    <a:pt x="405" y="166"/>
                    <a:pt x="405" y="169"/>
                    <a:pt x="405" y="171"/>
                  </a:cubicBezTo>
                  <a:cubicBezTo>
                    <a:pt x="405" y="172"/>
                    <a:pt x="405" y="172"/>
                    <a:pt x="405" y="172"/>
                  </a:cubicBezTo>
                  <a:cubicBezTo>
                    <a:pt x="405" y="173"/>
                    <a:pt x="405" y="173"/>
                    <a:pt x="405" y="173"/>
                  </a:cubicBezTo>
                  <a:cubicBezTo>
                    <a:pt x="405" y="176"/>
                    <a:pt x="405" y="178"/>
                    <a:pt x="404" y="180"/>
                  </a:cubicBezTo>
                  <a:cubicBezTo>
                    <a:pt x="404" y="181"/>
                    <a:pt x="404" y="181"/>
                    <a:pt x="404" y="181"/>
                  </a:cubicBezTo>
                  <a:cubicBezTo>
                    <a:pt x="403" y="181"/>
                    <a:pt x="403" y="181"/>
                    <a:pt x="403" y="181"/>
                  </a:cubicBezTo>
                  <a:cubicBezTo>
                    <a:pt x="402" y="182"/>
                    <a:pt x="401" y="183"/>
                    <a:pt x="400" y="184"/>
                  </a:cubicBezTo>
                  <a:cubicBezTo>
                    <a:pt x="398" y="184"/>
                    <a:pt x="397" y="185"/>
                    <a:pt x="397" y="185"/>
                  </a:cubicBezTo>
                  <a:cubicBezTo>
                    <a:pt x="396" y="185"/>
                    <a:pt x="395" y="184"/>
                    <a:pt x="395" y="184"/>
                  </a:cubicBezTo>
                  <a:cubicBezTo>
                    <a:pt x="394" y="183"/>
                    <a:pt x="394" y="182"/>
                    <a:pt x="394" y="181"/>
                  </a:cubicBezTo>
                  <a:cubicBezTo>
                    <a:pt x="394" y="180"/>
                    <a:pt x="394" y="180"/>
                    <a:pt x="394" y="180"/>
                  </a:cubicBezTo>
                  <a:cubicBezTo>
                    <a:pt x="394" y="179"/>
                    <a:pt x="394" y="178"/>
                    <a:pt x="394" y="178"/>
                  </a:cubicBezTo>
                  <a:cubicBezTo>
                    <a:pt x="394" y="178"/>
                    <a:pt x="394" y="178"/>
                    <a:pt x="394" y="178"/>
                  </a:cubicBezTo>
                  <a:cubicBezTo>
                    <a:pt x="394" y="178"/>
                    <a:pt x="394" y="178"/>
                    <a:pt x="393" y="178"/>
                  </a:cubicBezTo>
                  <a:cubicBezTo>
                    <a:pt x="392" y="178"/>
                    <a:pt x="391" y="178"/>
                    <a:pt x="391" y="178"/>
                  </a:cubicBezTo>
                  <a:cubicBezTo>
                    <a:pt x="388" y="178"/>
                    <a:pt x="387" y="179"/>
                    <a:pt x="385" y="180"/>
                  </a:cubicBezTo>
                  <a:cubicBezTo>
                    <a:pt x="385" y="180"/>
                    <a:pt x="384" y="181"/>
                    <a:pt x="383" y="181"/>
                  </a:cubicBezTo>
                  <a:cubicBezTo>
                    <a:pt x="382" y="181"/>
                    <a:pt x="381" y="180"/>
                    <a:pt x="381" y="180"/>
                  </a:cubicBezTo>
                  <a:cubicBezTo>
                    <a:pt x="380" y="179"/>
                    <a:pt x="379" y="179"/>
                    <a:pt x="379" y="178"/>
                  </a:cubicBezTo>
                  <a:cubicBezTo>
                    <a:pt x="377" y="176"/>
                    <a:pt x="374" y="174"/>
                    <a:pt x="373" y="174"/>
                  </a:cubicBezTo>
                  <a:cubicBezTo>
                    <a:pt x="372" y="174"/>
                    <a:pt x="372" y="174"/>
                    <a:pt x="372" y="174"/>
                  </a:cubicBezTo>
                  <a:cubicBezTo>
                    <a:pt x="371" y="175"/>
                    <a:pt x="371" y="176"/>
                    <a:pt x="371" y="178"/>
                  </a:cubicBezTo>
                  <a:cubicBezTo>
                    <a:pt x="372" y="180"/>
                    <a:pt x="372" y="183"/>
                    <a:pt x="369" y="184"/>
                  </a:cubicBezTo>
                  <a:cubicBezTo>
                    <a:pt x="368" y="185"/>
                    <a:pt x="367" y="185"/>
                    <a:pt x="366" y="185"/>
                  </a:cubicBezTo>
                  <a:cubicBezTo>
                    <a:pt x="364" y="185"/>
                    <a:pt x="362" y="185"/>
                    <a:pt x="361" y="184"/>
                  </a:cubicBezTo>
                  <a:cubicBezTo>
                    <a:pt x="360" y="184"/>
                    <a:pt x="359" y="184"/>
                    <a:pt x="358" y="184"/>
                  </a:cubicBezTo>
                  <a:cubicBezTo>
                    <a:pt x="358" y="184"/>
                    <a:pt x="358" y="184"/>
                    <a:pt x="358" y="184"/>
                  </a:cubicBezTo>
                  <a:cubicBezTo>
                    <a:pt x="357" y="184"/>
                    <a:pt x="357" y="185"/>
                    <a:pt x="356" y="186"/>
                  </a:cubicBezTo>
                  <a:cubicBezTo>
                    <a:pt x="355" y="188"/>
                    <a:pt x="352" y="191"/>
                    <a:pt x="349" y="192"/>
                  </a:cubicBezTo>
                  <a:cubicBezTo>
                    <a:pt x="347" y="193"/>
                    <a:pt x="343" y="196"/>
                    <a:pt x="342" y="198"/>
                  </a:cubicBezTo>
                  <a:cubicBezTo>
                    <a:pt x="341" y="198"/>
                    <a:pt x="341" y="198"/>
                    <a:pt x="341" y="198"/>
                  </a:cubicBezTo>
                  <a:cubicBezTo>
                    <a:pt x="342" y="199"/>
                    <a:pt x="343" y="202"/>
                    <a:pt x="342" y="204"/>
                  </a:cubicBezTo>
                  <a:cubicBezTo>
                    <a:pt x="341" y="205"/>
                    <a:pt x="341" y="205"/>
                    <a:pt x="340" y="205"/>
                  </a:cubicBezTo>
                  <a:cubicBezTo>
                    <a:pt x="339" y="205"/>
                    <a:pt x="339" y="205"/>
                    <a:pt x="339" y="205"/>
                  </a:cubicBezTo>
                  <a:cubicBezTo>
                    <a:pt x="339" y="205"/>
                    <a:pt x="339" y="205"/>
                    <a:pt x="339" y="205"/>
                  </a:cubicBezTo>
                  <a:cubicBezTo>
                    <a:pt x="338" y="205"/>
                    <a:pt x="337" y="205"/>
                    <a:pt x="336" y="205"/>
                  </a:cubicBezTo>
                  <a:cubicBezTo>
                    <a:pt x="336" y="205"/>
                    <a:pt x="336" y="205"/>
                    <a:pt x="336" y="205"/>
                  </a:cubicBezTo>
                  <a:cubicBezTo>
                    <a:pt x="336" y="205"/>
                    <a:pt x="336" y="205"/>
                    <a:pt x="336" y="206"/>
                  </a:cubicBezTo>
                  <a:cubicBezTo>
                    <a:pt x="336" y="210"/>
                    <a:pt x="334" y="216"/>
                    <a:pt x="329" y="219"/>
                  </a:cubicBezTo>
                  <a:cubicBezTo>
                    <a:pt x="326" y="221"/>
                    <a:pt x="324" y="223"/>
                    <a:pt x="324" y="225"/>
                  </a:cubicBezTo>
                  <a:cubicBezTo>
                    <a:pt x="324" y="226"/>
                    <a:pt x="324" y="227"/>
                    <a:pt x="324" y="228"/>
                  </a:cubicBezTo>
                  <a:cubicBezTo>
                    <a:pt x="326" y="231"/>
                    <a:pt x="326" y="232"/>
                    <a:pt x="326" y="234"/>
                  </a:cubicBezTo>
                  <a:cubicBezTo>
                    <a:pt x="326" y="234"/>
                    <a:pt x="327" y="234"/>
                    <a:pt x="327" y="235"/>
                  </a:cubicBezTo>
                  <a:cubicBezTo>
                    <a:pt x="328" y="235"/>
                    <a:pt x="329" y="236"/>
                    <a:pt x="329" y="237"/>
                  </a:cubicBezTo>
                  <a:cubicBezTo>
                    <a:pt x="330" y="238"/>
                    <a:pt x="332" y="245"/>
                    <a:pt x="330" y="249"/>
                  </a:cubicBezTo>
                  <a:cubicBezTo>
                    <a:pt x="329" y="250"/>
                    <a:pt x="328" y="252"/>
                    <a:pt x="326" y="252"/>
                  </a:cubicBezTo>
                  <a:cubicBezTo>
                    <a:pt x="321" y="253"/>
                    <a:pt x="313" y="262"/>
                    <a:pt x="311" y="266"/>
                  </a:cubicBezTo>
                  <a:cubicBezTo>
                    <a:pt x="311" y="266"/>
                    <a:pt x="310" y="267"/>
                    <a:pt x="310" y="268"/>
                  </a:cubicBezTo>
                  <a:cubicBezTo>
                    <a:pt x="305" y="277"/>
                    <a:pt x="302" y="283"/>
                    <a:pt x="299" y="283"/>
                  </a:cubicBezTo>
                  <a:cubicBezTo>
                    <a:pt x="299" y="283"/>
                    <a:pt x="298" y="283"/>
                    <a:pt x="298" y="283"/>
                  </a:cubicBezTo>
                  <a:cubicBezTo>
                    <a:pt x="297" y="282"/>
                    <a:pt x="296" y="282"/>
                    <a:pt x="295" y="282"/>
                  </a:cubicBezTo>
                  <a:cubicBezTo>
                    <a:pt x="294" y="281"/>
                    <a:pt x="293" y="281"/>
                    <a:pt x="292" y="281"/>
                  </a:cubicBezTo>
                  <a:cubicBezTo>
                    <a:pt x="292" y="281"/>
                    <a:pt x="292" y="281"/>
                    <a:pt x="291" y="282"/>
                  </a:cubicBezTo>
                  <a:cubicBezTo>
                    <a:pt x="290" y="286"/>
                    <a:pt x="288" y="289"/>
                    <a:pt x="283" y="289"/>
                  </a:cubicBezTo>
                  <a:cubicBezTo>
                    <a:pt x="280" y="289"/>
                    <a:pt x="280" y="289"/>
                    <a:pt x="278" y="292"/>
                  </a:cubicBezTo>
                  <a:cubicBezTo>
                    <a:pt x="277" y="292"/>
                    <a:pt x="277" y="293"/>
                    <a:pt x="277" y="293"/>
                  </a:cubicBezTo>
                  <a:cubicBezTo>
                    <a:pt x="275" y="295"/>
                    <a:pt x="274" y="296"/>
                    <a:pt x="273" y="296"/>
                  </a:cubicBezTo>
                  <a:cubicBezTo>
                    <a:pt x="273" y="296"/>
                    <a:pt x="272" y="296"/>
                    <a:pt x="272" y="295"/>
                  </a:cubicBezTo>
                  <a:cubicBezTo>
                    <a:pt x="272" y="294"/>
                    <a:pt x="272" y="293"/>
                    <a:pt x="272" y="293"/>
                  </a:cubicBezTo>
                  <a:cubicBezTo>
                    <a:pt x="270" y="295"/>
                    <a:pt x="268" y="296"/>
                    <a:pt x="266" y="296"/>
                  </a:cubicBezTo>
                  <a:cubicBezTo>
                    <a:pt x="265" y="296"/>
                    <a:pt x="265" y="296"/>
                    <a:pt x="265" y="296"/>
                  </a:cubicBezTo>
                  <a:cubicBezTo>
                    <a:pt x="265" y="296"/>
                    <a:pt x="264" y="296"/>
                    <a:pt x="264" y="296"/>
                  </a:cubicBezTo>
                  <a:cubicBezTo>
                    <a:pt x="263" y="296"/>
                    <a:pt x="262" y="296"/>
                    <a:pt x="262" y="296"/>
                  </a:cubicBezTo>
                  <a:cubicBezTo>
                    <a:pt x="261" y="296"/>
                    <a:pt x="261" y="296"/>
                    <a:pt x="261" y="297"/>
                  </a:cubicBezTo>
                  <a:cubicBezTo>
                    <a:pt x="261" y="297"/>
                    <a:pt x="258" y="308"/>
                    <a:pt x="255" y="308"/>
                  </a:cubicBezTo>
                  <a:cubicBezTo>
                    <a:pt x="254" y="308"/>
                    <a:pt x="254" y="308"/>
                    <a:pt x="254" y="308"/>
                  </a:cubicBezTo>
                  <a:cubicBezTo>
                    <a:pt x="253" y="307"/>
                    <a:pt x="252" y="306"/>
                    <a:pt x="251" y="306"/>
                  </a:cubicBezTo>
                  <a:cubicBezTo>
                    <a:pt x="251" y="305"/>
                    <a:pt x="250" y="304"/>
                    <a:pt x="249" y="304"/>
                  </a:cubicBezTo>
                  <a:cubicBezTo>
                    <a:pt x="249" y="304"/>
                    <a:pt x="249" y="304"/>
                    <a:pt x="249" y="304"/>
                  </a:cubicBezTo>
                  <a:cubicBezTo>
                    <a:pt x="246" y="307"/>
                    <a:pt x="240" y="310"/>
                    <a:pt x="238" y="310"/>
                  </a:cubicBezTo>
                  <a:cubicBezTo>
                    <a:pt x="236" y="311"/>
                    <a:pt x="234" y="313"/>
                    <a:pt x="234" y="314"/>
                  </a:cubicBezTo>
                  <a:cubicBezTo>
                    <a:pt x="234" y="315"/>
                    <a:pt x="234" y="315"/>
                    <a:pt x="235" y="316"/>
                  </a:cubicBezTo>
                  <a:cubicBezTo>
                    <a:pt x="236" y="316"/>
                    <a:pt x="238" y="318"/>
                    <a:pt x="238" y="320"/>
                  </a:cubicBezTo>
                  <a:cubicBezTo>
                    <a:pt x="238" y="321"/>
                    <a:pt x="237" y="321"/>
                    <a:pt x="235" y="321"/>
                  </a:cubicBezTo>
                  <a:cubicBezTo>
                    <a:pt x="235" y="321"/>
                    <a:pt x="235" y="321"/>
                    <a:pt x="235" y="321"/>
                  </a:cubicBezTo>
                  <a:cubicBezTo>
                    <a:pt x="235" y="321"/>
                    <a:pt x="233" y="322"/>
                    <a:pt x="233" y="323"/>
                  </a:cubicBezTo>
                  <a:cubicBezTo>
                    <a:pt x="231" y="323"/>
                    <a:pt x="230" y="324"/>
                    <a:pt x="228" y="324"/>
                  </a:cubicBezTo>
                  <a:cubicBezTo>
                    <a:pt x="228" y="324"/>
                    <a:pt x="228" y="324"/>
                    <a:pt x="228" y="324"/>
                  </a:cubicBezTo>
                  <a:cubicBezTo>
                    <a:pt x="227" y="324"/>
                    <a:pt x="227" y="324"/>
                    <a:pt x="227" y="324"/>
                  </a:cubicBezTo>
                  <a:cubicBezTo>
                    <a:pt x="227" y="324"/>
                    <a:pt x="226" y="324"/>
                    <a:pt x="226" y="324"/>
                  </a:cubicBezTo>
                  <a:cubicBezTo>
                    <a:pt x="225" y="324"/>
                    <a:pt x="225" y="324"/>
                    <a:pt x="225" y="324"/>
                  </a:cubicBezTo>
                  <a:cubicBezTo>
                    <a:pt x="223" y="324"/>
                    <a:pt x="220" y="324"/>
                    <a:pt x="219" y="320"/>
                  </a:cubicBezTo>
                  <a:cubicBezTo>
                    <a:pt x="219" y="319"/>
                    <a:pt x="219" y="319"/>
                    <a:pt x="218" y="319"/>
                  </a:cubicBezTo>
                  <a:cubicBezTo>
                    <a:pt x="218" y="319"/>
                    <a:pt x="219" y="319"/>
                    <a:pt x="219" y="320"/>
                  </a:cubicBezTo>
                  <a:cubicBezTo>
                    <a:pt x="220" y="324"/>
                    <a:pt x="221" y="334"/>
                    <a:pt x="216" y="336"/>
                  </a:cubicBezTo>
                  <a:cubicBezTo>
                    <a:pt x="215" y="337"/>
                    <a:pt x="214" y="337"/>
                    <a:pt x="213" y="337"/>
                  </a:cubicBezTo>
                  <a:cubicBezTo>
                    <a:pt x="210" y="338"/>
                    <a:pt x="207" y="339"/>
                    <a:pt x="206" y="340"/>
                  </a:cubicBezTo>
                  <a:cubicBezTo>
                    <a:pt x="206" y="341"/>
                    <a:pt x="206" y="341"/>
                    <a:pt x="206" y="342"/>
                  </a:cubicBezTo>
                  <a:cubicBezTo>
                    <a:pt x="208" y="346"/>
                    <a:pt x="213" y="358"/>
                    <a:pt x="207" y="362"/>
                  </a:cubicBezTo>
                  <a:cubicBezTo>
                    <a:pt x="203" y="365"/>
                    <a:pt x="201" y="373"/>
                    <a:pt x="202" y="377"/>
                  </a:cubicBezTo>
                  <a:cubicBezTo>
                    <a:pt x="202" y="379"/>
                    <a:pt x="203" y="384"/>
                    <a:pt x="201" y="386"/>
                  </a:cubicBezTo>
                  <a:cubicBezTo>
                    <a:pt x="201" y="386"/>
                    <a:pt x="200" y="387"/>
                    <a:pt x="200" y="387"/>
                  </a:cubicBezTo>
                  <a:cubicBezTo>
                    <a:pt x="199" y="387"/>
                    <a:pt x="198" y="386"/>
                    <a:pt x="197" y="385"/>
                  </a:cubicBezTo>
                  <a:cubicBezTo>
                    <a:pt x="197" y="385"/>
                    <a:pt x="197" y="385"/>
                    <a:pt x="196" y="384"/>
                  </a:cubicBezTo>
                  <a:cubicBezTo>
                    <a:pt x="196" y="383"/>
                    <a:pt x="194" y="382"/>
                    <a:pt x="194" y="382"/>
                  </a:cubicBezTo>
                  <a:cubicBezTo>
                    <a:pt x="193" y="382"/>
                    <a:pt x="193" y="382"/>
                    <a:pt x="192" y="385"/>
                  </a:cubicBezTo>
                  <a:cubicBezTo>
                    <a:pt x="190" y="391"/>
                    <a:pt x="190" y="391"/>
                    <a:pt x="190" y="394"/>
                  </a:cubicBezTo>
                  <a:cubicBezTo>
                    <a:pt x="190" y="394"/>
                    <a:pt x="191" y="394"/>
                    <a:pt x="191" y="395"/>
                  </a:cubicBezTo>
                  <a:cubicBezTo>
                    <a:pt x="191" y="397"/>
                    <a:pt x="191" y="408"/>
                    <a:pt x="190" y="416"/>
                  </a:cubicBezTo>
                  <a:cubicBezTo>
                    <a:pt x="190" y="420"/>
                    <a:pt x="190" y="424"/>
                    <a:pt x="190" y="424"/>
                  </a:cubicBezTo>
                  <a:cubicBezTo>
                    <a:pt x="190" y="427"/>
                    <a:pt x="192" y="431"/>
                    <a:pt x="195" y="432"/>
                  </a:cubicBezTo>
                  <a:cubicBezTo>
                    <a:pt x="198" y="434"/>
                    <a:pt x="200" y="437"/>
                    <a:pt x="201" y="439"/>
                  </a:cubicBezTo>
                  <a:cubicBezTo>
                    <a:pt x="201" y="439"/>
                    <a:pt x="201" y="439"/>
                    <a:pt x="202" y="439"/>
                  </a:cubicBezTo>
                  <a:cubicBezTo>
                    <a:pt x="203" y="437"/>
                    <a:pt x="204" y="436"/>
                    <a:pt x="205" y="436"/>
                  </a:cubicBezTo>
                  <a:cubicBezTo>
                    <a:pt x="206" y="436"/>
                    <a:pt x="207" y="437"/>
                    <a:pt x="207" y="438"/>
                  </a:cubicBezTo>
                  <a:cubicBezTo>
                    <a:pt x="207" y="438"/>
                    <a:pt x="207" y="438"/>
                    <a:pt x="207" y="438"/>
                  </a:cubicBezTo>
                  <a:cubicBezTo>
                    <a:pt x="208" y="439"/>
                    <a:pt x="209" y="441"/>
                    <a:pt x="210" y="445"/>
                  </a:cubicBezTo>
                  <a:cubicBezTo>
                    <a:pt x="210" y="449"/>
                    <a:pt x="212" y="450"/>
                    <a:pt x="212" y="451"/>
                  </a:cubicBezTo>
                  <a:cubicBezTo>
                    <a:pt x="213" y="451"/>
                    <a:pt x="213" y="451"/>
                    <a:pt x="214" y="453"/>
                  </a:cubicBezTo>
                  <a:cubicBezTo>
                    <a:pt x="214" y="455"/>
                    <a:pt x="214" y="455"/>
                    <a:pt x="214" y="455"/>
                  </a:cubicBezTo>
                  <a:cubicBezTo>
                    <a:pt x="216" y="460"/>
                    <a:pt x="219" y="462"/>
                    <a:pt x="220" y="462"/>
                  </a:cubicBezTo>
                  <a:cubicBezTo>
                    <a:pt x="228" y="467"/>
                    <a:pt x="227" y="472"/>
                    <a:pt x="226" y="475"/>
                  </a:cubicBezTo>
                  <a:cubicBezTo>
                    <a:pt x="224" y="481"/>
                    <a:pt x="228" y="483"/>
                    <a:pt x="228" y="483"/>
                  </a:cubicBezTo>
                  <a:cubicBezTo>
                    <a:pt x="228" y="483"/>
                    <a:pt x="228" y="483"/>
                    <a:pt x="228" y="483"/>
                  </a:cubicBezTo>
                  <a:cubicBezTo>
                    <a:pt x="228" y="483"/>
                    <a:pt x="228" y="483"/>
                    <a:pt x="228" y="483"/>
                  </a:cubicBezTo>
                  <a:cubicBezTo>
                    <a:pt x="229" y="484"/>
                    <a:pt x="231" y="485"/>
                    <a:pt x="230" y="487"/>
                  </a:cubicBezTo>
                  <a:cubicBezTo>
                    <a:pt x="230" y="488"/>
                    <a:pt x="229" y="489"/>
                    <a:pt x="227" y="489"/>
                  </a:cubicBezTo>
                  <a:cubicBezTo>
                    <a:pt x="226" y="489"/>
                    <a:pt x="225" y="489"/>
                    <a:pt x="224" y="488"/>
                  </a:cubicBezTo>
                  <a:cubicBezTo>
                    <a:pt x="223" y="488"/>
                    <a:pt x="222" y="488"/>
                    <a:pt x="221" y="488"/>
                  </a:cubicBezTo>
                  <a:cubicBezTo>
                    <a:pt x="220" y="488"/>
                    <a:pt x="218" y="489"/>
                    <a:pt x="217" y="490"/>
                  </a:cubicBezTo>
                  <a:cubicBezTo>
                    <a:pt x="216" y="491"/>
                    <a:pt x="216" y="491"/>
                    <a:pt x="216" y="491"/>
                  </a:cubicBezTo>
                  <a:cubicBezTo>
                    <a:pt x="213" y="495"/>
                    <a:pt x="210" y="497"/>
                    <a:pt x="208" y="498"/>
                  </a:cubicBezTo>
                  <a:cubicBezTo>
                    <a:pt x="207" y="498"/>
                    <a:pt x="207" y="498"/>
                    <a:pt x="206" y="498"/>
                  </a:cubicBezTo>
                  <a:cubicBezTo>
                    <a:pt x="204" y="498"/>
                    <a:pt x="192" y="497"/>
                    <a:pt x="191" y="493"/>
                  </a:cubicBezTo>
                  <a:cubicBezTo>
                    <a:pt x="190" y="486"/>
                    <a:pt x="188" y="485"/>
                    <a:pt x="188" y="485"/>
                  </a:cubicBezTo>
                  <a:cubicBezTo>
                    <a:pt x="187" y="486"/>
                    <a:pt x="187" y="486"/>
                    <a:pt x="187" y="487"/>
                  </a:cubicBezTo>
                  <a:cubicBezTo>
                    <a:pt x="186" y="488"/>
                    <a:pt x="186" y="489"/>
                    <a:pt x="186" y="490"/>
                  </a:cubicBezTo>
                  <a:cubicBezTo>
                    <a:pt x="187" y="491"/>
                    <a:pt x="187" y="492"/>
                    <a:pt x="186" y="493"/>
                  </a:cubicBezTo>
                  <a:cubicBezTo>
                    <a:pt x="185" y="494"/>
                    <a:pt x="185" y="494"/>
                    <a:pt x="184" y="494"/>
                  </a:cubicBezTo>
                  <a:cubicBezTo>
                    <a:pt x="183" y="494"/>
                    <a:pt x="182" y="494"/>
                    <a:pt x="181" y="493"/>
                  </a:cubicBezTo>
                  <a:cubicBezTo>
                    <a:pt x="180" y="493"/>
                    <a:pt x="179" y="492"/>
                    <a:pt x="179" y="491"/>
                  </a:cubicBezTo>
                  <a:cubicBezTo>
                    <a:pt x="176" y="489"/>
                    <a:pt x="173" y="487"/>
                    <a:pt x="169" y="487"/>
                  </a:cubicBezTo>
                  <a:cubicBezTo>
                    <a:pt x="168" y="487"/>
                    <a:pt x="168" y="487"/>
                    <a:pt x="167" y="487"/>
                  </a:cubicBezTo>
                  <a:cubicBezTo>
                    <a:pt x="157" y="489"/>
                    <a:pt x="150" y="490"/>
                    <a:pt x="150" y="491"/>
                  </a:cubicBezTo>
                  <a:cubicBezTo>
                    <a:pt x="149" y="491"/>
                    <a:pt x="149" y="492"/>
                    <a:pt x="149" y="492"/>
                  </a:cubicBezTo>
                  <a:cubicBezTo>
                    <a:pt x="149" y="492"/>
                    <a:pt x="150" y="493"/>
                    <a:pt x="152" y="493"/>
                  </a:cubicBezTo>
                  <a:cubicBezTo>
                    <a:pt x="155" y="494"/>
                    <a:pt x="157" y="496"/>
                    <a:pt x="159" y="497"/>
                  </a:cubicBezTo>
                  <a:cubicBezTo>
                    <a:pt x="160" y="498"/>
                    <a:pt x="161" y="498"/>
                    <a:pt x="161" y="499"/>
                  </a:cubicBezTo>
                  <a:cubicBezTo>
                    <a:pt x="162" y="499"/>
                    <a:pt x="163" y="499"/>
                    <a:pt x="163" y="499"/>
                  </a:cubicBezTo>
                  <a:cubicBezTo>
                    <a:pt x="164" y="499"/>
                    <a:pt x="165" y="499"/>
                    <a:pt x="166" y="499"/>
                  </a:cubicBezTo>
                  <a:cubicBezTo>
                    <a:pt x="166" y="499"/>
                    <a:pt x="167" y="498"/>
                    <a:pt x="167" y="498"/>
                  </a:cubicBezTo>
                  <a:cubicBezTo>
                    <a:pt x="168" y="498"/>
                    <a:pt x="168" y="498"/>
                    <a:pt x="168" y="498"/>
                  </a:cubicBezTo>
                  <a:cubicBezTo>
                    <a:pt x="169" y="499"/>
                    <a:pt x="170" y="500"/>
                    <a:pt x="172" y="501"/>
                  </a:cubicBezTo>
                  <a:cubicBezTo>
                    <a:pt x="174" y="502"/>
                    <a:pt x="175" y="504"/>
                    <a:pt x="177" y="505"/>
                  </a:cubicBezTo>
                  <a:cubicBezTo>
                    <a:pt x="178" y="506"/>
                    <a:pt x="179" y="506"/>
                    <a:pt x="180" y="506"/>
                  </a:cubicBezTo>
                  <a:cubicBezTo>
                    <a:pt x="180" y="506"/>
                    <a:pt x="180" y="506"/>
                    <a:pt x="181" y="506"/>
                  </a:cubicBezTo>
                  <a:cubicBezTo>
                    <a:pt x="182" y="505"/>
                    <a:pt x="183" y="505"/>
                    <a:pt x="184" y="505"/>
                  </a:cubicBezTo>
                  <a:cubicBezTo>
                    <a:pt x="187" y="504"/>
                    <a:pt x="188" y="504"/>
                    <a:pt x="190" y="503"/>
                  </a:cubicBezTo>
                  <a:cubicBezTo>
                    <a:pt x="191" y="502"/>
                    <a:pt x="193" y="501"/>
                    <a:pt x="196" y="501"/>
                  </a:cubicBezTo>
                  <a:cubicBezTo>
                    <a:pt x="196" y="501"/>
                    <a:pt x="196" y="501"/>
                    <a:pt x="196" y="501"/>
                  </a:cubicBezTo>
                  <a:cubicBezTo>
                    <a:pt x="198" y="501"/>
                    <a:pt x="200" y="501"/>
                    <a:pt x="202" y="501"/>
                  </a:cubicBezTo>
                  <a:cubicBezTo>
                    <a:pt x="204" y="501"/>
                    <a:pt x="206" y="500"/>
                    <a:pt x="208" y="500"/>
                  </a:cubicBezTo>
                  <a:cubicBezTo>
                    <a:pt x="210" y="500"/>
                    <a:pt x="211" y="501"/>
                    <a:pt x="212" y="502"/>
                  </a:cubicBezTo>
                  <a:cubicBezTo>
                    <a:pt x="212" y="503"/>
                    <a:pt x="211" y="504"/>
                    <a:pt x="211" y="505"/>
                  </a:cubicBezTo>
                  <a:cubicBezTo>
                    <a:pt x="207" y="509"/>
                    <a:pt x="207" y="510"/>
                    <a:pt x="206" y="510"/>
                  </a:cubicBezTo>
                  <a:cubicBezTo>
                    <a:pt x="206" y="511"/>
                    <a:pt x="206" y="511"/>
                    <a:pt x="206" y="511"/>
                  </a:cubicBezTo>
                  <a:cubicBezTo>
                    <a:pt x="206" y="512"/>
                    <a:pt x="205" y="512"/>
                    <a:pt x="203" y="513"/>
                  </a:cubicBezTo>
                  <a:cubicBezTo>
                    <a:pt x="201" y="513"/>
                    <a:pt x="200" y="514"/>
                    <a:pt x="198" y="514"/>
                  </a:cubicBezTo>
                  <a:cubicBezTo>
                    <a:pt x="198" y="515"/>
                    <a:pt x="198" y="515"/>
                    <a:pt x="198" y="515"/>
                  </a:cubicBezTo>
                  <a:cubicBezTo>
                    <a:pt x="195" y="516"/>
                    <a:pt x="195" y="516"/>
                    <a:pt x="194" y="518"/>
                  </a:cubicBezTo>
                  <a:cubicBezTo>
                    <a:pt x="193" y="519"/>
                    <a:pt x="192" y="521"/>
                    <a:pt x="192" y="522"/>
                  </a:cubicBezTo>
                  <a:cubicBezTo>
                    <a:pt x="190" y="526"/>
                    <a:pt x="189" y="528"/>
                    <a:pt x="188" y="528"/>
                  </a:cubicBezTo>
                  <a:cubicBezTo>
                    <a:pt x="187" y="528"/>
                    <a:pt x="186" y="527"/>
                    <a:pt x="186" y="526"/>
                  </a:cubicBezTo>
                  <a:cubicBezTo>
                    <a:pt x="185" y="524"/>
                    <a:pt x="185" y="522"/>
                    <a:pt x="185" y="521"/>
                  </a:cubicBezTo>
                  <a:cubicBezTo>
                    <a:pt x="185" y="520"/>
                    <a:pt x="185" y="520"/>
                    <a:pt x="185" y="519"/>
                  </a:cubicBezTo>
                  <a:cubicBezTo>
                    <a:pt x="185" y="519"/>
                    <a:pt x="185" y="519"/>
                    <a:pt x="185" y="519"/>
                  </a:cubicBezTo>
                  <a:cubicBezTo>
                    <a:pt x="184" y="520"/>
                    <a:pt x="183" y="521"/>
                    <a:pt x="182" y="523"/>
                  </a:cubicBezTo>
                  <a:cubicBezTo>
                    <a:pt x="180" y="526"/>
                    <a:pt x="178" y="529"/>
                    <a:pt x="176" y="530"/>
                  </a:cubicBezTo>
                  <a:cubicBezTo>
                    <a:pt x="175" y="531"/>
                    <a:pt x="174" y="531"/>
                    <a:pt x="173" y="531"/>
                  </a:cubicBezTo>
                  <a:cubicBezTo>
                    <a:pt x="171" y="532"/>
                    <a:pt x="168" y="532"/>
                    <a:pt x="166" y="534"/>
                  </a:cubicBezTo>
                  <a:cubicBezTo>
                    <a:pt x="165" y="535"/>
                    <a:pt x="164" y="536"/>
                    <a:pt x="163" y="537"/>
                  </a:cubicBezTo>
                  <a:cubicBezTo>
                    <a:pt x="161" y="539"/>
                    <a:pt x="159" y="541"/>
                    <a:pt x="157" y="541"/>
                  </a:cubicBezTo>
                  <a:cubicBezTo>
                    <a:pt x="156" y="541"/>
                    <a:pt x="155" y="541"/>
                    <a:pt x="154" y="540"/>
                  </a:cubicBezTo>
                  <a:cubicBezTo>
                    <a:pt x="154" y="540"/>
                    <a:pt x="154" y="540"/>
                    <a:pt x="154" y="540"/>
                  </a:cubicBezTo>
                  <a:cubicBezTo>
                    <a:pt x="151" y="538"/>
                    <a:pt x="147" y="536"/>
                    <a:pt x="145" y="536"/>
                  </a:cubicBezTo>
                  <a:cubicBezTo>
                    <a:pt x="145" y="536"/>
                    <a:pt x="145" y="536"/>
                    <a:pt x="145" y="536"/>
                  </a:cubicBezTo>
                  <a:cubicBezTo>
                    <a:pt x="144" y="537"/>
                    <a:pt x="143" y="537"/>
                    <a:pt x="141" y="537"/>
                  </a:cubicBezTo>
                  <a:cubicBezTo>
                    <a:pt x="141" y="537"/>
                    <a:pt x="141" y="537"/>
                    <a:pt x="142" y="537"/>
                  </a:cubicBezTo>
                  <a:cubicBezTo>
                    <a:pt x="149" y="540"/>
                    <a:pt x="152" y="544"/>
                    <a:pt x="152" y="546"/>
                  </a:cubicBezTo>
                  <a:cubicBezTo>
                    <a:pt x="152" y="546"/>
                    <a:pt x="152" y="546"/>
                    <a:pt x="152" y="546"/>
                  </a:cubicBezTo>
                  <a:cubicBezTo>
                    <a:pt x="153" y="547"/>
                    <a:pt x="153" y="548"/>
                    <a:pt x="154" y="549"/>
                  </a:cubicBezTo>
                  <a:cubicBezTo>
                    <a:pt x="154" y="549"/>
                    <a:pt x="154" y="549"/>
                    <a:pt x="154" y="550"/>
                  </a:cubicBezTo>
                  <a:cubicBezTo>
                    <a:pt x="156" y="551"/>
                    <a:pt x="155" y="552"/>
                    <a:pt x="153" y="556"/>
                  </a:cubicBezTo>
                  <a:cubicBezTo>
                    <a:pt x="151" y="560"/>
                    <a:pt x="151" y="560"/>
                    <a:pt x="151" y="562"/>
                  </a:cubicBezTo>
                  <a:cubicBezTo>
                    <a:pt x="151" y="563"/>
                    <a:pt x="151" y="563"/>
                    <a:pt x="151" y="564"/>
                  </a:cubicBezTo>
                  <a:cubicBezTo>
                    <a:pt x="151" y="568"/>
                    <a:pt x="151" y="571"/>
                    <a:pt x="149" y="571"/>
                  </a:cubicBezTo>
                  <a:cubicBezTo>
                    <a:pt x="148" y="571"/>
                    <a:pt x="147" y="570"/>
                    <a:pt x="146" y="569"/>
                  </a:cubicBezTo>
                  <a:cubicBezTo>
                    <a:pt x="145" y="567"/>
                    <a:pt x="143" y="566"/>
                    <a:pt x="142" y="566"/>
                  </a:cubicBezTo>
                  <a:cubicBezTo>
                    <a:pt x="142" y="566"/>
                    <a:pt x="142" y="567"/>
                    <a:pt x="143" y="568"/>
                  </a:cubicBezTo>
                  <a:cubicBezTo>
                    <a:pt x="143" y="570"/>
                    <a:pt x="143" y="571"/>
                    <a:pt x="142" y="572"/>
                  </a:cubicBezTo>
                  <a:cubicBezTo>
                    <a:pt x="142" y="573"/>
                    <a:pt x="142" y="573"/>
                    <a:pt x="142" y="573"/>
                  </a:cubicBezTo>
                  <a:cubicBezTo>
                    <a:pt x="142" y="573"/>
                    <a:pt x="142" y="573"/>
                    <a:pt x="142" y="573"/>
                  </a:cubicBezTo>
                  <a:cubicBezTo>
                    <a:pt x="142" y="573"/>
                    <a:pt x="142" y="574"/>
                    <a:pt x="143" y="574"/>
                  </a:cubicBezTo>
                  <a:cubicBezTo>
                    <a:pt x="145" y="574"/>
                    <a:pt x="146" y="576"/>
                    <a:pt x="147" y="578"/>
                  </a:cubicBezTo>
                  <a:cubicBezTo>
                    <a:pt x="148" y="580"/>
                    <a:pt x="148" y="582"/>
                    <a:pt x="147" y="583"/>
                  </a:cubicBezTo>
                  <a:cubicBezTo>
                    <a:pt x="145" y="586"/>
                    <a:pt x="143" y="594"/>
                    <a:pt x="142" y="599"/>
                  </a:cubicBezTo>
                  <a:cubicBezTo>
                    <a:pt x="143" y="600"/>
                    <a:pt x="145" y="608"/>
                    <a:pt x="137" y="613"/>
                  </a:cubicBezTo>
                  <a:cubicBezTo>
                    <a:pt x="137" y="613"/>
                    <a:pt x="134" y="615"/>
                    <a:pt x="132" y="628"/>
                  </a:cubicBezTo>
                  <a:cubicBezTo>
                    <a:pt x="130" y="639"/>
                    <a:pt x="127" y="641"/>
                    <a:pt x="124" y="643"/>
                  </a:cubicBezTo>
                  <a:cubicBezTo>
                    <a:pt x="123" y="644"/>
                    <a:pt x="122" y="645"/>
                    <a:pt x="120" y="647"/>
                  </a:cubicBezTo>
                  <a:cubicBezTo>
                    <a:pt x="119" y="649"/>
                    <a:pt x="118" y="652"/>
                    <a:pt x="117" y="654"/>
                  </a:cubicBezTo>
                  <a:cubicBezTo>
                    <a:pt x="115" y="658"/>
                    <a:pt x="114" y="661"/>
                    <a:pt x="110" y="661"/>
                  </a:cubicBezTo>
                  <a:cubicBezTo>
                    <a:pt x="110" y="661"/>
                    <a:pt x="110" y="661"/>
                    <a:pt x="110" y="661"/>
                  </a:cubicBezTo>
                  <a:cubicBezTo>
                    <a:pt x="110" y="661"/>
                    <a:pt x="109" y="661"/>
                    <a:pt x="109" y="661"/>
                  </a:cubicBezTo>
                  <a:cubicBezTo>
                    <a:pt x="104" y="661"/>
                    <a:pt x="101" y="662"/>
                    <a:pt x="99" y="664"/>
                  </a:cubicBezTo>
                  <a:cubicBezTo>
                    <a:pt x="97" y="665"/>
                    <a:pt x="96" y="666"/>
                    <a:pt x="95" y="666"/>
                  </a:cubicBezTo>
                  <a:cubicBezTo>
                    <a:pt x="94" y="666"/>
                    <a:pt x="92" y="665"/>
                    <a:pt x="92" y="663"/>
                  </a:cubicBezTo>
                  <a:cubicBezTo>
                    <a:pt x="91" y="662"/>
                    <a:pt x="88" y="659"/>
                    <a:pt x="84" y="659"/>
                  </a:cubicBezTo>
                  <a:cubicBezTo>
                    <a:pt x="82" y="659"/>
                    <a:pt x="81" y="659"/>
                    <a:pt x="80" y="660"/>
                  </a:cubicBezTo>
                  <a:cubicBezTo>
                    <a:pt x="78" y="662"/>
                    <a:pt x="77" y="663"/>
                    <a:pt x="76" y="664"/>
                  </a:cubicBezTo>
                  <a:cubicBezTo>
                    <a:pt x="74" y="666"/>
                    <a:pt x="73" y="668"/>
                    <a:pt x="70" y="668"/>
                  </a:cubicBezTo>
                  <a:cubicBezTo>
                    <a:pt x="68" y="668"/>
                    <a:pt x="62" y="671"/>
                    <a:pt x="60" y="675"/>
                  </a:cubicBezTo>
                  <a:cubicBezTo>
                    <a:pt x="59" y="676"/>
                    <a:pt x="59" y="677"/>
                    <a:pt x="59" y="678"/>
                  </a:cubicBezTo>
                  <a:cubicBezTo>
                    <a:pt x="61" y="682"/>
                    <a:pt x="61" y="689"/>
                    <a:pt x="59" y="691"/>
                  </a:cubicBezTo>
                  <a:cubicBezTo>
                    <a:pt x="59" y="693"/>
                    <a:pt x="58" y="693"/>
                    <a:pt x="57" y="693"/>
                  </a:cubicBezTo>
                  <a:cubicBezTo>
                    <a:pt x="57" y="693"/>
                    <a:pt x="56" y="693"/>
                    <a:pt x="56" y="693"/>
                  </a:cubicBezTo>
                  <a:cubicBezTo>
                    <a:pt x="54" y="693"/>
                    <a:pt x="54" y="693"/>
                    <a:pt x="54" y="693"/>
                  </a:cubicBezTo>
                  <a:cubicBezTo>
                    <a:pt x="54" y="693"/>
                    <a:pt x="53" y="693"/>
                    <a:pt x="52" y="693"/>
                  </a:cubicBezTo>
                  <a:cubicBezTo>
                    <a:pt x="38" y="693"/>
                    <a:pt x="35" y="695"/>
                    <a:pt x="35" y="698"/>
                  </a:cubicBezTo>
                  <a:cubicBezTo>
                    <a:pt x="35" y="701"/>
                    <a:pt x="33" y="702"/>
                    <a:pt x="30" y="702"/>
                  </a:cubicBezTo>
                  <a:close/>
                </a:path>
              </a:pathLst>
            </a:custGeom>
            <a:solidFill>
              <a:schemeClr val="bg1">
                <a:lumMod val="95000"/>
              </a:schemeClr>
            </a:solidFill>
            <a:ln w="793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51" name="TextBox 150"/>
          <p:cNvSpPr txBox="1"/>
          <p:nvPr/>
        </p:nvSpPr>
        <p:spPr>
          <a:xfrm>
            <a:off x="1384708" y="1357228"/>
            <a:ext cx="4501057" cy="1107996"/>
          </a:xfrm>
          <a:prstGeom prst="rect">
            <a:avLst/>
          </a:prstGeom>
          <a:noFill/>
        </p:spPr>
        <p:txBody>
          <a:bodyPr wrap="square" lIns="91440" tIns="45720" rIns="91440" bIns="45720" rtlCol="0" anchor="t">
            <a:spAutoFit/>
          </a:bodyPr>
          <a:lstStyle/>
          <a:p>
            <a:r>
              <a:rPr lang="en-US" b="1" dirty="0">
                <a:solidFill>
                  <a:srgbClr val="0069AA"/>
                </a:solidFill>
                <a:latin typeface="+mj-lt"/>
                <a:cs typeface="Segoe UI" panose="020B0502040204020203" pitchFamily="34" charset="0"/>
              </a:rPr>
              <a:t>People</a:t>
            </a:r>
          </a:p>
          <a:p>
            <a:pPr marL="224790" indent="-224790">
              <a:buClr>
                <a:schemeClr val="accent6"/>
              </a:buClr>
              <a:buFont typeface="Arial" panose="020B0604020202020204" pitchFamily="34" charset="0"/>
              <a:buChar char="•"/>
            </a:pPr>
            <a:r>
              <a:rPr lang="en-US" sz="1600" dirty="0">
                <a:solidFill>
                  <a:schemeClr val="tx1">
                    <a:lumMod val="65000"/>
                    <a:lumOff val="35000"/>
                  </a:schemeClr>
                </a:solidFill>
                <a:latin typeface="+mj-lt"/>
              </a:rPr>
              <a:t>Founded 2017</a:t>
            </a:r>
          </a:p>
          <a:p>
            <a:pPr marL="225425" indent="-225425">
              <a:buClr>
                <a:schemeClr val="accent6"/>
              </a:buClr>
              <a:buFont typeface="Arial" panose="020B0604020202020204" pitchFamily="34" charset="0"/>
              <a:buChar char="•"/>
            </a:pPr>
            <a:r>
              <a:rPr lang="en-US" sz="1600" dirty="0">
                <a:solidFill>
                  <a:schemeClr val="tx1">
                    <a:lumMod val="65000"/>
                    <a:lumOff val="35000"/>
                  </a:schemeClr>
                </a:solidFill>
                <a:latin typeface="+mj-lt"/>
              </a:rPr>
              <a:t>30+ people and growing</a:t>
            </a:r>
          </a:p>
          <a:p>
            <a:pPr marL="225425" indent="-225425">
              <a:buClr>
                <a:schemeClr val="accent6"/>
              </a:buClr>
              <a:buFont typeface="Arial" panose="020B0604020202020204" pitchFamily="34" charset="0"/>
              <a:buChar char="•"/>
            </a:pPr>
            <a:r>
              <a:rPr lang="en-US" sz="1600" dirty="0">
                <a:solidFill>
                  <a:schemeClr val="tx1">
                    <a:lumMod val="65000"/>
                    <a:lumOff val="35000"/>
                  </a:schemeClr>
                </a:solidFill>
                <a:latin typeface="+mj-lt"/>
              </a:rPr>
              <a:t>Average of 15 years experience</a:t>
            </a:r>
            <a:endParaRPr lang="en-US" dirty="0">
              <a:solidFill>
                <a:schemeClr val="tx1">
                  <a:lumMod val="65000"/>
                  <a:lumOff val="35000"/>
                </a:schemeClr>
              </a:solidFill>
              <a:latin typeface="+mj-lt"/>
            </a:endParaRPr>
          </a:p>
        </p:txBody>
      </p:sp>
      <p:grpSp>
        <p:nvGrpSpPr>
          <p:cNvPr id="4" name="Group 3">
            <a:extLst>
              <a:ext uri="{FF2B5EF4-FFF2-40B4-BE49-F238E27FC236}">
                <a16:creationId xmlns:a16="http://schemas.microsoft.com/office/drawing/2014/main" id="{3C842DF1-3DEA-44A5-B594-9FCA5F17F2BF}"/>
              </a:ext>
            </a:extLst>
          </p:cNvPr>
          <p:cNvGrpSpPr/>
          <p:nvPr/>
        </p:nvGrpSpPr>
        <p:grpSpPr>
          <a:xfrm>
            <a:off x="566751" y="2543458"/>
            <a:ext cx="5744108" cy="2970164"/>
            <a:chOff x="530092" y="2751720"/>
            <a:chExt cx="4990082" cy="2970164"/>
          </a:xfrm>
        </p:grpSpPr>
        <p:sp>
          <p:nvSpPr>
            <p:cNvPr id="150" name="Shape 2934"/>
            <p:cNvSpPr/>
            <p:nvPr/>
          </p:nvSpPr>
          <p:spPr>
            <a:xfrm>
              <a:off x="686671" y="2884763"/>
              <a:ext cx="311429" cy="428214"/>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rgbClr val="084C8D"/>
            </a:solidFill>
            <a:ln w="12700">
              <a:miter lim="400000"/>
            </a:ln>
          </p:spPr>
          <p:txBody>
            <a:bodyPr lIns="38091" tIns="38091" rIns="38091" bIns="38091" anchor="ctr"/>
            <a:lstStyle/>
            <a:p>
              <a:pPr defTabSz="45706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mj-lt"/>
              </a:endParaRPr>
            </a:p>
          </p:txBody>
        </p:sp>
        <p:grpSp>
          <p:nvGrpSpPr>
            <p:cNvPr id="3" name="Group 2">
              <a:extLst>
                <a:ext uri="{FF2B5EF4-FFF2-40B4-BE49-F238E27FC236}">
                  <a16:creationId xmlns:a16="http://schemas.microsoft.com/office/drawing/2014/main" id="{9B649366-B525-403C-99E0-A17B62D30D5A}"/>
                </a:ext>
              </a:extLst>
            </p:cNvPr>
            <p:cNvGrpSpPr/>
            <p:nvPr/>
          </p:nvGrpSpPr>
          <p:grpSpPr>
            <a:xfrm>
              <a:off x="530092" y="2751720"/>
              <a:ext cx="4444642" cy="2970164"/>
              <a:chOff x="530092" y="2751720"/>
              <a:chExt cx="4444642" cy="2970164"/>
            </a:xfrm>
          </p:grpSpPr>
          <p:sp>
            <p:nvSpPr>
              <p:cNvPr id="152" name="TextBox 151"/>
              <p:cNvSpPr txBox="1"/>
              <p:nvPr/>
            </p:nvSpPr>
            <p:spPr>
              <a:xfrm>
                <a:off x="1289158" y="5383330"/>
                <a:ext cx="3281914" cy="338554"/>
              </a:xfrm>
              <a:prstGeom prst="rect">
                <a:avLst/>
              </a:prstGeom>
              <a:noFill/>
            </p:spPr>
            <p:txBody>
              <a:bodyPr wrap="square" rtlCol="0">
                <a:spAutoFit/>
              </a:bodyPr>
              <a:lstStyle/>
              <a:p>
                <a:r>
                  <a:rPr lang="en-US" sz="1600" b="1">
                    <a:solidFill>
                      <a:srgbClr val="0069AA"/>
                    </a:solidFill>
                    <a:latin typeface="+mj-lt"/>
                    <a:cs typeface="Segoe UI" panose="020B0502040204020203" pitchFamily="34" charset="0"/>
                  </a:rPr>
                  <a:t>BENELUX, DACH, UK, CA, …</a:t>
                </a:r>
              </a:p>
            </p:txBody>
          </p:sp>
          <p:grpSp>
            <p:nvGrpSpPr>
              <p:cNvPr id="164" name="Group 163"/>
              <p:cNvGrpSpPr/>
              <p:nvPr/>
            </p:nvGrpSpPr>
            <p:grpSpPr>
              <a:xfrm>
                <a:off x="530092" y="2751720"/>
                <a:ext cx="4444642" cy="2176198"/>
                <a:chOff x="518644" y="3006657"/>
                <a:chExt cx="4174999" cy="1536789"/>
              </a:xfrm>
            </p:grpSpPr>
            <p:cxnSp>
              <p:nvCxnSpPr>
                <p:cNvPr id="154" name="Straight Connector 153"/>
                <p:cNvCxnSpPr/>
                <p:nvPr/>
              </p:nvCxnSpPr>
              <p:spPr>
                <a:xfrm>
                  <a:off x="518644" y="3006657"/>
                  <a:ext cx="4174999" cy="0"/>
                </a:xfrm>
                <a:prstGeom prst="line">
                  <a:avLst/>
                </a:prstGeom>
                <a:ln w="19050">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518644" y="3583718"/>
                  <a:ext cx="4174999" cy="0"/>
                </a:xfrm>
                <a:prstGeom prst="line">
                  <a:avLst/>
                </a:prstGeom>
                <a:ln w="19050">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a:off x="518644" y="4543446"/>
                  <a:ext cx="4174999" cy="0"/>
                </a:xfrm>
                <a:prstGeom prst="line">
                  <a:avLst/>
                </a:prstGeom>
                <a:ln w="19050">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167" name="Shape 2603"/>
            <p:cNvSpPr/>
            <p:nvPr/>
          </p:nvSpPr>
          <p:spPr>
            <a:xfrm>
              <a:off x="613911" y="3951496"/>
              <a:ext cx="475606" cy="432371"/>
            </a:xfrm>
            <a:custGeom>
              <a:avLst/>
              <a:gdLst/>
              <a:ahLst/>
              <a:cxnLst>
                <a:cxn ang="0">
                  <a:pos x="wd2" y="hd2"/>
                </a:cxn>
                <a:cxn ang="5400000">
                  <a:pos x="wd2" y="hd2"/>
                </a:cxn>
                <a:cxn ang="10800000">
                  <a:pos x="wd2" y="hd2"/>
                </a:cxn>
                <a:cxn ang="16200000">
                  <a:pos x="wd2" y="hd2"/>
                </a:cxn>
              </a:cxnLst>
              <a:rect l="0" t="0" r="r" b="b"/>
              <a:pathLst>
                <a:path w="21600" h="21600" extrusionOk="0">
                  <a:moveTo>
                    <a:pt x="16691" y="20520"/>
                  </a:moveTo>
                  <a:lnTo>
                    <a:pt x="14727" y="20520"/>
                  </a:lnTo>
                  <a:lnTo>
                    <a:pt x="14727" y="18360"/>
                  </a:lnTo>
                  <a:cubicBezTo>
                    <a:pt x="14999" y="18360"/>
                    <a:pt x="15218" y="18119"/>
                    <a:pt x="15218" y="17820"/>
                  </a:cubicBezTo>
                  <a:cubicBezTo>
                    <a:pt x="15218" y="17522"/>
                    <a:pt x="14999" y="17280"/>
                    <a:pt x="14727" y="17280"/>
                  </a:cubicBezTo>
                  <a:lnTo>
                    <a:pt x="14727" y="7560"/>
                  </a:lnTo>
                  <a:lnTo>
                    <a:pt x="16691" y="7560"/>
                  </a:lnTo>
                  <a:cubicBezTo>
                    <a:pt x="16691" y="7560"/>
                    <a:pt x="16691" y="20520"/>
                    <a:pt x="16691" y="20520"/>
                  </a:cubicBezTo>
                  <a:close/>
                  <a:moveTo>
                    <a:pt x="13745" y="17280"/>
                  </a:moveTo>
                  <a:cubicBezTo>
                    <a:pt x="13474" y="17280"/>
                    <a:pt x="13255" y="17522"/>
                    <a:pt x="13255" y="17820"/>
                  </a:cubicBezTo>
                  <a:cubicBezTo>
                    <a:pt x="13255" y="18119"/>
                    <a:pt x="13474" y="18360"/>
                    <a:pt x="13745" y="18360"/>
                  </a:cubicBezTo>
                  <a:lnTo>
                    <a:pt x="13745" y="20520"/>
                  </a:lnTo>
                  <a:lnTo>
                    <a:pt x="3927" y="20520"/>
                  </a:lnTo>
                  <a:lnTo>
                    <a:pt x="3927" y="18360"/>
                  </a:lnTo>
                  <a:cubicBezTo>
                    <a:pt x="4199" y="18360"/>
                    <a:pt x="4418" y="18119"/>
                    <a:pt x="4418" y="17820"/>
                  </a:cubicBezTo>
                  <a:cubicBezTo>
                    <a:pt x="4418" y="17522"/>
                    <a:pt x="4199" y="17280"/>
                    <a:pt x="3927" y="17280"/>
                  </a:cubicBezTo>
                  <a:lnTo>
                    <a:pt x="3927" y="7560"/>
                  </a:lnTo>
                  <a:lnTo>
                    <a:pt x="13745" y="7560"/>
                  </a:lnTo>
                  <a:cubicBezTo>
                    <a:pt x="13745" y="7560"/>
                    <a:pt x="13745" y="17280"/>
                    <a:pt x="13745" y="17280"/>
                  </a:cubicBezTo>
                  <a:close/>
                  <a:moveTo>
                    <a:pt x="2945" y="17280"/>
                  </a:moveTo>
                  <a:cubicBezTo>
                    <a:pt x="2674" y="17280"/>
                    <a:pt x="2455" y="17522"/>
                    <a:pt x="2455" y="17820"/>
                  </a:cubicBezTo>
                  <a:cubicBezTo>
                    <a:pt x="2455" y="18119"/>
                    <a:pt x="2674" y="18360"/>
                    <a:pt x="2945" y="18360"/>
                  </a:cubicBezTo>
                  <a:lnTo>
                    <a:pt x="2945" y="20520"/>
                  </a:lnTo>
                  <a:lnTo>
                    <a:pt x="982" y="20520"/>
                  </a:lnTo>
                  <a:lnTo>
                    <a:pt x="982" y="7560"/>
                  </a:lnTo>
                  <a:lnTo>
                    <a:pt x="2945" y="7560"/>
                  </a:lnTo>
                  <a:cubicBezTo>
                    <a:pt x="2945" y="7560"/>
                    <a:pt x="2945" y="17280"/>
                    <a:pt x="2945" y="17280"/>
                  </a:cubicBezTo>
                  <a:close/>
                  <a:moveTo>
                    <a:pt x="7855" y="5400"/>
                  </a:moveTo>
                  <a:lnTo>
                    <a:pt x="9818" y="5400"/>
                  </a:lnTo>
                  <a:cubicBezTo>
                    <a:pt x="10360" y="5400"/>
                    <a:pt x="10800" y="5884"/>
                    <a:pt x="10800" y="6481"/>
                  </a:cubicBezTo>
                  <a:lnTo>
                    <a:pt x="6873" y="6481"/>
                  </a:lnTo>
                  <a:cubicBezTo>
                    <a:pt x="6873" y="5884"/>
                    <a:pt x="7313" y="5400"/>
                    <a:pt x="7855" y="5400"/>
                  </a:cubicBezTo>
                  <a:moveTo>
                    <a:pt x="16691" y="6481"/>
                  </a:moveTo>
                  <a:lnTo>
                    <a:pt x="11782" y="6481"/>
                  </a:lnTo>
                  <a:cubicBezTo>
                    <a:pt x="11782" y="5287"/>
                    <a:pt x="10903" y="4321"/>
                    <a:pt x="9818" y="4321"/>
                  </a:cubicBezTo>
                  <a:lnTo>
                    <a:pt x="7855" y="4321"/>
                  </a:lnTo>
                  <a:cubicBezTo>
                    <a:pt x="6770" y="4321"/>
                    <a:pt x="5891" y="5287"/>
                    <a:pt x="5891" y="6481"/>
                  </a:cubicBezTo>
                  <a:lnTo>
                    <a:pt x="982" y="6481"/>
                  </a:lnTo>
                  <a:cubicBezTo>
                    <a:pt x="440" y="6481"/>
                    <a:pt x="0" y="6964"/>
                    <a:pt x="0" y="7560"/>
                  </a:cubicBezTo>
                  <a:lnTo>
                    <a:pt x="0" y="20520"/>
                  </a:lnTo>
                  <a:cubicBezTo>
                    <a:pt x="0" y="21116"/>
                    <a:pt x="440" y="21600"/>
                    <a:pt x="982" y="21600"/>
                  </a:cubicBezTo>
                  <a:lnTo>
                    <a:pt x="16691" y="21600"/>
                  </a:lnTo>
                  <a:cubicBezTo>
                    <a:pt x="17233" y="21600"/>
                    <a:pt x="17673" y="21116"/>
                    <a:pt x="17673" y="20520"/>
                  </a:cubicBezTo>
                  <a:lnTo>
                    <a:pt x="17673" y="7560"/>
                  </a:lnTo>
                  <a:cubicBezTo>
                    <a:pt x="17673" y="6964"/>
                    <a:pt x="17233" y="6481"/>
                    <a:pt x="16691" y="6481"/>
                  </a:cubicBezTo>
                  <a:moveTo>
                    <a:pt x="10800" y="2161"/>
                  </a:moveTo>
                  <a:cubicBezTo>
                    <a:pt x="10800" y="1564"/>
                    <a:pt x="11240" y="1080"/>
                    <a:pt x="11782" y="1080"/>
                  </a:cubicBezTo>
                  <a:lnTo>
                    <a:pt x="13745" y="1080"/>
                  </a:lnTo>
                  <a:cubicBezTo>
                    <a:pt x="14287" y="1080"/>
                    <a:pt x="14727" y="1564"/>
                    <a:pt x="14727" y="2161"/>
                  </a:cubicBezTo>
                  <a:cubicBezTo>
                    <a:pt x="14727" y="2161"/>
                    <a:pt x="10800" y="2161"/>
                    <a:pt x="10800" y="2161"/>
                  </a:cubicBezTo>
                  <a:close/>
                  <a:moveTo>
                    <a:pt x="20618" y="2161"/>
                  </a:moveTo>
                  <a:lnTo>
                    <a:pt x="15709" y="2161"/>
                  </a:lnTo>
                  <a:cubicBezTo>
                    <a:pt x="15709" y="967"/>
                    <a:pt x="14830" y="0"/>
                    <a:pt x="13745" y="0"/>
                  </a:cubicBezTo>
                  <a:lnTo>
                    <a:pt x="11782" y="0"/>
                  </a:lnTo>
                  <a:cubicBezTo>
                    <a:pt x="10697" y="0"/>
                    <a:pt x="9818" y="967"/>
                    <a:pt x="9818" y="2161"/>
                  </a:cubicBezTo>
                  <a:lnTo>
                    <a:pt x="4909" y="2161"/>
                  </a:lnTo>
                  <a:cubicBezTo>
                    <a:pt x="4367" y="2161"/>
                    <a:pt x="3927" y="2644"/>
                    <a:pt x="3927" y="3240"/>
                  </a:cubicBezTo>
                  <a:lnTo>
                    <a:pt x="3927" y="4860"/>
                  </a:lnTo>
                  <a:cubicBezTo>
                    <a:pt x="3927" y="5159"/>
                    <a:pt x="4147" y="5400"/>
                    <a:pt x="4418" y="5400"/>
                  </a:cubicBezTo>
                  <a:cubicBezTo>
                    <a:pt x="4690" y="5400"/>
                    <a:pt x="4909" y="5159"/>
                    <a:pt x="4909" y="4860"/>
                  </a:cubicBezTo>
                  <a:lnTo>
                    <a:pt x="4909" y="3240"/>
                  </a:lnTo>
                  <a:lnTo>
                    <a:pt x="20618" y="3240"/>
                  </a:lnTo>
                  <a:lnTo>
                    <a:pt x="20618" y="16201"/>
                  </a:lnTo>
                  <a:lnTo>
                    <a:pt x="19145" y="16201"/>
                  </a:lnTo>
                  <a:cubicBezTo>
                    <a:pt x="18874" y="16201"/>
                    <a:pt x="18655" y="16442"/>
                    <a:pt x="18655" y="16740"/>
                  </a:cubicBezTo>
                  <a:cubicBezTo>
                    <a:pt x="18655" y="17039"/>
                    <a:pt x="18874" y="17280"/>
                    <a:pt x="19145" y="17280"/>
                  </a:cubicBezTo>
                  <a:lnTo>
                    <a:pt x="20618" y="17280"/>
                  </a:lnTo>
                  <a:cubicBezTo>
                    <a:pt x="21160" y="17280"/>
                    <a:pt x="21600" y="16796"/>
                    <a:pt x="21600" y="16201"/>
                  </a:cubicBezTo>
                  <a:lnTo>
                    <a:pt x="21600" y="3240"/>
                  </a:lnTo>
                  <a:cubicBezTo>
                    <a:pt x="21600" y="2644"/>
                    <a:pt x="21160" y="2161"/>
                    <a:pt x="20618" y="2161"/>
                  </a:cubicBezTo>
                  <a:moveTo>
                    <a:pt x="5400" y="11881"/>
                  </a:moveTo>
                  <a:lnTo>
                    <a:pt x="6382" y="11881"/>
                  </a:lnTo>
                  <a:cubicBezTo>
                    <a:pt x="6653" y="11881"/>
                    <a:pt x="6873" y="11639"/>
                    <a:pt x="6873" y="11341"/>
                  </a:cubicBezTo>
                  <a:cubicBezTo>
                    <a:pt x="6873" y="11042"/>
                    <a:pt x="6653" y="10800"/>
                    <a:pt x="6382" y="10800"/>
                  </a:cubicBezTo>
                  <a:lnTo>
                    <a:pt x="5400" y="10800"/>
                  </a:lnTo>
                  <a:cubicBezTo>
                    <a:pt x="5129" y="10800"/>
                    <a:pt x="4909" y="11042"/>
                    <a:pt x="4909" y="11341"/>
                  </a:cubicBezTo>
                  <a:cubicBezTo>
                    <a:pt x="4909" y="11639"/>
                    <a:pt x="5129" y="11881"/>
                    <a:pt x="5400" y="11881"/>
                  </a:cubicBezTo>
                  <a:moveTo>
                    <a:pt x="5400" y="9720"/>
                  </a:moveTo>
                  <a:lnTo>
                    <a:pt x="8345" y="9720"/>
                  </a:lnTo>
                  <a:cubicBezTo>
                    <a:pt x="8617" y="9720"/>
                    <a:pt x="8836" y="9479"/>
                    <a:pt x="8836" y="9181"/>
                  </a:cubicBezTo>
                  <a:cubicBezTo>
                    <a:pt x="8836" y="8882"/>
                    <a:pt x="8617" y="8640"/>
                    <a:pt x="8345" y="8640"/>
                  </a:cubicBezTo>
                  <a:lnTo>
                    <a:pt x="5400" y="8640"/>
                  </a:lnTo>
                  <a:cubicBezTo>
                    <a:pt x="5129" y="8640"/>
                    <a:pt x="4909" y="8882"/>
                    <a:pt x="4909" y="9181"/>
                  </a:cubicBezTo>
                  <a:cubicBezTo>
                    <a:pt x="4909" y="9479"/>
                    <a:pt x="5129" y="9720"/>
                    <a:pt x="5400" y="9720"/>
                  </a:cubicBezTo>
                </a:path>
              </a:pathLst>
            </a:custGeom>
            <a:solidFill>
              <a:srgbClr val="084C8D"/>
            </a:solidFill>
            <a:ln w="12700">
              <a:miter lim="400000"/>
            </a:ln>
          </p:spPr>
          <p:txBody>
            <a:bodyPr lIns="38091" tIns="38091" rIns="38091" bIns="38091" anchor="ctr"/>
            <a:lstStyle/>
            <a:p>
              <a:pPr defTabSz="45706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mj-lt"/>
              </a:endParaRPr>
            </a:p>
          </p:txBody>
        </p:sp>
        <p:sp>
          <p:nvSpPr>
            <p:cNvPr id="168" name="TextBox 167"/>
            <p:cNvSpPr txBox="1"/>
            <p:nvPr/>
          </p:nvSpPr>
          <p:spPr>
            <a:xfrm>
              <a:off x="1246678" y="3843279"/>
              <a:ext cx="4273496" cy="830997"/>
            </a:xfrm>
            <a:prstGeom prst="rect">
              <a:avLst/>
            </a:prstGeom>
            <a:noFill/>
          </p:spPr>
          <p:txBody>
            <a:bodyPr wrap="square" lIns="91440" tIns="45720" rIns="91440" bIns="45720" rtlCol="0" anchor="t">
              <a:spAutoFit/>
            </a:bodyPr>
            <a:lstStyle/>
            <a:p>
              <a:pPr marL="285750" indent="-285750">
                <a:buClr>
                  <a:schemeClr val="accent6"/>
                </a:buClr>
                <a:buFont typeface="Arial" panose="020B0604020202020204" pitchFamily="34" charset="0"/>
                <a:buChar char="•"/>
              </a:pPr>
              <a:r>
                <a:rPr lang="en-US" sz="1600" b="1" dirty="0">
                  <a:solidFill>
                    <a:schemeClr val="tx1">
                      <a:lumMod val="65000"/>
                      <a:lumOff val="35000"/>
                    </a:schemeClr>
                  </a:solidFill>
                  <a:latin typeface="+mj-lt"/>
                </a:rPr>
                <a:t>GDPR &amp; Data Compliance (Data, AI acts)</a:t>
              </a:r>
            </a:p>
            <a:p>
              <a:pPr marL="285750" indent="-285750">
                <a:buClr>
                  <a:schemeClr val="accent6"/>
                </a:buClr>
                <a:buFont typeface="Arial" panose="020B0604020202020204" pitchFamily="34" charset="0"/>
                <a:buChar char="•"/>
              </a:pPr>
              <a:r>
                <a:rPr lang="en-US" sz="1600" dirty="0">
                  <a:solidFill>
                    <a:schemeClr val="tx1">
                      <a:lumMod val="65000"/>
                      <a:lumOff val="35000"/>
                    </a:schemeClr>
                  </a:solidFill>
                  <a:latin typeface="+mj-lt"/>
                </a:rPr>
                <a:t>Data Governance, Quality &amp; Data Mgt.</a:t>
              </a:r>
            </a:p>
            <a:p>
              <a:pPr marL="285750" indent="-285750">
                <a:buClr>
                  <a:schemeClr val="accent6"/>
                </a:buClr>
                <a:buFont typeface="Arial" panose="020B0604020202020204" pitchFamily="34" charset="0"/>
                <a:buChar char="•"/>
              </a:pPr>
              <a:r>
                <a:rPr lang="en-US" sz="1600" dirty="0">
                  <a:solidFill>
                    <a:schemeClr val="tx1">
                      <a:lumMod val="65000"/>
                      <a:lumOff val="35000"/>
                    </a:schemeClr>
                  </a:solidFill>
                  <a:latin typeface="+mj-lt"/>
                </a:rPr>
                <a:t>Strategic Data &amp; AI services</a:t>
              </a:r>
            </a:p>
          </p:txBody>
        </p:sp>
      </p:grpSp>
      <p:sp>
        <p:nvSpPr>
          <p:cNvPr id="12" name="Freeform 5"/>
          <p:cNvSpPr>
            <a:spLocks noEditPoints="1"/>
          </p:cNvSpPr>
          <p:nvPr/>
        </p:nvSpPr>
        <p:spPr bwMode="auto">
          <a:xfrm>
            <a:off x="606693" y="1722600"/>
            <a:ext cx="587293" cy="491969"/>
          </a:xfrm>
          <a:custGeom>
            <a:avLst/>
            <a:gdLst>
              <a:gd name="T0" fmla="*/ 1482 w 1638"/>
              <a:gd name="T1" fmla="*/ 451 h 1373"/>
              <a:gd name="T2" fmla="*/ 1320 w 1638"/>
              <a:gd name="T3" fmla="*/ 261 h 1373"/>
              <a:gd name="T4" fmla="*/ 1166 w 1638"/>
              <a:gd name="T5" fmla="*/ 261 h 1373"/>
              <a:gd name="T6" fmla="*/ 1005 w 1638"/>
              <a:gd name="T7" fmla="*/ 451 h 1373"/>
              <a:gd name="T8" fmla="*/ 949 w 1638"/>
              <a:gd name="T9" fmla="*/ 157 h 1373"/>
              <a:gd name="T10" fmla="*/ 742 w 1638"/>
              <a:gd name="T11" fmla="*/ 299 h 1373"/>
              <a:gd name="T12" fmla="*/ 578 w 1638"/>
              <a:gd name="T13" fmla="*/ 451 h 1373"/>
              <a:gd name="T14" fmla="*/ 525 w 1638"/>
              <a:gd name="T15" fmla="*/ 104 h 1373"/>
              <a:gd name="T16" fmla="*/ 317 w 1638"/>
              <a:gd name="T17" fmla="*/ 301 h 1373"/>
              <a:gd name="T18" fmla="*/ 53 w 1638"/>
              <a:gd name="T19" fmla="*/ 607 h 1373"/>
              <a:gd name="T20" fmla="*/ 17 w 1638"/>
              <a:gd name="T21" fmla="*/ 1171 h 1373"/>
              <a:gd name="T22" fmla="*/ 84 w 1638"/>
              <a:gd name="T23" fmla="*/ 1183 h 1373"/>
              <a:gd name="T24" fmla="*/ 183 w 1638"/>
              <a:gd name="T25" fmla="*/ 859 h 1373"/>
              <a:gd name="T26" fmla="*/ 282 w 1638"/>
              <a:gd name="T27" fmla="*/ 1183 h 1373"/>
              <a:gd name="T28" fmla="*/ 349 w 1638"/>
              <a:gd name="T29" fmla="*/ 1171 h 1373"/>
              <a:gd name="T30" fmla="*/ 313 w 1638"/>
              <a:gd name="T31" fmla="*/ 607 h 1373"/>
              <a:gd name="T32" fmla="*/ 395 w 1638"/>
              <a:gd name="T33" fmla="*/ 408 h 1373"/>
              <a:gd name="T34" fmla="*/ 477 w 1638"/>
              <a:gd name="T35" fmla="*/ 607 h 1373"/>
              <a:gd name="T36" fmla="*/ 441 w 1638"/>
              <a:gd name="T37" fmla="*/ 1171 h 1373"/>
              <a:gd name="T38" fmla="*/ 508 w 1638"/>
              <a:gd name="T39" fmla="*/ 1183 h 1373"/>
              <a:gd name="T40" fmla="*/ 607 w 1638"/>
              <a:gd name="T41" fmla="*/ 859 h 1373"/>
              <a:gd name="T42" fmla="*/ 707 w 1638"/>
              <a:gd name="T43" fmla="*/ 1183 h 1373"/>
              <a:gd name="T44" fmla="*/ 773 w 1638"/>
              <a:gd name="T45" fmla="*/ 1171 h 1373"/>
              <a:gd name="T46" fmla="*/ 737 w 1638"/>
              <a:gd name="T47" fmla="*/ 607 h 1373"/>
              <a:gd name="T48" fmla="*/ 819 w 1638"/>
              <a:gd name="T49" fmla="*/ 408 h 1373"/>
              <a:gd name="T50" fmla="*/ 901 w 1638"/>
              <a:gd name="T51" fmla="*/ 607 h 1373"/>
              <a:gd name="T52" fmla="*/ 866 w 1638"/>
              <a:gd name="T53" fmla="*/ 1171 h 1373"/>
              <a:gd name="T54" fmla="*/ 932 w 1638"/>
              <a:gd name="T55" fmla="*/ 1183 h 1373"/>
              <a:gd name="T56" fmla="*/ 1031 w 1638"/>
              <a:gd name="T57" fmla="*/ 859 h 1373"/>
              <a:gd name="T58" fmla="*/ 1131 w 1638"/>
              <a:gd name="T59" fmla="*/ 1183 h 1373"/>
              <a:gd name="T60" fmla="*/ 1197 w 1638"/>
              <a:gd name="T61" fmla="*/ 1171 h 1373"/>
              <a:gd name="T62" fmla="*/ 1161 w 1638"/>
              <a:gd name="T63" fmla="*/ 607 h 1373"/>
              <a:gd name="T64" fmla="*/ 1243 w 1638"/>
              <a:gd name="T65" fmla="*/ 408 h 1373"/>
              <a:gd name="T66" fmla="*/ 1325 w 1638"/>
              <a:gd name="T67" fmla="*/ 607 h 1373"/>
              <a:gd name="T68" fmla="*/ 1290 w 1638"/>
              <a:gd name="T69" fmla="*/ 1171 h 1373"/>
              <a:gd name="T70" fmla="*/ 1356 w 1638"/>
              <a:gd name="T71" fmla="*/ 1183 h 1373"/>
              <a:gd name="T72" fmla="*/ 1455 w 1638"/>
              <a:gd name="T73" fmla="*/ 859 h 1373"/>
              <a:gd name="T74" fmla="*/ 1555 w 1638"/>
              <a:gd name="T75" fmla="*/ 1183 h 1373"/>
              <a:gd name="T76" fmla="*/ 1621 w 1638"/>
              <a:gd name="T77" fmla="*/ 1171 h 1373"/>
              <a:gd name="T78" fmla="*/ 154 w 1638"/>
              <a:gd name="T79" fmla="*/ 750 h 1373"/>
              <a:gd name="T80" fmla="*/ 265 w 1638"/>
              <a:gd name="T81" fmla="*/ 607 h 1373"/>
              <a:gd name="T82" fmla="*/ 397 w 1638"/>
              <a:gd name="T83" fmla="*/ 359 h 1373"/>
              <a:gd name="T84" fmla="*/ 431 w 1638"/>
              <a:gd name="T85" fmla="*/ 325 h 1373"/>
              <a:gd name="T86" fmla="*/ 477 w 1638"/>
              <a:gd name="T87" fmla="*/ 104 h 1373"/>
              <a:gd name="T88" fmla="*/ 578 w 1638"/>
              <a:gd name="T89" fmla="*/ 737 h 1373"/>
              <a:gd name="T90" fmla="*/ 607 w 1638"/>
              <a:gd name="T91" fmla="*/ 689 h 1373"/>
              <a:gd name="T92" fmla="*/ 817 w 1638"/>
              <a:gd name="T93" fmla="*/ 359 h 1373"/>
              <a:gd name="T94" fmla="*/ 821 w 1638"/>
              <a:gd name="T95" fmla="*/ 359 h 1373"/>
              <a:gd name="T96" fmla="*/ 901 w 1638"/>
              <a:gd name="T97" fmla="*/ 157 h 1373"/>
              <a:gd name="T98" fmla="*/ 1060 w 1638"/>
              <a:gd name="T99" fmla="*/ 737 h 1373"/>
              <a:gd name="T100" fmla="*/ 949 w 1638"/>
              <a:gd name="T101" fmla="*/ 607 h 1373"/>
              <a:gd name="T102" fmla="*/ 1207 w 1638"/>
              <a:gd name="T103" fmla="*/ 325 h 1373"/>
              <a:gd name="T104" fmla="*/ 1243 w 1638"/>
              <a:gd name="T105" fmla="*/ 239 h 1373"/>
              <a:gd name="T106" fmla="*/ 1243 w 1638"/>
              <a:gd name="T107" fmla="*/ 239 h 1373"/>
              <a:gd name="T108" fmla="*/ 1484 w 1638"/>
              <a:gd name="T109" fmla="*/ 750 h 1373"/>
              <a:gd name="T110" fmla="*/ 1482 w 1638"/>
              <a:gd name="T111" fmla="*/ 499 h 1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38" h="1373">
                <a:moveTo>
                  <a:pt x="1596" y="783"/>
                </a:moveTo>
                <a:cubicBezTo>
                  <a:pt x="1534" y="752"/>
                  <a:pt x="1534" y="752"/>
                  <a:pt x="1534" y="752"/>
                </a:cubicBezTo>
                <a:cubicBezTo>
                  <a:pt x="1533" y="752"/>
                  <a:pt x="1532" y="751"/>
                  <a:pt x="1532" y="750"/>
                </a:cubicBezTo>
                <a:cubicBezTo>
                  <a:pt x="1532" y="712"/>
                  <a:pt x="1532" y="712"/>
                  <a:pt x="1532" y="712"/>
                </a:cubicBezTo>
                <a:cubicBezTo>
                  <a:pt x="1564" y="688"/>
                  <a:pt x="1585" y="650"/>
                  <a:pt x="1585" y="607"/>
                </a:cubicBezTo>
                <a:cubicBezTo>
                  <a:pt x="1585" y="554"/>
                  <a:pt x="1585" y="554"/>
                  <a:pt x="1585" y="554"/>
                </a:cubicBezTo>
                <a:cubicBezTo>
                  <a:pt x="1585" y="497"/>
                  <a:pt x="1539" y="451"/>
                  <a:pt x="1482" y="451"/>
                </a:cubicBezTo>
                <a:cubicBezTo>
                  <a:pt x="1429" y="451"/>
                  <a:pt x="1429" y="451"/>
                  <a:pt x="1429" y="451"/>
                </a:cubicBezTo>
                <a:cubicBezTo>
                  <a:pt x="1428" y="451"/>
                  <a:pt x="1427" y="451"/>
                  <a:pt x="1426" y="451"/>
                </a:cubicBezTo>
                <a:cubicBezTo>
                  <a:pt x="1426" y="401"/>
                  <a:pt x="1426" y="401"/>
                  <a:pt x="1426" y="401"/>
                </a:cubicBezTo>
                <a:cubicBezTo>
                  <a:pt x="1426" y="372"/>
                  <a:pt x="1410" y="346"/>
                  <a:pt x="1384" y="332"/>
                </a:cubicBezTo>
                <a:cubicBezTo>
                  <a:pt x="1322" y="301"/>
                  <a:pt x="1322" y="301"/>
                  <a:pt x="1322" y="301"/>
                </a:cubicBezTo>
                <a:cubicBezTo>
                  <a:pt x="1321" y="301"/>
                  <a:pt x="1320" y="300"/>
                  <a:pt x="1320" y="299"/>
                </a:cubicBezTo>
                <a:cubicBezTo>
                  <a:pt x="1320" y="261"/>
                  <a:pt x="1320" y="261"/>
                  <a:pt x="1320" y="261"/>
                </a:cubicBezTo>
                <a:cubicBezTo>
                  <a:pt x="1352" y="238"/>
                  <a:pt x="1373" y="199"/>
                  <a:pt x="1373" y="157"/>
                </a:cubicBezTo>
                <a:cubicBezTo>
                  <a:pt x="1373" y="104"/>
                  <a:pt x="1373" y="104"/>
                  <a:pt x="1373" y="104"/>
                </a:cubicBezTo>
                <a:cubicBezTo>
                  <a:pt x="1373" y="46"/>
                  <a:pt x="1327" y="0"/>
                  <a:pt x="1270" y="0"/>
                </a:cubicBezTo>
                <a:cubicBezTo>
                  <a:pt x="1217" y="0"/>
                  <a:pt x="1217" y="0"/>
                  <a:pt x="1217" y="0"/>
                </a:cubicBezTo>
                <a:cubicBezTo>
                  <a:pt x="1160" y="0"/>
                  <a:pt x="1113" y="46"/>
                  <a:pt x="1113" y="104"/>
                </a:cubicBezTo>
                <a:cubicBezTo>
                  <a:pt x="1113" y="157"/>
                  <a:pt x="1113" y="157"/>
                  <a:pt x="1113" y="157"/>
                </a:cubicBezTo>
                <a:cubicBezTo>
                  <a:pt x="1113" y="199"/>
                  <a:pt x="1134" y="238"/>
                  <a:pt x="1166" y="261"/>
                </a:cubicBezTo>
                <a:cubicBezTo>
                  <a:pt x="1166" y="299"/>
                  <a:pt x="1166" y="299"/>
                  <a:pt x="1166" y="299"/>
                </a:cubicBezTo>
                <a:cubicBezTo>
                  <a:pt x="1166" y="300"/>
                  <a:pt x="1166" y="301"/>
                  <a:pt x="1165" y="301"/>
                </a:cubicBezTo>
                <a:cubicBezTo>
                  <a:pt x="1103" y="332"/>
                  <a:pt x="1103" y="332"/>
                  <a:pt x="1103" y="332"/>
                </a:cubicBezTo>
                <a:cubicBezTo>
                  <a:pt x="1077" y="346"/>
                  <a:pt x="1060" y="372"/>
                  <a:pt x="1060" y="401"/>
                </a:cubicBezTo>
                <a:cubicBezTo>
                  <a:pt x="1060" y="451"/>
                  <a:pt x="1060" y="451"/>
                  <a:pt x="1060" y="451"/>
                </a:cubicBezTo>
                <a:cubicBezTo>
                  <a:pt x="1059" y="451"/>
                  <a:pt x="1059" y="451"/>
                  <a:pt x="1058" y="451"/>
                </a:cubicBezTo>
                <a:cubicBezTo>
                  <a:pt x="1005" y="451"/>
                  <a:pt x="1005" y="451"/>
                  <a:pt x="1005" y="451"/>
                </a:cubicBezTo>
                <a:cubicBezTo>
                  <a:pt x="1004" y="451"/>
                  <a:pt x="1003" y="451"/>
                  <a:pt x="1002" y="451"/>
                </a:cubicBezTo>
                <a:cubicBezTo>
                  <a:pt x="1002" y="401"/>
                  <a:pt x="1002" y="401"/>
                  <a:pt x="1002" y="401"/>
                </a:cubicBezTo>
                <a:cubicBezTo>
                  <a:pt x="1002" y="372"/>
                  <a:pt x="986" y="346"/>
                  <a:pt x="960" y="332"/>
                </a:cubicBezTo>
                <a:cubicBezTo>
                  <a:pt x="898" y="301"/>
                  <a:pt x="898" y="301"/>
                  <a:pt x="898" y="301"/>
                </a:cubicBezTo>
                <a:cubicBezTo>
                  <a:pt x="897" y="301"/>
                  <a:pt x="896" y="300"/>
                  <a:pt x="896" y="299"/>
                </a:cubicBezTo>
                <a:cubicBezTo>
                  <a:pt x="896" y="261"/>
                  <a:pt x="896" y="261"/>
                  <a:pt x="896" y="261"/>
                </a:cubicBezTo>
                <a:cubicBezTo>
                  <a:pt x="928" y="238"/>
                  <a:pt x="949" y="199"/>
                  <a:pt x="949" y="157"/>
                </a:cubicBezTo>
                <a:cubicBezTo>
                  <a:pt x="949" y="104"/>
                  <a:pt x="949" y="104"/>
                  <a:pt x="949" y="104"/>
                </a:cubicBezTo>
                <a:cubicBezTo>
                  <a:pt x="949" y="46"/>
                  <a:pt x="903" y="0"/>
                  <a:pt x="846" y="0"/>
                </a:cubicBezTo>
                <a:cubicBezTo>
                  <a:pt x="793" y="0"/>
                  <a:pt x="793" y="0"/>
                  <a:pt x="793" y="0"/>
                </a:cubicBezTo>
                <a:cubicBezTo>
                  <a:pt x="736" y="0"/>
                  <a:pt x="689" y="46"/>
                  <a:pt x="689" y="104"/>
                </a:cubicBezTo>
                <a:cubicBezTo>
                  <a:pt x="689" y="157"/>
                  <a:pt x="689" y="157"/>
                  <a:pt x="689" y="157"/>
                </a:cubicBezTo>
                <a:cubicBezTo>
                  <a:pt x="689" y="199"/>
                  <a:pt x="710" y="238"/>
                  <a:pt x="742" y="261"/>
                </a:cubicBezTo>
                <a:cubicBezTo>
                  <a:pt x="742" y="299"/>
                  <a:pt x="742" y="299"/>
                  <a:pt x="742" y="299"/>
                </a:cubicBezTo>
                <a:cubicBezTo>
                  <a:pt x="742" y="300"/>
                  <a:pt x="742" y="301"/>
                  <a:pt x="741" y="301"/>
                </a:cubicBezTo>
                <a:cubicBezTo>
                  <a:pt x="679" y="332"/>
                  <a:pt x="679" y="332"/>
                  <a:pt x="679" y="332"/>
                </a:cubicBezTo>
                <a:cubicBezTo>
                  <a:pt x="652" y="346"/>
                  <a:pt x="636" y="372"/>
                  <a:pt x="636" y="401"/>
                </a:cubicBezTo>
                <a:cubicBezTo>
                  <a:pt x="636" y="451"/>
                  <a:pt x="636" y="451"/>
                  <a:pt x="636" y="451"/>
                </a:cubicBezTo>
                <a:cubicBezTo>
                  <a:pt x="635" y="451"/>
                  <a:pt x="634" y="451"/>
                  <a:pt x="634" y="451"/>
                </a:cubicBezTo>
                <a:cubicBezTo>
                  <a:pt x="581" y="451"/>
                  <a:pt x="581" y="451"/>
                  <a:pt x="581" y="451"/>
                </a:cubicBezTo>
                <a:cubicBezTo>
                  <a:pt x="580" y="451"/>
                  <a:pt x="579" y="451"/>
                  <a:pt x="578" y="451"/>
                </a:cubicBezTo>
                <a:cubicBezTo>
                  <a:pt x="578" y="401"/>
                  <a:pt x="578" y="401"/>
                  <a:pt x="578" y="401"/>
                </a:cubicBezTo>
                <a:cubicBezTo>
                  <a:pt x="578" y="372"/>
                  <a:pt x="562" y="346"/>
                  <a:pt x="536" y="332"/>
                </a:cubicBezTo>
                <a:cubicBezTo>
                  <a:pt x="473" y="301"/>
                  <a:pt x="473" y="301"/>
                  <a:pt x="473" y="301"/>
                </a:cubicBezTo>
                <a:cubicBezTo>
                  <a:pt x="473" y="301"/>
                  <a:pt x="472" y="300"/>
                  <a:pt x="472" y="299"/>
                </a:cubicBezTo>
                <a:cubicBezTo>
                  <a:pt x="472" y="261"/>
                  <a:pt x="472" y="261"/>
                  <a:pt x="472" y="261"/>
                </a:cubicBezTo>
                <a:cubicBezTo>
                  <a:pt x="504" y="238"/>
                  <a:pt x="525" y="199"/>
                  <a:pt x="525" y="157"/>
                </a:cubicBezTo>
                <a:cubicBezTo>
                  <a:pt x="525" y="104"/>
                  <a:pt x="525" y="104"/>
                  <a:pt x="525" y="104"/>
                </a:cubicBezTo>
                <a:cubicBezTo>
                  <a:pt x="525" y="46"/>
                  <a:pt x="479" y="0"/>
                  <a:pt x="422" y="0"/>
                </a:cubicBezTo>
                <a:cubicBezTo>
                  <a:pt x="369" y="0"/>
                  <a:pt x="369" y="0"/>
                  <a:pt x="369" y="0"/>
                </a:cubicBezTo>
                <a:cubicBezTo>
                  <a:pt x="311" y="0"/>
                  <a:pt x="265" y="46"/>
                  <a:pt x="265" y="104"/>
                </a:cubicBezTo>
                <a:cubicBezTo>
                  <a:pt x="265" y="157"/>
                  <a:pt x="265" y="157"/>
                  <a:pt x="265" y="157"/>
                </a:cubicBezTo>
                <a:cubicBezTo>
                  <a:pt x="265" y="199"/>
                  <a:pt x="286" y="238"/>
                  <a:pt x="318" y="261"/>
                </a:cubicBezTo>
                <a:cubicBezTo>
                  <a:pt x="318" y="299"/>
                  <a:pt x="318" y="299"/>
                  <a:pt x="318" y="299"/>
                </a:cubicBezTo>
                <a:cubicBezTo>
                  <a:pt x="318" y="300"/>
                  <a:pt x="318" y="301"/>
                  <a:pt x="317" y="301"/>
                </a:cubicBezTo>
                <a:cubicBezTo>
                  <a:pt x="255" y="332"/>
                  <a:pt x="255" y="332"/>
                  <a:pt x="255" y="332"/>
                </a:cubicBezTo>
                <a:cubicBezTo>
                  <a:pt x="228" y="346"/>
                  <a:pt x="212" y="372"/>
                  <a:pt x="212" y="401"/>
                </a:cubicBezTo>
                <a:cubicBezTo>
                  <a:pt x="212" y="451"/>
                  <a:pt x="212" y="451"/>
                  <a:pt x="212" y="451"/>
                </a:cubicBezTo>
                <a:cubicBezTo>
                  <a:pt x="211" y="451"/>
                  <a:pt x="210" y="451"/>
                  <a:pt x="210" y="451"/>
                </a:cubicBezTo>
                <a:cubicBezTo>
                  <a:pt x="157" y="451"/>
                  <a:pt x="157" y="451"/>
                  <a:pt x="157" y="451"/>
                </a:cubicBezTo>
                <a:cubicBezTo>
                  <a:pt x="99" y="451"/>
                  <a:pt x="53" y="497"/>
                  <a:pt x="53" y="554"/>
                </a:cubicBezTo>
                <a:cubicBezTo>
                  <a:pt x="53" y="607"/>
                  <a:pt x="53" y="607"/>
                  <a:pt x="53" y="607"/>
                </a:cubicBezTo>
                <a:cubicBezTo>
                  <a:pt x="53" y="650"/>
                  <a:pt x="74" y="688"/>
                  <a:pt x="106" y="712"/>
                </a:cubicBezTo>
                <a:cubicBezTo>
                  <a:pt x="106" y="750"/>
                  <a:pt x="106" y="750"/>
                  <a:pt x="106" y="750"/>
                </a:cubicBezTo>
                <a:cubicBezTo>
                  <a:pt x="106" y="751"/>
                  <a:pt x="105" y="752"/>
                  <a:pt x="105" y="752"/>
                </a:cubicBezTo>
                <a:cubicBezTo>
                  <a:pt x="43" y="783"/>
                  <a:pt x="43" y="783"/>
                  <a:pt x="43" y="783"/>
                </a:cubicBezTo>
                <a:cubicBezTo>
                  <a:pt x="16" y="796"/>
                  <a:pt x="0" y="823"/>
                  <a:pt x="0" y="852"/>
                </a:cubicBezTo>
                <a:cubicBezTo>
                  <a:pt x="0" y="1113"/>
                  <a:pt x="0" y="1113"/>
                  <a:pt x="0" y="1113"/>
                </a:cubicBezTo>
                <a:cubicBezTo>
                  <a:pt x="0" y="1134"/>
                  <a:pt x="6" y="1154"/>
                  <a:pt x="17" y="1171"/>
                </a:cubicBezTo>
                <a:cubicBezTo>
                  <a:pt x="44" y="1210"/>
                  <a:pt x="44" y="1210"/>
                  <a:pt x="44" y="1210"/>
                </a:cubicBezTo>
                <a:cubicBezTo>
                  <a:pt x="50" y="1219"/>
                  <a:pt x="53" y="1230"/>
                  <a:pt x="53" y="1241"/>
                </a:cubicBezTo>
                <a:cubicBezTo>
                  <a:pt x="53" y="1349"/>
                  <a:pt x="53" y="1349"/>
                  <a:pt x="53" y="1349"/>
                </a:cubicBezTo>
                <a:cubicBezTo>
                  <a:pt x="53" y="1363"/>
                  <a:pt x="64" y="1373"/>
                  <a:pt x="77" y="1373"/>
                </a:cubicBezTo>
                <a:cubicBezTo>
                  <a:pt x="90" y="1373"/>
                  <a:pt x="101" y="1363"/>
                  <a:pt x="101" y="1349"/>
                </a:cubicBezTo>
                <a:cubicBezTo>
                  <a:pt x="101" y="1241"/>
                  <a:pt x="101" y="1241"/>
                  <a:pt x="101" y="1241"/>
                </a:cubicBezTo>
                <a:cubicBezTo>
                  <a:pt x="101" y="1220"/>
                  <a:pt x="95" y="1201"/>
                  <a:pt x="84" y="1183"/>
                </a:cubicBezTo>
                <a:cubicBezTo>
                  <a:pt x="57" y="1144"/>
                  <a:pt x="57" y="1144"/>
                  <a:pt x="57" y="1144"/>
                </a:cubicBezTo>
                <a:cubicBezTo>
                  <a:pt x="51" y="1135"/>
                  <a:pt x="48" y="1124"/>
                  <a:pt x="48" y="1113"/>
                </a:cubicBezTo>
                <a:cubicBezTo>
                  <a:pt x="48" y="852"/>
                  <a:pt x="48" y="852"/>
                  <a:pt x="48" y="852"/>
                </a:cubicBezTo>
                <a:cubicBezTo>
                  <a:pt x="48" y="841"/>
                  <a:pt x="54" y="831"/>
                  <a:pt x="64" y="826"/>
                </a:cubicBezTo>
                <a:cubicBezTo>
                  <a:pt x="108" y="804"/>
                  <a:pt x="108" y="804"/>
                  <a:pt x="108" y="804"/>
                </a:cubicBezTo>
                <a:cubicBezTo>
                  <a:pt x="147" y="844"/>
                  <a:pt x="147" y="844"/>
                  <a:pt x="147" y="844"/>
                </a:cubicBezTo>
                <a:cubicBezTo>
                  <a:pt x="157" y="854"/>
                  <a:pt x="170" y="859"/>
                  <a:pt x="183" y="859"/>
                </a:cubicBezTo>
                <a:cubicBezTo>
                  <a:pt x="196" y="859"/>
                  <a:pt x="209" y="854"/>
                  <a:pt x="219" y="844"/>
                </a:cubicBezTo>
                <a:cubicBezTo>
                  <a:pt x="258" y="804"/>
                  <a:pt x="258" y="804"/>
                  <a:pt x="258" y="804"/>
                </a:cubicBezTo>
                <a:cubicBezTo>
                  <a:pt x="302" y="826"/>
                  <a:pt x="302" y="826"/>
                  <a:pt x="302" y="826"/>
                </a:cubicBezTo>
                <a:cubicBezTo>
                  <a:pt x="312" y="831"/>
                  <a:pt x="318" y="841"/>
                  <a:pt x="318" y="852"/>
                </a:cubicBezTo>
                <a:cubicBezTo>
                  <a:pt x="318" y="1113"/>
                  <a:pt x="318" y="1113"/>
                  <a:pt x="318" y="1113"/>
                </a:cubicBezTo>
                <a:cubicBezTo>
                  <a:pt x="318" y="1124"/>
                  <a:pt x="315" y="1135"/>
                  <a:pt x="309" y="1144"/>
                </a:cubicBezTo>
                <a:cubicBezTo>
                  <a:pt x="282" y="1183"/>
                  <a:pt x="282" y="1183"/>
                  <a:pt x="282" y="1183"/>
                </a:cubicBezTo>
                <a:cubicBezTo>
                  <a:pt x="271" y="1201"/>
                  <a:pt x="265" y="1220"/>
                  <a:pt x="265" y="1241"/>
                </a:cubicBezTo>
                <a:cubicBezTo>
                  <a:pt x="265" y="1349"/>
                  <a:pt x="265" y="1349"/>
                  <a:pt x="265" y="1349"/>
                </a:cubicBezTo>
                <a:cubicBezTo>
                  <a:pt x="265" y="1363"/>
                  <a:pt x="276" y="1373"/>
                  <a:pt x="289" y="1373"/>
                </a:cubicBezTo>
                <a:cubicBezTo>
                  <a:pt x="302" y="1373"/>
                  <a:pt x="313" y="1363"/>
                  <a:pt x="313" y="1349"/>
                </a:cubicBezTo>
                <a:cubicBezTo>
                  <a:pt x="313" y="1241"/>
                  <a:pt x="313" y="1241"/>
                  <a:pt x="313" y="1241"/>
                </a:cubicBezTo>
                <a:cubicBezTo>
                  <a:pt x="313" y="1230"/>
                  <a:pt x="316" y="1219"/>
                  <a:pt x="322" y="1210"/>
                </a:cubicBezTo>
                <a:cubicBezTo>
                  <a:pt x="349" y="1171"/>
                  <a:pt x="349" y="1171"/>
                  <a:pt x="349" y="1171"/>
                </a:cubicBezTo>
                <a:cubicBezTo>
                  <a:pt x="360" y="1154"/>
                  <a:pt x="366" y="1134"/>
                  <a:pt x="366" y="1113"/>
                </a:cubicBezTo>
                <a:cubicBezTo>
                  <a:pt x="366" y="852"/>
                  <a:pt x="366" y="852"/>
                  <a:pt x="366" y="852"/>
                </a:cubicBezTo>
                <a:cubicBezTo>
                  <a:pt x="366" y="823"/>
                  <a:pt x="350" y="796"/>
                  <a:pt x="323" y="783"/>
                </a:cubicBezTo>
                <a:cubicBezTo>
                  <a:pt x="261" y="752"/>
                  <a:pt x="261" y="752"/>
                  <a:pt x="261" y="752"/>
                </a:cubicBezTo>
                <a:cubicBezTo>
                  <a:pt x="261" y="752"/>
                  <a:pt x="260" y="751"/>
                  <a:pt x="260" y="750"/>
                </a:cubicBezTo>
                <a:cubicBezTo>
                  <a:pt x="260" y="712"/>
                  <a:pt x="260" y="712"/>
                  <a:pt x="260" y="712"/>
                </a:cubicBezTo>
                <a:cubicBezTo>
                  <a:pt x="292" y="688"/>
                  <a:pt x="313" y="650"/>
                  <a:pt x="313" y="607"/>
                </a:cubicBezTo>
                <a:cubicBezTo>
                  <a:pt x="313" y="554"/>
                  <a:pt x="313" y="554"/>
                  <a:pt x="313" y="554"/>
                </a:cubicBezTo>
                <a:cubicBezTo>
                  <a:pt x="313" y="515"/>
                  <a:pt x="292" y="482"/>
                  <a:pt x="260" y="464"/>
                </a:cubicBezTo>
                <a:cubicBezTo>
                  <a:pt x="260" y="401"/>
                  <a:pt x="260" y="401"/>
                  <a:pt x="260" y="401"/>
                </a:cubicBezTo>
                <a:cubicBezTo>
                  <a:pt x="260" y="390"/>
                  <a:pt x="266" y="380"/>
                  <a:pt x="276" y="375"/>
                </a:cubicBezTo>
                <a:cubicBezTo>
                  <a:pt x="320" y="354"/>
                  <a:pt x="320" y="354"/>
                  <a:pt x="320" y="354"/>
                </a:cubicBezTo>
                <a:cubicBezTo>
                  <a:pt x="359" y="393"/>
                  <a:pt x="359" y="393"/>
                  <a:pt x="359" y="393"/>
                </a:cubicBezTo>
                <a:cubicBezTo>
                  <a:pt x="369" y="403"/>
                  <a:pt x="382" y="408"/>
                  <a:pt x="395" y="408"/>
                </a:cubicBezTo>
                <a:cubicBezTo>
                  <a:pt x="408" y="408"/>
                  <a:pt x="421" y="403"/>
                  <a:pt x="431" y="393"/>
                </a:cubicBezTo>
                <a:cubicBezTo>
                  <a:pt x="471" y="354"/>
                  <a:pt x="471" y="354"/>
                  <a:pt x="471" y="354"/>
                </a:cubicBezTo>
                <a:cubicBezTo>
                  <a:pt x="514" y="375"/>
                  <a:pt x="514" y="375"/>
                  <a:pt x="514" y="375"/>
                </a:cubicBezTo>
                <a:cubicBezTo>
                  <a:pt x="524" y="380"/>
                  <a:pt x="530" y="390"/>
                  <a:pt x="530" y="401"/>
                </a:cubicBezTo>
                <a:cubicBezTo>
                  <a:pt x="530" y="464"/>
                  <a:pt x="530" y="464"/>
                  <a:pt x="530" y="464"/>
                </a:cubicBezTo>
                <a:cubicBezTo>
                  <a:pt x="499" y="482"/>
                  <a:pt x="477" y="515"/>
                  <a:pt x="477" y="554"/>
                </a:cubicBezTo>
                <a:cubicBezTo>
                  <a:pt x="477" y="607"/>
                  <a:pt x="477" y="607"/>
                  <a:pt x="477" y="607"/>
                </a:cubicBezTo>
                <a:cubicBezTo>
                  <a:pt x="477" y="650"/>
                  <a:pt x="498" y="688"/>
                  <a:pt x="530" y="712"/>
                </a:cubicBezTo>
                <a:cubicBezTo>
                  <a:pt x="530" y="750"/>
                  <a:pt x="530" y="750"/>
                  <a:pt x="530" y="750"/>
                </a:cubicBezTo>
                <a:cubicBezTo>
                  <a:pt x="530" y="751"/>
                  <a:pt x="530" y="752"/>
                  <a:pt x="529" y="752"/>
                </a:cubicBezTo>
                <a:cubicBezTo>
                  <a:pt x="467" y="783"/>
                  <a:pt x="467" y="783"/>
                  <a:pt x="467" y="783"/>
                </a:cubicBezTo>
                <a:cubicBezTo>
                  <a:pt x="440" y="796"/>
                  <a:pt x="424" y="823"/>
                  <a:pt x="424" y="852"/>
                </a:cubicBezTo>
                <a:cubicBezTo>
                  <a:pt x="424" y="1113"/>
                  <a:pt x="424" y="1113"/>
                  <a:pt x="424" y="1113"/>
                </a:cubicBezTo>
                <a:cubicBezTo>
                  <a:pt x="424" y="1134"/>
                  <a:pt x="430" y="1154"/>
                  <a:pt x="441" y="1171"/>
                </a:cubicBezTo>
                <a:cubicBezTo>
                  <a:pt x="468" y="1210"/>
                  <a:pt x="468" y="1210"/>
                  <a:pt x="468" y="1210"/>
                </a:cubicBezTo>
                <a:cubicBezTo>
                  <a:pt x="474" y="1219"/>
                  <a:pt x="477" y="1230"/>
                  <a:pt x="477" y="1241"/>
                </a:cubicBezTo>
                <a:cubicBezTo>
                  <a:pt x="477" y="1349"/>
                  <a:pt x="477" y="1349"/>
                  <a:pt x="477" y="1349"/>
                </a:cubicBezTo>
                <a:cubicBezTo>
                  <a:pt x="477" y="1363"/>
                  <a:pt x="488" y="1373"/>
                  <a:pt x="501" y="1373"/>
                </a:cubicBezTo>
                <a:cubicBezTo>
                  <a:pt x="514" y="1373"/>
                  <a:pt x="525" y="1363"/>
                  <a:pt x="525" y="1349"/>
                </a:cubicBezTo>
                <a:cubicBezTo>
                  <a:pt x="525" y="1241"/>
                  <a:pt x="525" y="1241"/>
                  <a:pt x="525" y="1241"/>
                </a:cubicBezTo>
                <a:cubicBezTo>
                  <a:pt x="525" y="1220"/>
                  <a:pt x="519" y="1201"/>
                  <a:pt x="508" y="1183"/>
                </a:cubicBezTo>
                <a:cubicBezTo>
                  <a:pt x="481" y="1144"/>
                  <a:pt x="481" y="1144"/>
                  <a:pt x="481" y="1144"/>
                </a:cubicBezTo>
                <a:cubicBezTo>
                  <a:pt x="475" y="1135"/>
                  <a:pt x="472" y="1124"/>
                  <a:pt x="472" y="1113"/>
                </a:cubicBezTo>
                <a:cubicBezTo>
                  <a:pt x="472" y="852"/>
                  <a:pt x="472" y="852"/>
                  <a:pt x="472" y="852"/>
                </a:cubicBezTo>
                <a:cubicBezTo>
                  <a:pt x="472" y="841"/>
                  <a:pt x="478" y="831"/>
                  <a:pt x="488" y="826"/>
                </a:cubicBezTo>
                <a:cubicBezTo>
                  <a:pt x="532" y="804"/>
                  <a:pt x="532" y="804"/>
                  <a:pt x="532" y="804"/>
                </a:cubicBezTo>
                <a:cubicBezTo>
                  <a:pt x="571" y="844"/>
                  <a:pt x="571" y="844"/>
                  <a:pt x="571" y="844"/>
                </a:cubicBezTo>
                <a:cubicBezTo>
                  <a:pt x="581" y="854"/>
                  <a:pt x="594" y="859"/>
                  <a:pt x="607" y="859"/>
                </a:cubicBezTo>
                <a:cubicBezTo>
                  <a:pt x="620" y="859"/>
                  <a:pt x="633" y="854"/>
                  <a:pt x="643" y="844"/>
                </a:cubicBezTo>
                <a:cubicBezTo>
                  <a:pt x="683" y="804"/>
                  <a:pt x="683" y="804"/>
                  <a:pt x="683" y="804"/>
                </a:cubicBezTo>
                <a:cubicBezTo>
                  <a:pt x="726" y="826"/>
                  <a:pt x="726" y="826"/>
                  <a:pt x="726" y="826"/>
                </a:cubicBezTo>
                <a:cubicBezTo>
                  <a:pt x="736" y="831"/>
                  <a:pt x="742" y="841"/>
                  <a:pt x="742" y="852"/>
                </a:cubicBezTo>
                <a:cubicBezTo>
                  <a:pt x="742" y="1113"/>
                  <a:pt x="742" y="1113"/>
                  <a:pt x="742" y="1113"/>
                </a:cubicBezTo>
                <a:cubicBezTo>
                  <a:pt x="742" y="1124"/>
                  <a:pt x="739" y="1135"/>
                  <a:pt x="733" y="1144"/>
                </a:cubicBezTo>
                <a:cubicBezTo>
                  <a:pt x="707" y="1183"/>
                  <a:pt x="707" y="1183"/>
                  <a:pt x="707" y="1183"/>
                </a:cubicBezTo>
                <a:cubicBezTo>
                  <a:pt x="695" y="1201"/>
                  <a:pt x="689" y="1220"/>
                  <a:pt x="689" y="1241"/>
                </a:cubicBezTo>
                <a:cubicBezTo>
                  <a:pt x="689" y="1349"/>
                  <a:pt x="689" y="1349"/>
                  <a:pt x="689" y="1349"/>
                </a:cubicBezTo>
                <a:cubicBezTo>
                  <a:pt x="689" y="1363"/>
                  <a:pt x="700" y="1373"/>
                  <a:pt x="713" y="1373"/>
                </a:cubicBezTo>
                <a:cubicBezTo>
                  <a:pt x="726" y="1373"/>
                  <a:pt x="737" y="1363"/>
                  <a:pt x="737" y="1349"/>
                </a:cubicBezTo>
                <a:cubicBezTo>
                  <a:pt x="737" y="1241"/>
                  <a:pt x="737" y="1241"/>
                  <a:pt x="737" y="1241"/>
                </a:cubicBezTo>
                <a:cubicBezTo>
                  <a:pt x="737" y="1230"/>
                  <a:pt x="740" y="1219"/>
                  <a:pt x="746" y="1210"/>
                </a:cubicBezTo>
                <a:cubicBezTo>
                  <a:pt x="773" y="1171"/>
                  <a:pt x="773" y="1171"/>
                  <a:pt x="773" y="1171"/>
                </a:cubicBezTo>
                <a:cubicBezTo>
                  <a:pt x="784" y="1154"/>
                  <a:pt x="790" y="1134"/>
                  <a:pt x="790" y="1113"/>
                </a:cubicBezTo>
                <a:cubicBezTo>
                  <a:pt x="790" y="852"/>
                  <a:pt x="790" y="852"/>
                  <a:pt x="790" y="852"/>
                </a:cubicBezTo>
                <a:cubicBezTo>
                  <a:pt x="790" y="823"/>
                  <a:pt x="774" y="796"/>
                  <a:pt x="748" y="783"/>
                </a:cubicBezTo>
                <a:cubicBezTo>
                  <a:pt x="686" y="752"/>
                  <a:pt x="686" y="752"/>
                  <a:pt x="686" y="752"/>
                </a:cubicBezTo>
                <a:cubicBezTo>
                  <a:pt x="685" y="752"/>
                  <a:pt x="684" y="751"/>
                  <a:pt x="684" y="750"/>
                </a:cubicBezTo>
                <a:cubicBezTo>
                  <a:pt x="684" y="712"/>
                  <a:pt x="684" y="712"/>
                  <a:pt x="684" y="712"/>
                </a:cubicBezTo>
                <a:cubicBezTo>
                  <a:pt x="716" y="688"/>
                  <a:pt x="737" y="650"/>
                  <a:pt x="737" y="607"/>
                </a:cubicBezTo>
                <a:cubicBezTo>
                  <a:pt x="737" y="554"/>
                  <a:pt x="737" y="554"/>
                  <a:pt x="737" y="554"/>
                </a:cubicBezTo>
                <a:cubicBezTo>
                  <a:pt x="737" y="515"/>
                  <a:pt x="716" y="482"/>
                  <a:pt x="684" y="464"/>
                </a:cubicBezTo>
                <a:cubicBezTo>
                  <a:pt x="684" y="401"/>
                  <a:pt x="684" y="401"/>
                  <a:pt x="684" y="401"/>
                </a:cubicBezTo>
                <a:cubicBezTo>
                  <a:pt x="684" y="390"/>
                  <a:pt x="690" y="380"/>
                  <a:pt x="700" y="375"/>
                </a:cubicBezTo>
                <a:cubicBezTo>
                  <a:pt x="744" y="354"/>
                  <a:pt x="744" y="354"/>
                  <a:pt x="744" y="354"/>
                </a:cubicBezTo>
                <a:cubicBezTo>
                  <a:pt x="783" y="393"/>
                  <a:pt x="783" y="393"/>
                  <a:pt x="783" y="393"/>
                </a:cubicBezTo>
                <a:cubicBezTo>
                  <a:pt x="793" y="403"/>
                  <a:pt x="806" y="408"/>
                  <a:pt x="819" y="408"/>
                </a:cubicBezTo>
                <a:cubicBezTo>
                  <a:pt x="832" y="408"/>
                  <a:pt x="845" y="403"/>
                  <a:pt x="855" y="393"/>
                </a:cubicBezTo>
                <a:cubicBezTo>
                  <a:pt x="895" y="354"/>
                  <a:pt x="895" y="354"/>
                  <a:pt x="895" y="354"/>
                </a:cubicBezTo>
                <a:cubicBezTo>
                  <a:pt x="938" y="375"/>
                  <a:pt x="938" y="375"/>
                  <a:pt x="938" y="375"/>
                </a:cubicBezTo>
                <a:cubicBezTo>
                  <a:pt x="948" y="380"/>
                  <a:pt x="954" y="390"/>
                  <a:pt x="954" y="401"/>
                </a:cubicBezTo>
                <a:cubicBezTo>
                  <a:pt x="954" y="464"/>
                  <a:pt x="954" y="464"/>
                  <a:pt x="954" y="464"/>
                </a:cubicBezTo>
                <a:cubicBezTo>
                  <a:pt x="923" y="482"/>
                  <a:pt x="901" y="515"/>
                  <a:pt x="901" y="554"/>
                </a:cubicBezTo>
                <a:cubicBezTo>
                  <a:pt x="901" y="607"/>
                  <a:pt x="901" y="607"/>
                  <a:pt x="901" y="607"/>
                </a:cubicBezTo>
                <a:cubicBezTo>
                  <a:pt x="901" y="650"/>
                  <a:pt x="922" y="688"/>
                  <a:pt x="954" y="712"/>
                </a:cubicBezTo>
                <a:cubicBezTo>
                  <a:pt x="954" y="750"/>
                  <a:pt x="954" y="750"/>
                  <a:pt x="954" y="750"/>
                </a:cubicBezTo>
                <a:cubicBezTo>
                  <a:pt x="954" y="751"/>
                  <a:pt x="954" y="752"/>
                  <a:pt x="953" y="752"/>
                </a:cubicBezTo>
                <a:cubicBezTo>
                  <a:pt x="891" y="783"/>
                  <a:pt x="891" y="783"/>
                  <a:pt x="891" y="783"/>
                </a:cubicBezTo>
                <a:cubicBezTo>
                  <a:pt x="865" y="796"/>
                  <a:pt x="848" y="823"/>
                  <a:pt x="848" y="852"/>
                </a:cubicBezTo>
                <a:cubicBezTo>
                  <a:pt x="848" y="1113"/>
                  <a:pt x="848" y="1113"/>
                  <a:pt x="848" y="1113"/>
                </a:cubicBezTo>
                <a:cubicBezTo>
                  <a:pt x="848" y="1134"/>
                  <a:pt x="854" y="1154"/>
                  <a:pt x="866" y="1171"/>
                </a:cubicBezTo>
                <a:cubicBezTo>
                  <a:pt x="892" y="1210"/>
                  <a:pt x="892" y="1210"/>
                  <a:pt x="892" y="1210"/>
                </a:cubicBezTo>
                <a:cubicBezTo>
                  <a:pt x="898" y="1219"/>
                  <a:pt x="901" y="1230"/>
                  <a:pt x="901" y="1241"/>
                </a:cubicBezTo>
                <a:cubicBezTo>
                  <a:pt x="901" y="1349"/>
                  <a:pt x="901" y="1349"/>
                  <a:pt x="901" y="1349"/>
                </a:cubicBezTo>
                <a:cubicBezTo>
                  <a:pt x="901" y="1363"/>
                  <a:pt x="912" y="1373"/>
                  <a:pt x="925" y="1373"/>
                </a:cubicBezTo>
                <a:cubicBezTo>
                  <a:pt x="938" y="1373"/>
                  <a:pt x="949" y="1363"/>
                  <a:pt x="949" y="1349"/>
                </a:cubicBezTo>
                <a:cubicBezTo>
                  <a:pt x="949" y="1241"/>
                  <a:pt x="949" y="1241"/>
                  <a:pt x="949" y="1241"/>
                </a:cubicBezTo>
                <a:cubicBezTo>
                  <a:pt x="949" y="1220"/>
                  <a:pt x="943" y="1201"/>
                  <a:pt x="932" y="1183"/>
                </a:cubicBezTo>
                <a:cubicBezTo>
                  <a:pt x="906" y="1144"/>
                  <a:pt x="906" y="1144"/>
                  <a:pt x="906" y="1144"/>
                </a:cubicBezTo>
                <a:cubicBezTo>
                  <a:pt x="899" y="1135"/>
                  <a:pt x="896" y="1124"/>
                  <a:pt x="896" y="1113"/>
                </a:cubicBezTo>
                <a:cubicBezTo>
                  <a:pt x="896" y="852"/>
                  <a:pt x="896" y="852"/>
                  <a:pt x="896" y="852"/>
                </a:cubicBezTo>
                <a:cubicBezTo>
                  <a:pt x="896" y="841"/>
                  <a:pt x="902" y="831"/>
                  <a:pt x="912" y="826"/>
                </a:cubicBezTo>
                <a:cubicBezTo>
                  <a:pt x="956" y="804"/>
                  <a:pt x="956" y="804"/>
                  <a:pt x="956" y="804"/>
                </a:cubicBezTo>
                <a:cubicBezTo>
                  <a:pt x="996" y="844"/>
                  <a:pt x="996" y="844"/>
                  <a:pt x="996" y="844"/>
                </a:cubicBezTo>
                <a:cubicBezTo>
                  <a:pt x="1005" y="854"/>
                  <a:pt x="1018" y="859"/>
                  <a:pt x="1031" y="859"/>
                </a:cubicBezTo>
                <a:cubicBezTo>
                  <a:pt x="1044" y="859"/>
                  <a:pt x="1057" y="854"/>
                  <a:pt x="1067" y="844"/>
                </a:cubicBezTo>
                <a:cubicBezTo>
                  <a:pt x="1107" y="804"/>
                  <a:pt x="1107" y="804"/>
                  <a:pt x="1107" y="804"/>
                </a:cubicBezTo>
                <a:cubicBezTo>
                  <a:pt x="1150" y="826"/>
                  <a:pt x="1150" y="826"/>
                  <a:pt x="1150" y="826"/>
                </a:cubicBezTo>
                <a:cubicBezTo>
                  <a:pt x="1160" y="831"/>
                  <a:pt x="1166" y="841"/>
                  <a:pt x="1166" y="852"/>
                </a:cubicBezTo>
                <a:cubicBezTo>
                  <a:pt x="1166" y="1113"/>
                  <a:pt x="1166" y="1113"/>
                  <a:pt x="1166" y="1113"/>
                </a:cubicBezTo>
                <a:cubicBezTo>
                  <a:pt x="1166" y="1124"/>
                  <a:pt x="1163" y="1135"/>
                  <a:pt x="1157" y="1144"/>
                </a:cubicBezTo>
                <a:cubicBezTo>
                  <a:pt x="1131" y="1183"/>
                  <a:pt x="1131" y="1183"/>
                  <a:pt x="1131" y="1183"/>
                </a:cubicBezTo>
                <a:cubicBezTo>
                  <a:pt x="1119" y="1201"/>
                  <a:pt x="1113" y="1220"/>
                  <a:pt x="1113" y="1241"/>
                </a:cubicBezTo>
                <a:cubicBezTo>
                  <a:pt x="1113" y="1349"/>
                  <a:pt x="1113" y="1349"/>
                  <a:pt x="1113" y="1349"/>
                </a:cubicBezTo>
                <a:cubicBezTo>
                  <a:pt x="1113" y="1363"/>
                  <a:pt x="1124" y="1373"/>
                  <a:pt x="1137" y="1373"/>
                </a:cubicBezTo>
                <a:cubicBezTo>
                  <a:pt x="1151" y="1373"/>
                  <a:pt x="1161" y="1363"/>
                  <a:pt x="1161" y="1349"/>
                </a:cubicBezTo>
                <a:cubicBezTo>
                  <a:pt x="1161" y="1241"/>
                  <a:pt x="1161" y="1241"/>
                  <a:pt x="1161" y="1241"/>
                </a:cubicBezTo>
                <a:cubicBezTo>
                  <a:pt x="1161" y="1230"/>
                  <a:pt x="1165" y="1219"/>
                  <a:pt x="1171" y="1210"/>
                </a:cubicBezTo>
                <a:cubicBezTo>
                  <a:pt x="1197" y="1171"/>
                  <a:pt x="1197" y="1171"/>
                  <a:pt x="1197" y="1171"/>
                </a:cubicBezTo>
                <a:cubicBezTo>
                  <a:pt x="1208" y="1154"/>
                  <a:pt x="1214" y="1134"/>
                  <a:pt x="1214" y="1113"/>
                </a:cubicBezTo>
                <a:cubicBezTo>
                  <a:pt x="1214" y="852"/>
                  <a:pt x="1214" y="852"/>
                  <a:pt x="1214" y="852"/>
                </a:cubicBezTo>
                <a:cubicBezTo>
                  <a:pt x="1214" y="823"/>
                  <a:pt x="1198" y="796"/>
                  <a:pt x="1172" y="783"/>
                </a:cubicBezTo>
                <a:cubicBezTo>
                  <a:pt x="1110" y="752"/>
                  <a:pt x="1110" y="752"/>
                  <a:pt x="1110" y="752"/>
                </a:cubicBezTo>
                <a:cubicBezTo>
                  <a:pt x="1109" y="752"/>
                  <a:pt x="1108" y="751"/>
                  <a:pt x="1108" y="750"/>
                </a:cubicBezTo>
                <a:cubicBezTo>
                  <a:pt x="1108" y="712"/>
                  <a:pt x="1108" y="712"/>
                  <a:pt x="1108" y="712"/>
                </a:cubicBezTo>
                <a:cubicBezTo>
                  <a:pt x="1140" y="688"/>
                  <a:pt x="1161" y="650"/>
                  <a:pt x="1161" y="607"/>
                </a:cubicBezTo>
                <a:cubicBezTo>
                  <a:pt x="1161" y="554"/>
                  <a:pt x="1161" y="554"/>
                  <a:pt x="1161" y="554"/>
                </a:cubicBezTo>
                <a:cubicBezTo>
                  <a:pt x="1161" y="515"/>
                  <a:pt x="1140" y="482"/>
                  <a:pt x="1108" y="464"/>
                </a:cubicBezTo>
                <a:cubicBezTo>
                  <a:pt x="1108" y="401"/>
                  <a:pt x="1108" y="401"/>
                  <a:pt x="1108" y="401"/>
                </a:cubicBezTo>
                <a:cubicBezTo>
                  <a:pt x="1108" y="390"/>
                  <a:pt x="1114" y="380"/>
                  <a:pt x="1124" y="375"/>
                </a:cubicBezTo>
                <a:cubicBezTo>
                  <a:pt x="1168" y="354"/>
                  <a:pt x="1168" y="354"/>
                  <a:pt x="1168" y="354"/>
                </a:cubicBezTo>
                <a:cubicBezTo>
                  <a:pt x="1208" y="393"/>
                  <a:pt x="1208" y="393"/>
                  <a:pt x="1208" y="393"/>
                </a:cubicBezTo>
                <a:cubicBezTo>
                  <a:pt x="1217" y="403"/>
                  <a:pt x="1230" y="408"/>
                  <a:pt x="1243" y="408"/>
                </a:cubicBezTo>
                <a:cubicBezTo>
                  <a:pt x="1256" y="408"/>
                  <a:pt x="1269" y="403"/>
                  <a:pt x="1279" y="393"/>
                </a:cubicBezTo>
                <a:cubicBezTo>
                  <a:pt x="1319" y="354"/>
                  <a:pt x="1319" y="354"/>
                  <a:pt x="1319" y="354"/>
                </a:cubicBezTo>
                <a:cubicBezTo>
                  <a:pt x="1362" y="375"/>
                  <a:pt x="1362" y="375"/>
                  <a:pt x="1362" y="375"/>
                </a:cubicBezTo>
                <a:cubicBezTo>
                  <a:pt x="1372" y="380"/>
                  <a:pt x="1378" y="390"/>
                  <a:pt x="1378" y="401"/>
                </a:cubicBezTo>
                <a:cubicBezTo>
                  <a:pt x="1378" y="464"/>
                  <a:pt x="1378" y="464"/>
                  <a:pt x="1378" y="464"/>
                </a:cubicBezTo>
                <a:cubicBezTo>
                  <a:pt x="1347" y="482"/>
                  <a:pt x="1325" y="515"/>
                  <a:pt x="1325" y="554"/>
                </a:cubicBezTo>
                <a:cubicBezTo>
                  <a:pt x="1325" y="607"/>
                  <a:pt x="1325" y="607"/>
                  <a:pt x="1325" y="607"/>
                </a:cubicBezTo>
                <a:cubicBezTo>
                  <a:pt x="1325" y="650"/>
                  <a:pt x="1346" y="688"/>
                  <a:pt x="1378" y="712"/>
                </a:cubicBezTo>
                <a:cubicBezTo>
                  <a:pt x="1378" y="750"/>
                  <a:pt x="1378" y="750"/>
                  <a:pt x="1378" y="750"/>
                </a:cubicBezTo>
                <a:cubicBezTo>
                  <a:pt x="1378" y="751"/>
                  <a:pt x="1378" y="752"/>
                  <a:pt x="1377" y="752"/>
                </a:cubicBezTo>
                <a:cubicBezTo>
                  <a:pt x="1315" y="783"/>
                  <a:pt x="1315" y="783"/>
                  <a:pt x="1315" y="783"/>
                </a:cubicBezTo>
                <a:cubicBezTo>
                  <a:pt x="1289" y="796"/>
                  <a:pt x="1272" y="823"/>
                  <a:pt x="1272" y="852"/>
                </a:cubicBezTo>
                <a:cubicBezTo>
                  <a:pt x="1272" y="1113"/>
                  <a:pt x="1272" y="1113"/>
                  <a:pt x="1272" y="1113"/>
                </a:cubicBezTo>
                <a:cubicBezTo>
                  <a:pt x="1272" y="1134"/>
                  <a:pt x="1278" y="1154"/>
                  <a:pt x="1290" y="1171"/>
                </a:cubicBezTo>
                <a:cubicBezTo>
                  <a:pt x="1316" y="1210"/>
                  <a:pt x="1316" y="1210"/>
                  <a:pt x="1316" y="1210"/>
                </a:cubicBezTo>
                <a:cubicBezTo>
                  <a:pt x="1322" y="1219"/>
                  <a:pt x="1325" y="1230"/>
                  <a:pt x="1325" y="1241"/>
                </a:cubicBezTo>
                <a:cubicBezTo>
                  <a:pt x="1325" y="1349"/>
                  <a:pt x="1325" y="1349"/>
                  <a:pt x="1325" y="1349"/>
                </a:cubicBezTo>
                <a:cubicBezTo>
                  <a:pt x="1325" y="1363"/>
                  <a:pt x="1336" y="1373"/>
                  <a:pt x="1349" y="1373"/>
                </a:cubicBezTo>
                <a:cubicBezTo>
                  <a:pt x="1363" y="1373"/>
                  <a:pt x="1373" y="1363"/>
                  <a:pt x="1373" y="1349"/>
                </a:cubicBezTo>
                <a:cubicBezTo>
                  <a:pt x="1373" y="1241"/>
                  <a:pt x="1373" y="1241"/>
                  <a:pt x="1373" y="1241"/>
                </a:cubicBezTo>
                <a:cubicBezTo>
                  <a:pt x="1373" y="1220"/>
                  <a:pt x="1367" y="1201"/>
                  <a:pt x="1356" y="1183"/>
                </a:cubicBezTo>
                <a:cubicBezTo>
                  <a:pt x="1330" y="1144"/>
                  <a:pt x="1330" y="1144"/>
                  <a:pt x="1330" y="1144"/>
                </a:cubicBezTo>
                <a:cubicBezTo>
                  <a:pt x="1324" y="1135"/>
                  <a:pt x="1320" y="1124"/>
                  <a:pt x="1320" y="1113"/>
                </a:cubicBezTo>
                <a:cubicBezTo>
                  <a:pt x="1320" y="852"/>
                  <a:pt x="1320" y="852"/>
                  <a:pt x="1320" y="852"/>
                </a:cubicBezTo>
                <a:cubicBezTo>
                  <a:pt x="1320" y="841"/>
                  <a:pt x="1326" y="831"/>
                  <a:pt x="1336" y="826"/>
                </a:cubicBezTo>
                <a:cubicBezTo>
                  <a:pt x="1380" y="804"/>
                  <a:pt x="1380" y="804"/>
                  <a:pt x="1380" y="804"/>
                </a:cubicBezTo>
                <a:cubicBezTo>
                  <a:pt x="1420" y="844"/>
                  <a:pt x="1420" y="844"/>
                  <a:pt x="1420" y="844"/>
                </a:cubicBezTo>
                <a:cubicBezTo>
                  <a:pt x="1430" y="854"/>
                  <a:pt x="1442" y="859"/>
                  <a:pt x="1455" y="859"/>
                </a:cubicBezTo>
                <a:cubicBezTo>
                  <a:pt x="1468" y="859"/>
                  <a:pt x="1481" y="854"/>
                  <a:pt x="1491" y="844"/>
                </a:cubicBezTo>
                <a:cubicBezTo>
                  <a:pt x="1531" y="804"/>
                  <a:pt x="1531" y="804"/>
                  <a:pt x="1531" y="804"/>
                </a:cubicBezTo>
                <a:cubicBezTo>
                  <a:pt x="1574" y="826"/>
                  <a:pt x="1574" y="826"/>
                  <a:pt x="1574" y="826"/>
                </a:cubicBezTo>
                <a:cubicBezTo>
                  <a:pt x="1584" y="831"/>
                  <a:pt x="1590" y="841"/>
                  <a:pt x="1590" y="852"/>
                </a:cubicBezTo>
                <a:cubicBezTo>
                  <a:pt x="1590" y="1113"/>
                  <a:pt x="1590" y="1113"/>
                  <a:pt x="1590" y="1113"/>
                </a:cubicBezTo>
                <a:cubicBezTo>
                  <a:pt x="1590" y="1124"/>
                  <a:pt x="1587" y="1135"/>
                  <a:pt x="1581" y="1144"/>
                </a:cubicBezTo>
                <a:cubicBezTo>
                  <a:pt x="1555" y="1183"/>
                  <a:pt x="1555" y="1183"/>
                  <a:pt x="1555" y="1183"/>
                </a:cubicBezTo>
                <a:cubicBezTo>
                  <a:pt x="1543" y="1201"/>
                  <a:pt x="1537" y="1220"/>
                  <a:pt x="1537" y="1241"/>
                </a:cubicBezTo>
                <a:cubicBezTo>
                  <a:pt x="1537" y="1349"/>
                  <a:pt x="1537" y="1349"/>
                  <a:pt x="1537" y="1349"/>
                </a:cubicBezTo>
                <a:cubicBezTo>
                  <a:pt x="1537" y="1363"/>
                  <a:pt x="1548" y="1373"/>
                  <a:pt x="1561" y="1373"/>
                </a:cubicBezTo>
                <a:cubicBezTo>
                  <a:pt x="1575" y="1373"/>
                  <a:pt x="1585" y="1363"/>
                  <a:pt x="1585" y="1349"/>
                </a:cubicBezTo>
                <a:cubicBezTo>
                  <a:pt x="1585" y="1241"/>
                  <a:pt x="1585" y="1241"/>
                  <a:pt x="1585" y="1241"/>
                </a:cubicBezTo>
                <a:cubicBezTo>
                  <a:pt x="1585" y="1230"/>
                  <a:pt x="1589" y="1219"/>
                  <a:pt x="1595" y="1210"/>
                </a:cubicBezTo>
                <a:cubicBezTo>
                  <a:pt x="1621" y="1171"/>
                  <a:pt x="1621" y="1171"/>
                  <a:pt x="1621" y="1171"/>
                </a:cubicBezTo>
                <a:cubicBezTo>
                  <a:pt x="1632" y="1154"/>
                  <a:pt x="1638" y="1134"/>
                  <a:pt x="1638" y="1113"/>
                </a:cubicBezTo>
                <a:cubicBezTo>
                  <a:pt x="1638" y="852"/>
                  <a:pt x="1638" y="852"/>
                  <a:pt x="1638" y="852"/>
                </a:cubicBezTo>
                <a:cubicBezTo>
                  <a:pt x="1638" y="823"/>
                  <a:pt x="1622" y="796"/>
                  <a:pt x="1596" y="783"/>
                </a:cubicBezTo>
                <a:close/>
                <a:moveTo>
                  <a:pt x="185" y="810"/>
                </a:moveTo>
                <a:cubicBezTo>
                  <a:pt x="184" y="811"/>
                  <a:pt x="182" y="811"/>
                  <a:pt x="181" y="810"/>
                </a:cubicBezTo>
                <a:cubicBezTo>
                  <a:pt x="147" y="776"/>
                  <a:pt x="147" y="776"/>
                  <a:pt x="147" y="776"/>
                </a:cubicBezTo>
                <a:cubicBezTo>
                  <a:pt x="151" y="768"/>
                  <a:pt x="154" y="759"/>
                  <a:pt x="154" y="750"/>
                </a:cubicBezTo>
                <a:cubicBezTo>
                  <a:pt x="154" y="737"/>
                  <a:pt x="154" y="737"/>
                  <a:pt x="154" y="737"/>
                </a:cubicBezTo>
                <a:cubicBezTo>
                  <a:pt x="212" y="737"/>
                  <a:pt x="212" y="737"/>
                  <a:pt x="212" y="737"/>
                </a:cubicBezTo>
                <a:cubicBezTo>
                  <a:pt x="212" y="750"/>
                  <a:pt x="212" y="750"/>
                  <a:pt x="212" y="750"/>
                </a:cubicBezTo>
                <a:cubicBezTo>
                  <a:pt x="212" y="759"/>
                  <a:pt x="215" y="768"/>
                  <a:pt x="219" y="776"/>
                </a:cubicBezTo>
                <a:lnTo>
                  <a:pt x="185" y="810"/>
                </a:lnTo>
                <a:close/>
                <a:moveTo>
                  <a:pt x="265" y="554"/>
                </a:moveTo>
                <a:cubicBezTo>
                  <a:pt x="265" y="607"/>
                  <a:pt x="265" y="607"/>
                  <a:pt x="265" y="607"/>
                </a:cubicBezTo>
                <a:cubicBezTo>
                  <a:pt x="265" y="652"/>
                  <a:pt x="228" y="689"/>
                  <a:pt x="183" y="689"/>
                </a:cubicBezTo>
                <a:cubicBezTo>
                  <a:pt x="138" y="689"/>
                  <a:pt x="101" y="652"/>
                  <a:pt x="101" y="607"/>
                </a:cubicBezTo>
                <a:cubicBezTo>
                  <a:pt x="101" y="554"/>
                  <a:pt x="101" y="554"/>
                  <a:pt x="101" y="554"/>
                </a:cubicBezTo>
                <a:cubicBezTo>
                  <a:pt x="101" y="524"/>
                  <a:pt x="126" y="499"/>
                  <a:pt x="157" y="499"/>
                </a:cubicBezTo>
                <a:cubicBezTo>
                  <a:pt x="210" y="499"/>
                  <a:pt x="210" y="499"/>
                  <a:pt x="210" y="499"/>
                </a:cubicBezTo>
                <a:cubicBezTo>
                  <a:pt x="240" y="499"/>
                  <a:pt x="265" y="524"/>
                  <a:pt x="265" y="554"/>
                </a:cubicBezTo>
                <a:close/>
                <a:moveTo>
                  <a:pt x="397" y="359"/>
                </a:moveTo>
                <a:cubicBezTo>
                  <a:pt x="396" y="360"/>
                  <a:pt x="394" y="360"/>
                  <a:pt x="393" y="359"/>
                </a:cubicBezTo>
                <a:cubicBezTo>
                  <a:pt x="359" y="325"/>
                  <a:pt x="359" y="325"/>
                  <a:pt x="359" y="325"/>
                </a:cubicBezTo>
                <a:cubicBezTo>
                  <a:pt x="364" y="317"/>
                  <a:pt x="366" y="309"/>
                  <a:pt x="366" y="299"/>
                </a:cubicBezTo>
                <a:cubicBezTo>
                  <a:pt x="366" y="287"/>
                  <a:pt x="366" y="287"/>
                  <a:pt x="366" y="287"/>
                </a:cubicBezTo>
                <a:cubicBezTo>
                  <a:pt x="424" y="287"/>
                  <a:pt x="424" y="287"/>
                  <a:pt x="424" y="287"/>
                </a:cubicBezTo>
                <a:cubicBezTo>
                  <a:pt x="424" y="299"/>
                  <a:pt x="424" y="299"/>
                  <a:pt x="424" y="299"/>
                </a:cubicBezTo>
                <a:cubicBezTo>
                  <a:pt x="424" y="309"/>
                  <a:pt x="427" y="317"/>
                  <a:pt x="431" y="325"/>
                </a:cubicBezTo>
                <a:lnTo>
                  <a:pt x="397" y="359"/>
                </a:lnTo>
                <a:close/>
                <a:moveTo>
                  <a:pt x="395" y="239"/>
                </a:moveTo>
                <a:cubicBezTo>
                  <a:pt x="350" y="239"/>
                  <a:pt x="313" y="202"/>
                  <a:pt x="313" y="157"/>
                </a:cubicBezTo>
                <a:cubicBezTo>
                  <a:pt x="313" y="104"/>
                  <a:pt x="313" y="104"/>
                  <a:pt x="313" y="104"/>
                </a:cubicBezTo>
                <a:cubicBezTo>
                  <a:pt x="313" y="73"/>
                  <a:pt x="338" y="48"/>
                  <a:pt x="369" y="48"/>
                </a:cubicBezTo>
                <a:cubicBezTo>
                  <a:pt x="422" y="48"/>
                  <a:pt x="422" y="48"/>
                  <a:pt x="422" y="48"/>
                </a:cubicBezTo>
                <a:cubicBezTo>
                  <a:pt x="452" y="48"/>
                  <a:pt x="477" y="73"/>
                  <a:pt x="477" y="104"/>
                </a:cubicBezTo>
                <a:cubicBezTo>
                  <a:pt x="477" y="157"/>
                  <a:pt x="477" y="157"/>
                  <a:pt x="477" y="157"/>
                </a:cubicBezTo>
                <a:cubicBezTo>
                  <a:pt x="477" y="202"/>
                  <a:pt x="440" y="239"/>
                  <a:pt x="395" y="239"/>
                </a:cubicBezTo>
                <a:close/>
                <a:moveTo>
                  <a:pt x="609" y="810"/>
                </a:moveTo>
                <a:cubicBezTo>
                  <a:pt x="608" y="811"/>
                  <a:pt x="606" y="811"/>
                  <a:pt x="605" y="810"/>
                </a:cubicBezTo>
                <a:cubicBezTo>
                  <a:pt x="571" y="776"/>
                  <a:pt x="571" y="776"/>
                  <a:pt x="571" y="776"/>
                </a:cubicBezTo>
                <a:cubicBezTo>
                  <a:pt x="576" y="768"/>
                  <a:pt x="578" y="759"/>
                  <a:pt x="578" y="750"/>
                </a:cubicBezTo>
                <a:cubicBezTo>
                  <a:pt x="578" y="737"/>
                  <a:pt x="578" y="737"/>
                  <a:pt x="578" y="737"/>
                </a:cubicBezTo>
                <a:cubicBezTo>
                  <a:pt x="636" y="737"/>
                  <a:pt x="636" y="737"/>
                  <a:pt x="636" y="737"/>
                </a:cubicBezTo>
                <a:cubicBezTo>
                  <a:pt x="636" y="750"/>
                  <a:pt x="636" y="750"/>
                  <a:pt x="636" y="750"/>
                </a:cubicBezTo>
                <a:cubicBezTo>
                  <a:pt x="636" y="759"/>
                  <a:pt x="639" y="768"/>
                  <a:pt x="643" y="776"/>
                </a:cubicBezTo>
                <a:lnTo>
                  <a:pt x="609" y="810"/>
                </a:lnTo>
                <a:close/>
                <a:moveTo>
                  <a:pt x="689" y="554"/>
                </a:moveTo>
                <a:cubicBezTo>
                  <a:pt x="689" y="607"/>
                  <a:pt x="689" y="607"/>
                  <a:pt x="689" y="607"/>
                </a:cubicBezTo>
                <a:cubicBezTo>
                  <a:pt x="689" y="652"/>
                  <a:pt x="652" y="689"/>
                  <a:pt x="607" y="689"/>
                </a:cubicBezTo>
                <a:cubicBezTo>
                  <a:pt x="562" y="689"/>
                  <a:pt x="525" y="652"/>
                  <a:pt x="525" y="607"/>
                </a:cubicBezTo>
                <a:cubicBezTo>
                  <a:pt x="525" y="554"/>
                  <a:pt x="525" y="554"/>
                  <a:pt x="525" y="554"/>
                </a:cubicBezTo>
                <a:cubicBezTo>
                  <a:pt x="525" y="524"/>
                  <a:pt x="550" y="499"/>
                  <a:pt x="581" y="499"/>
                </a:cubicBezTo>
                <a:cubicBezTo>
                  <a:pt x="634" y="499"/>
                  <a:pt x="634" y="499"/>
                  <a:pt x="634" y="499"/>
                </a:cubicBezTo>
                <a:cubicBezTo>
                  <a:pt x="664" y="499"/>
                  <a:pt x="689" y="524"/>
                  <a:pt x="689" y="554"/>
                </a:cubicBezTo>
                <a:close/>
                <a:moveTo>
                  <a:pt x="821" y="359"/>
                </a:moveTo>
                <a:cubicBezTo>
                  <a:pt x="820" y="360"/>
                  <a:pt x="818" y="360"/>
                  <a:pt x="817" y="359"/>
                </a:cubicBezTo>
                <a:cubicBezTo>
                  <a:pt x="783" y="325"/>
                  <a:pt x="783" y="325"/>
                  <a:pt x="783" y="325"/>
                </a:cubicBezTo>
                <a:cubicBezTo>
                  <a:pt x="788" y="317"/>
                  <a:pt x="790" y="309"/>
                  <a:pt x="790" y="299"/>
                </a:cubicBezTo>
                <a:cubicBezTo>
                  <a:pt x="790" y="287"/>
                  <a:pt x="790" y="287"/>
                  <a:pt x="790" y="287"/>
                </a:cubicBezTo>
                <a:cubicBezTo>
                  <a:pt x="848" y="287"/>
                  <a:pt x="848" y="287"/>
                  <a:pt x="848" y="287"/>
                </a:cubicBezTo>
                <a:cubicBezTo>
                  <a:pt x="848" y="299"/>
                  <a:pt x="848" y="299"/>
                  <a:pt x="848" y="299"/>
                </a:cubicBezTo>
                <a:cubicBezTo>
                  <a:pt x="848" y="309"/>
                  <a:pt x="851" y="317"/>
                  <a:pt x="855" y="325"/>
                </a:cubicBezTo>
                <a:lnTo>
                  <a:pt x="821" y="359"/>
                </a:lnTo>
                <a:close/>
                <a:moveTo>
                  <a:pt x="819" y="239"/>
                </a:moveTo>
                <a:cubicBezTo>
                  <a:pt x="774" y="239"/>
                  <a:pt x="737" y="202"/>
                  <a:pt x="737" y="157"/>
                </a:cubicBezTo>
                <a:cubicBezTo>
                  <a:pt x="737" y="104"/>
                  <a:pt x="737" y="104"/>
                  <a:pt x="737" y="104"/>
                </a:cubicBezTo>
                <a:cubicBezTo>
                  <a:pt x="737" y="73"/>
                  <a:pt x="762" y="48"/>
                  <a:pt x="793" y="48"/>
                </a:cubicBezTo>
                <a:cubicBezTo>
                  <a:pt x="846" y="48"/>
                  <a:pt x="846" y="48"/>
                  <a:pt x="846" y="48"/>
                </a:cubicBezTo>
                <a:cubicBezTo>
                  <a:pt x="876" y="48"/>
                  <a:pt x="901" y="73"/>
                  <a:pt x="901" y="104"/>
                </a:cubicBezTo>
                <a:cubicBezTo>
                  <a:pt x="901" y="157"/>
                  <a:pt x="901" y="157"/>
                  <a:pt x="901" y="157"/>
                </a:cubicBezTo>
                <a:cubicBezTo>
                  <a:pt x="901" y="202"/>
                  <a:pt x="864" y="239"/>
                  <a:pt x="819" y="239"/>
                </a:cubicBezTo>
                <a:close/>
                <a:moveTo>
                  <a:pt x="1033" y="810"/>
                </a:moveTo>
                <a:cubicBezTo>
                  <a:pt x="1032" y="811"/>
                  <a:pt x="1030" y="811"/>
                  <a:pt x="1029" y="810"/>
                </a:cubicBezTo>
                <a:cubicBezTo>
                  <a:pt x="995" y="776"/>
                  <a:pt x="995" y="776"/>
                  <a:pt x="995" y="776"/>
                </a:cubicBezTo>
                <a:cubicBezTo>
                  <a:pt x="1000" y="768"/>
                  <a:pt x="1002" y="759"/>
                  <a:pt x="1002" y="750"/>
                </a:cubicBezTo>
                <a:cubicBezTo>
                  <a:pt x="1002" y="737"/>
                  <a:pt x="1002" y="737"/>
                  <a:pt x="1002" y="737"/>
                </a:cubicBezTo>
                <a:cubicBezTo>
                  <a:pt x="1060" y="737"/>
                  <a:pt x="1060" y="737"/>
                  <a:pt x="1060" y="737"/>
                </a:cubicBezTo>
                <a:cubicBezTo>
                  <a:pt x="1060" y="750"/>
                  <a:pt x="1060" y="750"/>
                  <a:pt x="1060" y="750"/>
                </a:cubicBezTo>
                <a:cubicBezTo>
                  <a:pt x="1060" y="759"/>
                  <a:pt x="1063" y="768"/>
                  <a:pt x="1067" y="776"/>
                </a:cubicBezTo>
                <a:lnTo>
                  <a:pt x="1033" y="810"/>
                </a:lnTo>
                <a:close/>
                <a:moveTo>
                  <a:pt x="1113" y="554"/>
                </a:moveTo>
                <a:cubicBezTo>
                  <a:pt x="1113" y="607"/>
                  <a:pt x="1113" y="607"/>
                  <a:pt x="1113" y="607"/>
                </a:cubicBezTo>
                <a:cubicBezTo>
                  <a:pt x="1113" y="652"/>
                  <a:pt x="1076" y="689"/>
                  <a:pt x="1031" y="689"/>
                </a:cubicBezTo>
                <a:cubicBezTo>
                  <a:pt x="986" y="689"/>
                  <a:pt x="949" y="652"/>
                  <a:pt x="949" y="607"/>
                </a:cubicBezTo>
                <a:cubicBezTo>
                  <a:pt x="949" y="554"/>
                  <a:pt x="949" y="554"/>
                  <a:pt x="949" y="554"/>
                </a:cubicBezTo>
                <a:cubicBezTo>
                  <a:pt x="949" y="524"/>
                  <a:pt x="974" y="499"/>
                  <a:pt x="1005" y="499"/>
                </a:cubicBezTo>
                <a:cubicBezTo>
                  <a:pt x="1058" y="499"/>
                  <a:pt x="1058" y="499"/>
                  <a:pt x="1058" y="499"/>
                </a:cubicBezTo>
                <a:cubicBezTo>
                  <a:pt x="1088" y="499"/>
                  <a:pt x="1113" y="524"/>
                  <a:pt x="1113" y="554"/>
                </a:cubicBezTo>
                <a:close/>
                <a:moveTo>
                  <a:pt x="1245" y="359"/>
                </a:moveTo>
                <a:cubicBezTo>
                  <a:pt x="1244" y="360"/>
                  <a:pt x="1242" y="360"/>
                  <a:pt x="1242" y="359"/>
                </a:cubicBezTo>
                <a:cubicBezTo>
                  <a:pt x="1207" y="325"/>
                  <a:pt x="1207" y="325"/>
                  <a:pt x="1207" y="325"/>
                </a:cubicBezTo>
                <a:cubicBezTo>
                  <a:pt x="1212" y="317"/>
                  <a:pt x="1214" y="309"/>
                  <a:pt x="1214" y="299"/>
                </a:cubicBezTo>
                <a:cubicBezTo>
                  <a:pt x="1214" y="287"/>
                  <a:pt x="1214" y="287"/>
                  <a:pt x="1214" y="287"/>
                </a:cubicBezTo>
                <a:cubicBezTo>
                  <a:pt x="1272" y="287"/>
                  <a:pt x="1272" y="287"/>
                  <a:pt x="1272" y="287"/>
                </a:cubicBezTo>
                <a:cubicBezTo>
                  <a:pt x="1272" y="299"/>
                  <a:pt x="1272" y="299"/>
                  <a:pt x="1272" y="299"/>
                </a:cubicBezTo>
                <a:cubicBezTo>
                  <a:pt x="1272" y="309"/>
                  <a:pt x="1275" y="317"/>
                  <a:pt x="1279" y="325"/>
                </a:cubicBezTo>
                <a:lnTo>
                  <a:pt x="1245" y="359"/>
                </a:lnTo>
                <a:close/>
                <a:moveTo>
                  <a:pt x="1243" y="239"/>
                </a:moveTo>
                <a:cubicBezTo>
                  <a:pt x="1198" y="239"/>
                  <a:pt x="1161" y="202"/>
                  <a:pt x="1161" y="157"/>
                </a:cubicBezTo>
                <a:cubicBezTo>
                  <a:pt x="1161" y="104"/>
                  <a:pt x="1161" y="104"/>
                  <a:pt x="1161" y="104"/>
                </a:cubicBezTo>
                <a:cubicBezTo>
                  <a:pt x="1161" y="73"/>
                  <a:pt x="1186" y="48"/>
                  <a:pt x="1217" y="48"/>
                </a:cubicBezTo>
                <a:cubicBezTo>
                  <a:pt x="1270" y="48"/>
                  <a:pt x="1270" y="48"/>
                  <a:pt x="1270" y="48"/>
                </a:cubicBezTo>
                <a:cubicBezTo>
                  <a:pt x="1300" y="48"/>
                  <a:pt x="1325" y="73"/>
                  <a:pt x="1325" y="104"/>
                </a:cubicBezTo>
                <a:cubicBezTo>
                  <a:pt x="1325" y="157"/>
                  <a:pt x="1325" y="157"/>
                  <a:pt x="1325" y="157"/>
                </a:cubicBezTo>
                <a:cubicBezTo>
                  <a:pt x="1325" y="202"/>
                  <a:pt x="1289" y="239"/>
                  <a:pt x="1243" y="239"/>
                </a:cubicBezTo>
                <a:close/>
                <a:moveTo>
                  <a:pt x="1457" y="810"/>
                </a:moveTo>
                <a:cubicBezTo>
                  <a:pt x="1456" y="811"/>
                  <a:pt x="1455" y="811"/>
                  <a:pt x="1454" y="810"/>
                </a:cubicBezTo>
                <a:cubicBezTo>
                  <a:pt x="1419" y="776"/>
                  <a:pt x="1419" y="776"/>
                  <a:pt x="1419" y="776"/>
                </a:cubicBezTo>
                <a:cubicBezTo>
                  <a:pt x="1424" y="768"/>
                  <a:pt x="1426" y="759"/>
                  <a:pt x="1426" y="750"/>
                </a:cubicBezTo>
                <a:cubicBezTo>
                  <a:pt x="1426" y="737"/>
                  <a:pt x="1426" y="737"/>
                  <a:pt x="1426" y="737"/>
                </a:cubicBezTo>
                <a:cubicBezTo>
                  <a:pt x="1484" y="737"/>
                  <a:pt x="1484" y="737"/>
                  <a:pt x="1484" y="737"/>
                </a:cubicBezTo>
                <a:cubicBezTo>
                  <a:pt x="1484" y="750"/>
                  <a:pt x="1484" y="750"/>
                  <a:pt x="1484" y="750"/>
                </a:cubicBezTo>
                <a:cubicBezTo>
                  <a:pt x="1484" y="759"/>
                  <a:pt x="1487" y="768"/>
                  <a:pt x="1491" y="776"/>
                </a:cubicBezTo>
                <a:lnTo>
                  <a:pt x="1457" y="810"/>
                </a:lnTo>
                <a:close/>
                <a:moveTo>
                  <a:pt x="1455" y="689"/>
                </a:moveTo>
                <a:cubicBezTo>
                  <a:pt x="1410" y="689"/>
                  <a:pt x="1373" y="652"/>
                  <a:pt x="1373" y="607"/>
                </a:cubicBezTo>
                <a:cubicBezTo>
                  <a:pt x="1373" y="554"/>
                  <a:pt x="1373" y="554"/>
                  <a:pt x="1373" y="554"/>
                </a:cubicBezTo>
                <a:cubicBezTo>
                  <a:pt x="1373" y="524"/>
                  <a:pt x="1398" y="499"/>
                  <a:pt x="1429" y="499"/>
                </a:cubicBezTo>
                <a:cubicBezTo>
                  <a:pt x="1482" y="499"/>
                  <a:pt x="1482" y="499"/>
                  <a:pt x="1482" y="499"/>
                </a:cubicBezTo>
                <a:cubicBezTo>
                  <a:pt x="1512" y="499"/>
                  <a:pt x="1537" y="524"/>
                  <a:pt x="1537" y="554"/>
                </a:cubicBezTo>
                <a:cubicBezTo>
                  <a:pt x="1537" y="607"/>
                  <a:pt x="1537" y="607"/>
                  <a:pt x="1537" y="607"/>
                </a:cubicBezTo>
                <a:cubicBezTo>
                  <a:pt x="1537" y="652"/>
                  <a:pt x="1501" y="689"/>
                  <a:pt x="1455" y="689"/>
                </a:cubicBezTo>
                <a:close/>
                <a:moveTo>
                  <a:pt x="1455" y="689"/>
                </a:moveTo>
                <a:cubicBezTo>
                  <a:pt x="1455" y="689"/>
                  <a:pt x="1455" y="689"/>
                  <a:pt x="1455" y="689"/>
                </a:cubicBezTo>
              </a:path>
            </a:pathLst>
          </a:custGeom>
          <a:solidFill>
            <a:srgbClr val="084C8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 name="Group 4">
            <a:extLst>
              <a:ext uri="{FF2B5EF4-FFF2-40B4-BE49-F238E27FC236}">
                <a16:creationId xmlns:a16="http://schemas.microsoft.com/office/drawing/2014/main" id="{19A1BE46-4518-4C6E-99ED-D92C99FCE341}"/>
              </a:ext>
            </a:extLst>
          </p:cNvPr>
          <p:cNvGrpSpPr/>
          <p:nvPr/>
        </p:nvGrpSpPr>
        <p:grpSpPr>
          <a:xfrm>
            <a:off x="478418" y="4857475"/>
            <a:ext cx="5581099" cy="822965"/>
            <a:chOff x="555916" y="5148304"/>
            <a:chExt cx="5581099" cy="822965"/>
          </a:xfrm>
        </p:grpSpPr>
        <p:cxnSp>
          <p:nvCxnSpPr>
            <p:cNvPr id="142" name="Straight Connector 141">
              <a:extLst>
                <a:ext uri="{FF2B5EF4-FFF2-40B4-BE49-F238E27FC236}">
                  <a16:creationId xmlns:a16="http://schemas.microsoft.com/office/drawing/2014/main" id="{7EC10234-5743-0148-B6F4-9CB595548A4D}"/>
                </a:ext>
              </a:extLst>
            </p:cNvPr>
            <p:cNvCxnSpPr/>
            <p:nvPr/>
          </p:nvCxnSpPr>
          <p:spPr>
            <a:xfrm>
              <a:off x="555916" y="5971269"/>
              <a:ext cx="4444642" cy="0"/>
            </a:xfrm>
            <a:prstGeom prst="line">
              <a:avLst/>
            </a:prstGeom>
            <a:ln w="19050">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44" name="TextBox 143">
              <a:extLst>
                <a:ext uri="{FF2B5EF4-FFF2-40B4-BE49-F238E27FC236}">
                  <a16:creationId xmlns:a16="http://schemas.microsoft.com/office/drawing/2014/main" id="{37CDEEE7-10F6-5B46-AD01-4CECE76C2E24}"/>
                </a:ext>
              </a:extLst>
            </p:cNvPr>
            <p:cNvSpPr txBox="1"/>
            <p:nvPr/>
          </p:nvSpPr>
          <p:spPr>
            <a:xfrm>
              <a:off x="1514045" y="5148304"/>
              <a:ext cx="4622970" cy="369332"/>
            </a:xfrm>
            <a:prstGeom prst="rect">
              <a:avLst/>
            </a:prstGeom>
            <a:noFill/>
          </p:spPr>
          <p:txBody>
            <a:bodyPr wrap="square" rtlCol="0">
              <a:spAutoFit/>
            </a:bodyPr>
            <a:lstStyle/>
            <a:p>
              <a:r>
                <a:rPr lang="en-US" b="1">
                  <a:solidFill>
                    <a:schemeClr val="accent6"/>
                  </a:solidFill>
                  <a:latin typeface="+mj-lt"/>
                  <a:cs typeface="Segoe UI" panose="020B0502040204020203" pitchFamily="34" charset="0"/>
                </a:rPr>
                <a:t>50+ </a:t>
              </a:r>
              <a:r>
                <a:rPr lang="en-US" b="1">
                  <a:solidFill>
                    <a:srgbClr val="0069AA"/>
                  </a:solidFill>
                  <a:latin typeface="+mj-lt"/>
                  <a:cs typeface="Segoe UI" panose="020B0502040204020203" pitchFamily="34" charset="0"/>
                </a:rPr>
                <a:t>Customers today   </a:t>
              </a:r>
              <a:endParaRPr lang="en-US">
                <a:solidFill>
                  <a:schemeClr val="tx1">
                    <a:lumMod val="75000"/>
                    <a:lumOff val="25000"/>
                  </a:schemeClr>
                </a:solidFill>
                <a:latin typeface="+mj-lt"/>
                <a:cs typeface="Segoe UI" panose="020B0502040204020203" pitchFamily="34" charset="0"/>
              </a:endParaRPr>
            </a:p>
          </p:txBody>
        </p:sp>
      </p:grpSp>
      <p:sp>
        <p:nvSpPr>
          <p:cNvPr id="141" name="Slide Number Placeholder 7">
            <a:extLst>
              <a:ext uri="{FF2B5EF4-FFF2-40B4-BE49-F238E27FC236}">
                <a16:creationId xmlns:a16="http://schemas.microsoft.com/office/drawing/2014/main" id="{B767C8DA-1266-4C8F-9113-03291505237B}"/>
              </a:ext>
            </a:extLst>
          </p:cNvPr>
          <p:cNvSpPr txBox="1">
            <a:spLocks/>
          </p:cNvSpPr>
          <p:nvPr/>
        </p:nvSpPr>
        <p:spPr>
          <a:xfrm>
            <a:off x="11577915" y="6478089"/>
            <a:ext cx="403121"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3B27A6-5504-4172-9607-AC3A8638B53A}" type="slidenum">
              <a:rPr lang="sr-Latn-RS"/>
              <a:pPr/>
              <a:t>2</a:t>
            </a:fld>
            <a:endParaRPr lang="sr-Latn-RS"/>
          </a:p>
        </p:txBody>
      </p:sp>
      <p:pic>
        <p:nvPicPr>
          <p:cNvPr id="11" name="Picture 10">
            <a:extLst>
              <a:ext uri="{FF2B5EF4-FFF2-40B4-BE49-F238E27FC236}">
                <a16:creationId xmlns:a16="http://schemas.microsoft.com/office/drawing/2014/main" id="{284EAD12-AE37-48A6-8AC7-9D1305197EEF}"/>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9892"/>
                    </a14:imgEffect>
                    <a14:imgEffect>
                      <a14:saturation sat="205000"/>
                    </a14:imgEffect>
                    <a14:imgEffect>
                      <a14:brightnessContrast contrast="39000"/>
                    </a14:imgEffect>
                  </a14:imgLayer>
                </a14:imgProps>
              </a:ext>
            </a:extLst>
          </a:blip>
          <a:stretch>
            <a:fillRect/>
          </a:stretch>
        </p:blipFill>
        <p:spPr>
          <a:xfrm>
            <a:off x="663428" y="4940042"/>
            <a:ext cx="666811" cy="588845"/>
          </a:xfrm>
          <a:prstGeom prst="rect">
            <a:avLst/>
          </a:prstGeom>
        </p:spPr>
      </p:pic>
      <p:sp>
        <p:nvSpPr>
          <p:cNvPr id="6" name="TextBox 150">
            <a:extLst>
              <a:ext uri="{FF2B5EF4-FFF2-40B4-BE49-F238E27FC236}">
                <a16:creationId xmlns:a16="http://schemas.microsoft.com/office/drawing/2014/main" id="{4E94D7E1-463B-0A13-C1DA-27A1DF008E2E}"/>
              </a:ext>
            </a:extLst>
          </p:cNvPr>
          <p:cNvSpPr txBox="1"/>
          <p:nvPr/>
        </p:nvSpPr>
        <p:spPr>
          <a:xfrm>
            <a:off x="1387316" y="2658781"/>
            <a:ext cx="4501057" cy="584775"/>
          </a:xfrm>
          <a:prstGeom prst="rect">
            <a:avLst/>
          </a:prstGeom>
          <a:noFill/>
        </p:spPr>
        <p:txBody>
          <a:bodyPr wrap="square" lIns="91440" tIns="45720" rIns="91440" bIns="45720" rtlCol="0" anchor="t">
            <a:spAutoFit/>
          </a:bodyPr>
          <a:lstStyle/>
          <a:p>
            <a:pPr marL="225425" indent="-225425">
              <a:buClr>
                <a:schemeClr val="accent6"/>
              </a:buClr>
              <a:buFont typeface="Arial" panose="020B0604020202020204" pitchFamily="34" charset="0"/>
              <a:buChar char="•"/>
            </a:pPr>
            <a:r>
              <a:rPr lang="en-US" sz="1600">
                <a:solidFill>
                  <a:schemeClr val="tx1">
                    <a:lumMod val="65000"/>
                    <a:lumOff val="35000"/>
                  </a:schemeClr>
                </a:solidFill>
                <a:latin typeface="+mj-lt"/>
              </a:rPr>
              <a:t>Antwerp (HQ)</a:t>
            </a:r>
          </a:p>
          <a:p>
            <a:pPr marL="225425" indent="-225425">
              <a:buClr>
                <a:schemeClr val="accent6"/>
              </a:buClr>
              <a:buFont typeface="Arial" panose="020B0604020202020204" pitchFamily="34" charset="0"/>
              <a:buChar char="•"/>
            </a:pPr>
            <a:r>
              <a:rPr lang="en-US" sz="1600">
                <a:solidFill>
                  <a:schemeClr val="tx1">
                    <a:lumMod val="65000"/>
                    <a:lumOff val="35000"/>
                  </a:schemeClr>
                </a:solidFill>
                <a:latin typeface="+mj-lt"/>
              </a:rPr>
              <a:t>Rotterdam</a:t>
            </a:r>
            <a:endParaRPr lang="en-US">
              <a:solidFill>
                <a:schemeClr val="tx1">
                  <a:lumMod val="65000"/>
                  <a:lumOff val="35000"/>
                </a:schemeClr>
              </a:solidFill>
              <a:latin typeface="+mj-lt"/>
            </a:endParaRPr>
          </a:p>
        </p:txBody>
      </p:sp>
      <p:sp>
        <p:nvSpPr>
          <p:cNvPr id="7" name="Shape 2934">
            <a:extLst>
              <a:ext uri="{FF2B5EF4-FFF2-40B4-BE49-F238E27FC236}">
                <a16:creationId xmlns:a16="http://schemas.microsoft.com/office/drawing/2014/main" id="{402F2FD0-FC9E-032A-E4D3-531388F49C9E}"/>
              </a:ext>
            </a:extLst>
          </p:cNvPr>
          <p:cNvSpPr/>
          <p:nvPr/>
        </p:nvSpPr>
        <p:spPr>
          <a:xfrm>
            <a:off x="8896301" y="2702796"/>
            <a:ext cx="45719" cy="45719"/>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accent6"/>
          </a:solidFill>
          <a:ln w="76200">
            <a:solidFill>
              <a:srgbClr val="CF4D6F"/>
            </a:solidFill>
            <a:miter lim="400000"/>
          </a:ln>
        </p:spPr>
        <p:txBody>
          <a:bodyPr lIns="38091" tIns="38091" rIns="38091" bIns="38091" anchor="ctr"/>
          <a:lstStyle/>
          <a:p>
            <a:pPr defTabSz="45706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mj-lt"/>
            </a:endParaRPr>
          </a:p>
        </p:txBody>
      </p:sp>
      <p:sp>
        <p:nvSpPr>
          <p:cNvPr id="8" name="Shape 2934">
            <a:extLst>
              <a:ext uri="{FF2B5EF4-FFF2-40B4-BE49-F238E27FC236}">
                <a16:creationId xmlns:a16="http://schemas.microsoft.com/office/drawing/2014/main" id="{5B42B9BC-E97D-F119-FB21-7911333E3A08}"/>
              </a:ext>
            </a:extLst>
          </p:cNvPr>
          <p:cNvSpPr/>
          <p:nvPr/>
        </p:nvSpPr>
        <p:spPr>
          <a:xfrm>
            <a:off x="8889392" y="2536077"/>
            <a:ext cx="45719" cy="45719"/>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accent6"/>
          </a:solidFill>
          <a:ln w="76200">
            <a:solidFill>
              <a:schemeClr val="accent6"/>
            </a:solidFill>
            <a:miter lim="400000"/>
          </a:ln>
        </p:spPr>
        <p:txBody>
          <a:bodyPr lIns="38091" tIns="38091" rIns="38091" bIns="38091" anchor="ctr"/>
          <a:lstStyle/>
          <a:p>
            <a:pPr defTabSz="45706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mj-lt"/>
            </a:endParaRPr>
          </a:p>
        </p:txBody>
      </p:sp>
    </p:spTree>
    <p:extLst>
      <p:ext uri="{BB962C8B-B14F-4D97-AF65-F5344CB8AC3E}">
        <p14:creationId xmlns:p14="http://schemas.microsoft.com/office/powerpoint/2010/main" val="234949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67B49-E00C-F245-A756-6C59839D857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AC440-56B0-61A2-9B95-55B5A73823E4}"/>
              </a:ext>
            </a:extLst>
          </p:cNvPr>
          <p:cNvSpPr>
            <a:spLocks noGrp="1"/>
          </p:cNvSpPr>
          <p:nvPr>
            <p:ph type="sldNum" sz="quarter" idx="4"/>
          </p:nvPr>
        </p:nvSpPr>
        <p:spPr/>
        <p:txBody>
          <a:bodyPr/>
          <a:lstStyle/>
          <a:p>
            <a:fld id="{BB3B27A6-5504-4172-9607-AC3A8638B53A}" type="slidenum">
              <a:rPr lang="sr-Latn-RS" smtClean="0"/>
              <a:pPr/>
              <a:t>20</a:t>
            </a:fld>
            <a:endParaRPr lang="sr-Latn-RS"/>
          </a:p>
        </p:txBody>
      </p:sp>
      <p:graphicFrame>
        <p:nvGraphicFramePr>
          <p:cNvPr id="7" name="Table 6">
            <a:extLst>
              <a:ext uri="{FF2B5EF4-FFF2-40B4-BE49-F238E27FC236}">
                <a16:creationId xmlns:a16="http://schemas.microsoft.com/office/drawing/2014/main" id="{00DBD755-7571-0F0E-EF95-B01338AC8470}"/>
              </a:ext>
            </a:extLst>
          </p:cNvPr>
          <p:cNvGraphicFramePr>
            <a:graphicFrameLocks noGrp="1"/>
          </p:cNvGraphicFramePr>
          <p:nvPr>
            <p:extLst>
              <p:ext uri="{D42A27DB-BD31-4B8C-83A1-F6EECF244321}">
                <p14:modId xmlns:p14="http://schemas.microsoft.com/office/powerpoint/2010/main" val="585141"/>
              </p:ext>
            </p:extLst>
          </p:nvPr>
        </p:nvGraphicFramePr>
        <p:xfrm>
          <a:off x="356135" y="1125888"/>
          <a:ext cx="11267802" cy="4263075"/>
        </p:xfrm>
        <a:graphic>
          <a:graphicData uri="http://schemas.openxmlformats.org/drawingml/2006/table">
            <a:tbl>
              <a:tblPr firstRow="1" bandRow="1">
                <a:tableStyleId>{5C22544A-7EE6-4342-B048-85BDC9FD1C3A}</a:tableStyleId>
              </a:tblPr>
              <a:tblGrid>
                <a:gridCol w="2718343">
                  <a:extLst>
                    <a:ext uri="{9D8B030D-6E8A-4147-A177-3AD203B41FA5}">
                      <a16:colId xmlns:a16="http://schemas.microsoft.com/office/drawing/2014/main" val="60036912"/>
                    </a:ext>
                  </a:extLst>
                </a:gridCol>
                <a:gridCol w="1112752">
                  <a:extLst>
                    <a:ext uri="{9D8B030D-6E8A-4147-A177-3AD203B41FA5}">
                      <a16:colId xmlns:a16="http://schemas.microsoft.com/office/drawing/2014/main" val="1625772149"/>
                    </a:ext>
                  </a:extLst>
                </a:gridCol>
                <a:gridCol w="4896402">
                  <a:extLst>
                    <a:ext uri="{9D8B030D-6E8A-4147-A177-3AD203B41FA5}">
                      <a16:colId xmlns:a16="http://schemas.microsoft.com/office/drawing/2014/main" val="4008107424"/>
                    </a:ext>
                  </a:extLst>
                </a:gridCol>
                <a:gridCol w="2540305">
                  <a:extLst>
                    <a:ext uri="{9D8B030D-6E8A-4147-A177-3AD203B41FA5}">
                      <a16:colId xmlns:a16="http://schemas.microsoft.com/office/drawing/2014/main" val="2261732524"/>
                    </a:ext>
                  </a:extLst>
                </a:gridCol>
              </a:tblGrid>
              <a:tr h="752307">
                <a:tc>
                  <a:txBody>
                    <a:bodyPr/>
                    <a:lstStyle/>
                    <a:p>
                      <a:r>
                        <a:rPr lang="nl-NL" dirty="0"/>
                        <a:t>DP </a:t>
                      </a:r>
                      <a:r>
                        <a:rPr lang="nl-NL" dirty="0" err="1"/>
                        <a:t>Capability</a:t>
                      </a:r>
                      <a:endParaRPr lang="nl-NL" dirty="0"/>
                    </a:p>
                  </a:txBody>
                  <a:tcPr/>
                </a:tc>
                <a:tc>
                  <a:txBody>
                    <a:bodyPr/>
                    <a:lstStyle/>
                    <a:p>
                      <a:r>
                        <a:rPr lang="nl-NL" dirty="0"/>
                        <a:t>AI Act Topic</a:t>
                      </a:r>
                    </a:p>
                  </a:txBody>
                  <a:tcPr/>
                </a:tc>
                <a:tc>
                  <a:txBody>
                    <a:bodyPr/>
                    <a:lstStyle/>
                    <a:p>
                      <a:r>
                        <a:rPr lang="nl-NL" dirty="0"/>
                        <a:t>AI-Act </a:t>
                      </a:r>
                      <a:r>
                        <a:rPr lang="nl-NL" dirty="0" err="1"/>
                        <a:t>Requirement</a:t>
                      </a:r>
                      <a:r>
                        <a:rPr lang="nl-NL" dirty="0"/>
                        <a:t>/</a:t>
                      </a:r>
                      <a:r>
                        <a:rPr lang="nl-NL" dirty="0" err="1"/>
                        <a:t>Capability</a:t>
                      </a:r>
                      <a:endParaRPr lang="nl-NL" dirty="0"/>
                    </a:p>
                  </a:txBody>
                  <a:tcPr/>
                </a:tc>
                <a:tc>
                  <a:txBody>
                    <a:bodyPr/>
                    <a:lstStyle/>
                    <a:p>
                      <a:r>
                        <a:rPr lang="nl-NL" dirty="0" err="1"/>
                        <a:t>Comments</a:t>
                      </a:r>
                      <a:endParaRPr lang="nl-NL" dirty="0"/>
                    </a:p>
                  </a:txBody>
                  <a:tcPr/>
                </a:tc>
                <a:extLst>
                  <a:ext uri="{0D108BD9-81ED-4DB2-BD59-A6C34878D82A}">
                    <a16:rowId xmlns:a16="http://schemas.microsoft.com/office/drawing/2014/main" val="2264698769"/>
                  </a:ext>
                </a:extLst>
              </a:tr>
              <a:tr h="351076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000" b="1" dirty="0" err="1"/>
                        <a:t>Executing</a:t>
                      </a:r>
                      <a:r>
                        <a:rPr lang="nl-NL" sz="1000" b="1" dirty="0"/>
                        <a:t> (Pre-)</a:t>
                      </a:r>
                      <a:r>
                        <a:rPr lang="nl-NL" sz="1000" b="1" dirty="0" err="1"/>
                        <a:t>DPIA’s</a:t>
                      </a:r>
                      <a:endParaRPr lang="nl-NL" sz="1000" b="1"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000" dirty="0"/>
                        <a:t>HRAI systems, </a:t>
                      </a:r>
                      <a:r>
                        <a:rPr lang="nl-NL" sz="1000" dirty="0" err="1"/>
                        <a:t>Biometric</a:t>
                      </a:r>
                      <a:r>
                        <a:rPr lang="nl-NL" sz="1000" dirty="0"/>
                        <a:t> systems &amp; </a:t>
                      </a:r>
                      <a:r>
                        <a:rPr lang="nl-NL" sz="1000" dirty="0" err="1"/>
                        <a:t>Registration</a:t>
                      </a:r>
                      <a:r>
                        <a:rPr lang="nl-NL" sz="1000" dirty="0"/>
                        <a:t> of HRAI systems</a:t>
                      </a:r>
                    </a:p>
                  </a:txBody>
                  <a:tcPr/>
                </a:tc>
                <a:tc>
                  <a:txBody>
                    <a:bodyPr/>
                    <a:lstStyle/>
                    <a:p>
                      <a:pPr marL="0" lvl="0" indent="-285739"/>
                      <a:endParaRPr lang="en-GB" sz="1000" kern="1200" dirty="0">
                        <a:solidFill>
                          <a:schemeClr val="dk1"/>
                        </a:solidFill>
                        <a:latin typeface="+mn-lt"/>
                        <a:ea typeface="+mn-ea"/>
                        <a:cs typeface="+mn-cs"/>
                      </a:endParaRPr>
                    </a:p>
                    <a:p>
                      <a:pPr marL="0" lvl="0" indent="-285739"/>
                      <a:r>
                        <a:rPr lang="en-GB" sz="1000" kern="1200" dirty="0">
                          <a:solidFill>
                            <a:schemeClr val="dk1"/>
                          </a:solidFill>
                          <a:latin typeface="+mn-lt"/>
                          <a:ea typeface="+mn-ea"/>
                          <a:cs typeface="+mn-cs"/>
                        </a:rPr>
                        <a:t>Art 26 on Obligations of Deployers of High-Risk AI systems: </a:t>
                      </a:r>
                    </a:p>
                    <a:p>
                      <a:pPr marL="0" lvl="0" indent="-285739">
                        <a:buFontTx/>
                        <a:buChar char="-"/>
                      </a:pPr>
                      <a:r>
                        <a:rPr lang="en-GB" sz="1000" kern="1200" dirty="0">
                          <a:solidFill>
                            <a:schemeClr val="dk1"/>
                          </a:solidFill>
                          <a:latin typeface="+mn-lt"/>
                          <a:ea typeface="+mn-ea"/>
                          <a:cs typeface="+mn-cs"/>
                        </a:rPr>
                        <a:t>Art 26-9. Where applicable, deployers of high-risk AI systems shall use the information provided under </a:t>
                      </a:r>
                      <a:r>
                        <a:rPr lang="en-GB" sz="1000" kern="1200" dirty="0">
                          <a:solidFill>
                            <a:schemeClr val="dk1"/>
                          </a:solidFill>
                          <a:latin typeface="+mn-lt"/>
                          <a:ea typeface="+mn-ea"/>
                          <a:cs typeface="+mn-cs"/>
                          <a:hlinkClick r:id="rId3">
                            <a:extLst>
                              <a:ext uri="{A12FA001-AC4F-418D-AE19-62706E023703}">
                                <ahyp:hlinkClr xmlns:ahyp="http://schemas.microsoft.com/office/drawing/2018/hyperlinkcolor" val="tx"/>
                              </a:ext>
                            </a:extLst>
                          </a:hlinkClick>
                        </a:rPr>
                        <a:t>Article 13</a:t>
                      </a:r>
                      <a:r>
                        <a:rPr lang="en-GB" sz="1000" kern="1200" dirty="0">
                          <a:solidFill>
                            <a:schemeClr val="dk1"/>
                          </a:solidFill>
                          <a:latin typeface="+mn-lt"/>
                          <a:ea typeface="+mn-ea"/>
                          <a:cs typeface="+mn-cs"/>
                        </a:rPr>
                        <a:t> (Transparency </a:t>
                      </a:r>
                      <a:r>
                        <a:rPr lang="en-GB" sz="1000" kern="1200" dirty="0" err="1">
                          <a:solidFill>
                            <a:schemeClr val="dk1"/>
                          </a:solidFill>
                          <a:latin typeface="+mn-lt"/>
                          <a:ea typeface="+mn-ea"/>
                          <a:cs typeface="+mn-cs"/>
                        </a:rPr>
                        <a:t>req’s</a:t>
                      </a:r>
                      <a:r>
                        <a:rPr lang="en-GB" sz="1000" kern="1200" dirty="0">
                          <a:solidFill>
                            <a:schemeClr val="dk1"/>
                          </a:solidFill>
                          <a:latin typeface="+mn-lt"/>
                          <a:ea typeface="+mn-ea"/>
                          <a:cs typeface="+mn-cs"/>
                        </a:rPr>
                        <a:t>) of this Regulation to comply with their obligation to </a:t>
                      </a:r>
                      <a:r>
                        <a:rPr lang="en-GB" sz="1000" b="1" kern="1200" dirty="0">
                          <a:solidFill>
                            <a:schemeClr val="dk1"/>
                          </a:solidFill>
                          <a:latin typeface="+mn-lt"/>
                          <a:ea typeface="+mn-ea"/>
                          <a:cs typeface="+mn-cs"/>
                        </a:rPr>
                        <a:t>carry out a data protection impact assessment </a:t>
                      </a:r>
                      <a:r>
                        <a:rPr lang="en-GB" sz="1000" kern="1200" dirty="0">
                          <a:solidFill>
                            <a:schemeClr val="dk1"/>
                          </a:solidFill>
                          <a:latin typeface="+mn-lt"/>
                          <a:ea typeface="+mn-ea"/>
                          <a:cs typeface="+mn-cs"/>
                        </a:rPr>
                        <a:t>under Article 35 of Regulation (EU) 2016/679 or Article 27 of Directive (EU) 2016/680.</a:t>
                      </a:r>
                    </a:p>
                    <a:p>
                      <a:pPr marL="0" lvl="0" indent="-285739">
                        <a:buFontTx/>
                        <a:buChar char="-"/>
                      </a:pPr>
                      <a:endParaRPr lang="en-GB" sz="1000" kern="1200" dirty="0">
                        <a:solidFill>
                          <a:schemeClr val="dk1"/>
                        </a:solidFill>
                        <a:latin typeface="+mn-lt"/>
                        <a:ea typeface="+mn-ea"/>
                        <a:cs typeface="+mn-cs"/>
                      </a:endParaRPr>
                    </a:p>
                    <a:p>
                      <a:pPr marL="0" lvl="0" indent="0">
                        <a:buFontTx/>
                        <a:buNone/>
                      </a:pPr>
                      <a:r>
                        <a:rPr lang="en-GB" sz="1000" kern="1200" dirty="0">
                          <a:solidFill>
                            <a:schemeClr val="dk1"/>
                          </a:solidFill>
                          <a:latin typeface="+mn-lt"/>
                          <a:ea typeface="+mn-ea"/>
                          <a:cs typeface="+mn-cs"/>
                        </a:rPr>
                        <a:t>Recital 54: </a:t>
                      </a:r>
                      <a:r>
                        <a:rPr lang="en-GB" sz="1000" b="1" kern="1200" dirty="0">
                          <a:solidFill>
                            <a:schemeClr val="dk1"/>
                          </a:solidFill>
                          <a:latin typeface="+mn-lt"/>
                          <a:ea typeface="+mn-ea"/>
                          <a:cs typeface="+mn-cs"/>
                        </a:rPr>
                        <a:t>Biometric systems </a:t>
                      </a:r>
                      <a:r>
                        <a:rPr lang="en-GB" sz="1000" kern="1200" dirty="0">
                          <a:solidFill>
                            <a:schemeClr val="dk1"/>
                          </a:solidFill>
                          <a:latin typeface="+mn-lt"/>
                          <a:ea typeface="+mn-ea"/>
                          <a:cs typeface="+mn-cs"/>
                        </a:rPr>
                        <a:t>which are intended to be used </a:t>
                      </a:r>
                      <a:r>
                        <a:rPr lang="en-GB" sz="1000" b="1" kern="1200" dirty="0">
                          <a:solidFill>
                            <a:schemeClr val="dk1"/>
                          </a:solidFill>
                          <a:latin typeface="+mn-lt"/>
                          <a:ea typeface="+mn-ea"/>
                          <a:cs typeface="+mn-cs"/>
                        </a:rPr>
                        <a:t>solely for the purpose of enabling cybersecurity and personal data protection </a:t>
                      </a:r>
                      <a:r>
                        <a:rPr lang="en-GB" sz="1000" kern="1200" dirty="0">
                          <a:solidFill>
                            <a:schemeClr val="dk1"/>
                          </a:solidFill>
                          <a:latin typeface="+mn-lt"/>
                          <a:ea typeface="+mn-ea"/>
                          <a:cs typeface="+mn-cs"/>
                        </a:rPr>
                        <a:t>measures should </a:t>
                      </a:r>
                      <a:r>
                        <a:rPr lang="en-GB" sz="1000" b="1" kern="1200" dirty="0">
                          <a:solidFill>
                            <a:schemeClr val="dk1"/>
                          </a:solidFill>
                          <a:latin typeface="+mn-lt"/>
                          <a:ea typeface="+mn-ea"/>
                          <a:cs typeface="+mn-cs"/>
                        </a:rPr>
                        <a:t>not be considered </a:t>
                      </a:r>
                      <a:r>
                        <a:rPr lang="en-GB" sz="1000" kern="1200" dirty="0">
                          <a:solidFill>
                            <a:schemeClr val="dk1"/>
                          </a:solidFill>
                          <a:latin typeface="+mn-lt"/>
                          <a:ea typeface="+mn-ea"/>
                          <a:cs typeface="+mn-cs"/>
                        </a:rPr>
                        <a:t>to be </a:t>
                      </a:r>
                      <a:r>
                        <a:rPr lang="en-GB" sz="1000" b="1" kern="1200" dirty="0">
                          <a:solidFill>
                            <a:schemeClr val="dk1"/>
                          </a:solidFill>
                          <a:latin typeface="+mn-lt"/>
                          <a:ea typeface="+mn-ea"/>
                          <a:cs typeface="+mn-cs"/>
                        </a:rPr>
                        <a:t>high-risk AI systems</a:t>
                      </a:r>
                    </a:p>
                    <a:p>
                      <a:pPr marL="0" marR="0" lvl="0" indent="0" algn="l" defTabSz="457189" rtl="0" eaLnBrk="1" fontAlgn="auto" latinLnBrk="0" hangingPunct="1">
                        <a:lnSpc>
                          <a:spcPct val="100000"/>
                        </a:lnSpc>
                        <a:spcBef>
                          <a:spcPts val="0"/>
                        </a:spcBef>
                        <a:spcAft>
                          <a:spcPts val="0"/>
                        </a:spcAft>
                        <a:buClrTx/>
                        <a:buSzTx/>
                        <a:buFontTx/>
                        <a:buNone/>
                        <a:tabLst/>
                        <a:defRPr/>
                      </a:pPr>
                      <a:endParaRPr lang="nl-NL" sz="1000" dirty="0"/>
                    </a:p>
                    <a:p>
                      <a:pPr marL="0" marR="0" lvl="0" indent="0" algn="l" defTabSz="457189" rtl="0" eaLnBrk="1" fontAlgn="auto" latinLnBrk="0" hangingPunct="1">
                        <a:lnSpc>
                          <a:spcPct val="100000"/>
                        </a:lnSpc>
                        <a:spcBef>
                          <a:spcPts val="0"/>
                        </a:spcBef>
                        <a:spcAft>
                          <a:spcPts val="0"/>
                        </a:spcAft>
                        <a:buClrTx/>
                        <a:buSzTx/>
                        <a:buFontTx/>
                        <a:buNone/>
                        <a:tabLst/>
                        <a:defRPr/>
                      </a:pPr>
                      <a:r>
                        <a:rPr lang="nl-NL" sz="1000" dirty="0"/>
                        <a:t>Annex VIII: Information </a:t>
                      </a:r>
                      <a:r>
                        <a:rPr lang="nl-NL" sz="1000" dirty="0" err="1"/>
                        <a:t>to</a:t>
                      </a:r>
                      <a:r>
                        <a:rPr lang="nl-NL" sz="1000" dirty="0"/>
                        <a:t> </a:t>
                      </a:r>
                      <a:r>
                        <a:rPr lang="nl-NL" sz="1000" dirty="0" err="1"/>
                        <a:t>be</a:t>
                      </a:r>
                      <a:r>
                        <a:rPr lang="nl-NL" sz="1000" dirty="0"/>
                        <a:t> </a:t>
                      </a:r>
                      <a:r>
                        <a:rPr lang="nl-NL" sz="1000" dirty="0" err="1"/>
                        <a:t>submitted</a:t>
                      </a:r>
                      <a:r>
                        <a:rPr lang="nl-NL" sz="1000" dirty="0"/>
                        <a:t> </a:t>
                      </a:r>
                      <a:r>
                        <a:rPr lang="nl-NL" sz="1000" dirty="0" err="1"/>
                        <a:t>upon</a:t>
                      </a:r>
                      <a:r>
                        <a:rPr lang="nl-NL" sz="1000" dirty="0"/>
                        <a:t> </a:t>
                      </a:r>
                      <a:r>
                        <a:rPr lang="nl-NL" sz="1000" dirty="0" err="1"/>
                        <a:t>registration</a:t>
                      </a:r>
                      <a:r>
                        <a:rPr lang="nl-NL" sz="1000" dirty="0"/>
                        <a:t> of HRAI systems in </a:t>
                      </a:r>
                      <a:r>
                        <a:rPr lang="nl-NL" sz="1000" dirty="0" err="1"/>
                        <a:t>accordance</a:t>
                      </a:r>
                      <a:r>
                        <a:rPr lang="nl-NL" sz="1000" dirty="0"/>
                        <a:t> </a:t>
                      </a:r>
                      <a:r>
                        <a:rPr lang="nl-NL" sz="1000" dirty="0" err="1"/>
                        <a:t>with</a:t>
                      </a:r>
                      <a:r>
                        <a:rPr lang="nl-NL" sz="1000" dirty="0"/>
                        <a:t> art 49: </a:t>
                      </a:r>
                    </a:p>
                    <a:p>
                      <a:pPr marL="0" marR="0" lvl="0" indent="0" algn="l" defTabSz="457189" rtl="0" eaLnBrk="1" fontAlgn="auto" latinLnBrk="0" hangingPunct="1">
                        <a:lnSpc>
                          <a:spcPct val="100000"/>
                        </a:lnSpc>
                        <a:spcBef>
                          <a:spcPts val="0"/>
                        </a:spcBef>
                        <a:spcAft>
                          <a:spcPts val="0"/>
                        </a:spcAft>
                        <a:buClrTx/>
                        <a:buSzTx/>
                        <a:buFontTx/>
                        <a:buNone/>
                        <a:tabLst/>
                        <a:defRPr/>
                      </a:pPr>
                      <a:endParaRPr lang="nl-NL" sz="1000" dirty="0"/>
                    </a:p>
                    <a:p>
                      <a:pPr marL="0" marR="0" lvl="0" indent="0" algn="l" defTabSz="457189" rtl="0" eaLnBrk="1" fontAlgn="auto" latinLnBrk="0" hangingPunct="1">
                        <a:lnSpc>
                          <a:spcPct val="100000"/>
                        </a:lnSpc>
                        <a:spcBef>
                          <a:spcPts val="0"/>
                        </a:spcBef>
                        <a:spcAft>
                          <a:spcPts val="0"/>
                        </a:spcAft>
                        <a:buClrTx/>
                        <a:buSzTx/>
                        <a:buFontTx/>
                        <a:buNone/>
                        <a:tabLst/>
                        <a:defRPr/>
                      </a:pPr>
                      <a:r>
                        <a:rPr lang="nl-NL" sz="1000" kern="1200" dirty="0">
                          <a:solidFill>
                            <a:schemeClr val="dk1"/>
                          </a:solidFill>
                          <a:latin typeface="+mn-lt"/>
                          <a:ea typeface="+mn-ea"/>
                          <a:cs typeface="+mn-cs"/>
                        </a:rPr>
                        <a:t>- </a:t>
                      </a:r>
                      <a:r>
                        <a:rPr lang="nl-NL" sz="1000" kern="1200" dirty="0" err="1">
                          <a:solidFill>
                            <a:schemeClr val="dk1"/>
                          </a:solidFill>
                          <a:latin typeface="+mn-lt"/>
                          <a:ea typeface="+mn-ea"/>
                          <a:cs typeface="+mn-cs"/>
                        </a:rPr>
                        <a:t>Section</a:t>
                      </a:r>
                      <a:r>
                        <a:rPr lang="nl-NL" sz="1000" kern="1200" dirty="0">
                          <a:solidFill>
                            <a:schemeClr val="dk1"/>
                          </a:solidFill>
                          <a:latin typeface="+mn-lt"/>
                          <a:ea typeface="+mn-ea"/>
                          <a:cs typeface="+mn-cs"/>
                        </a:rPr>
                        <a:t> C-5: </a:t>
                      </a:r>
                      <a:r>
                        <a:rPr lang="en-GB" sz="1000" kern="1200" dirty="0">
                          <a:solidFill>
                            <a:schemeClr val="dk1"/>
                          </a:solidFill>
                          <a:latin typeface="+mn-lt"/>
                          <a:ea typeface="+mn-ea"/>
                          <a:cs typeface="+mn-cs"/>
                        </a:rPr>
                        <a:t>5. A summary of the </a:t>
                      </a:r>
                      <a:r>
                        <a:rPr lang="en-GB" sz="1000" b="1" kern="1200" dirty="0">
                          <a:solidFill>
                            <a:schemeClr val="dk1"/>
                          </a:solidFill>
                          <a:latin typeface="+mn-lt"/>
                          <a:ea typeface="+mn-ea"/>
                          <a:cs typeface="+mn-cs"/>
                        </a:rPr>
                        <a:t>data protection impact assessment </a:t>
                      </a:r>
                      <a:r>
                        <a:rPr lang="en-GB" sz="1000" kern="1200" dirty="0">
                          <a:solidFill>
                            <a:schemeClr val="dk1"/>
                          </a:solidFill>
                          <a:latin typeface="+mn-lt"/>
                          <a:ea typeface="+mn-ea"/>
                          <a:cs typeface="+mn-cs"/>
                        </a:rPr>
                        <a:t>carried out in accordance with Article 35 of Regulation (EU) 2016/679 or Article 27 of Directive (EU) 2016/680 as specified in </a:t>
                      </a:r>
                      <a:r>
                        <a:rPr lang="en-GB" sz="1000" kern="1200" dirty="0">
                          <a:solidFill>
                            <a:schemeClr val="dk1"/>
                          </a:solidFill>
                          <a:latin typeface="+mn-lt"/>
                          <a:ea typeface="+mn-ea"/>
                          <a:cs typeface="+mn-cs"/>
                          <a:hlinkClick r:id="rId4">
                            <a:extLst>
                              <a:ext uri="{A12FA001-AC4F-418D-AE19-62706E023703}">
                                <ahyp:hlinkClr xmlns:ahyp="http://schemas.microsoft.com/office/drawing/2018/hyperlinkcolor" val="tx"/>
                              </a:ext>
                            </a:extLst>
                          </a:hlinkClick>
                        </a:rPr>
                        <a:t>Article 26</a:t>
                      </a:r>
                      <a:r>
                        <a:rPr lang="en-GB" sz="1000" kern="1200" dirty="0">
                          <a:solidFill>
                            <a:schemeClr val="dk1"/>
                          </a:solidFill>
                          <a:latin typeface="+mn-lt"/>
                          <a:ea typeface="+mn-ea"/>
                          <a:cs typeface="+mn-cs"/>
                        </a:rPr>
                        <a:t>(8) of this Regulation, where applicable.</a:t>
                      </a:r>
                      <a:endParaRPr lang="nl-NL" sz="1000" kern="1200" dirty="0">
                        <a:solidFill>
                          <a:schemeClr val="dk1"/>
                        </a:solidFill>
                        <a:latin typeface="+mn-lt"/>
                        <a:ea typeface="+mn-ea"/>
                        <a:cs typeface="+mn-cs"/>
                      </a:endParaRPr>
                    </a:p>
                  </a:txBody>
                  <a:tcPr/>
                </a:tc>
                <a:tc>
                  <a:txBody>
                    <a:bodyPr/>
                    <a:lstStyle/>
                    <a:p>
                      <a:r>
                        <a:rPr lang="nl-NL" sz="1000" dirty="0" err="1"/>
                        <a:t>Reuse</a:t>
                      </a:r>
                      <a:r>
                        <a:rPr lang="nl-NL" sz="1000" dirty="0"/>
                        <a:t> </a:t>
                      </a:r>
                      <a:r>
                        <a:rPr lang="nl-NL" sz="1000" dirty="0" err="1"/>
                        <a:t>evaluation</a:t>
                      </a:r>
                      <a:r>
                        <a:rPr lang="nl-NL" sz="1000" dirty="0"/>
                        <a:t> &amp; </a:t>
                      </a:r>
                      <a:r>
                        <a:rPr lang="nl-NL" sz="1000" dirty="0" err="1"/>
                        <a:t>add</a:t>
                      </a:r>
                      <a:r>
                        <a:rPr lang="nl-NL" sz="1000" dirty="0"/>
                        <a:t> monitoring of high </a:t>
                      </a:r>
                      <a:r>
                        <a:rPr lang="nl-NL" sz="1000" dirty="0" err="1"/>
                        <a:t>risks</a:t>
                      </a:r>
                      <a:r>
                        <a:rPr lang="nl-NL" sz="1000" dirty="0"/>
                        <a:t> </a:t>
                      </a:r>
                      <a:r>
                        <a:rPr lang="nl-NL" sz="1000" dirty="0" err="1"/>
                        <a:t>for</a:t>
                      </a:r>
                      <a:r>
                        <a:rPr lang="nl-NL" sz="1000" dirty="0"/>
                        <a:t> </a:t>
                      </a:r>
                      <a:r>
                        <a:rPr lang="nl-NL" sz="1000" dirty="0" err="1"/>
                        <a:t>DS’s</a:t>
                      </a:r>
                      <a:r>
                        <a:rPr lang="nl-NL" sz="1000" dirty="0"/>
                        <a:t> in AI </a:t>
                      </a:r>
                      <a:r>
                        <a:rPr lang="nl-NL" sz="1000" dirty="0" err="1"/>
                        <a:t>sandboxes</a:t>
                      </a:r>
                      <a:endParaRPr lang="nl-NL" sz="1000" dirty="0"/>
                    </a:p>
                    <a:p>
                      <a:endParaRPr lang="nl-NL" sz="1000" dirty="0"/>
                    </a:p>
                    <a:p>
                      <a:r>
                        <a:rPr lang="nl-NL" sz="1000" dirty="0" err="1"/>
                        <a:t>Use</a:t>
                      </a:r>
                      <a:r>
                        <a:rPr lang="nl-NL" sz="1000" dirty="0"/>
                        <a:t> </a:t>
                      </a:r>
                      <a:r>
                        <a:rPr lang="nl-NL" sz="1000" dirty="0" err="1"/>
                        <a:t>Regulatory</a:t>
                      </a:r>
                      <a:r>
                        <a:rPr lang="nl-NL" sz="1000" dirty="0"/>
                        <a:t> </a:t>
                      </a:r>
                      <a:r>
                        <a:rPr lang="nl-NL" sz="1000" dirty="0" err="1"/>
                        <a:t>sandboxes</a:t>
                      </a:r>
                      <a:r>
                        <a:rPr lang="nl-NL" sz="1000" dirty="0"/>
                        <a:t> (AI) </a:t>
                      </a:r>
                      <a:r>
                        <a:rPr lang="nl-NL" sz="1000" dirty="0" err="1"/>
                        <a:t>to</a:t>
                      </a:r>
                      <a:r>
                        <a:rPr lang="nl-NL" sz="1000" dirty="0"/>
                        <a:t> </a:t>
                      </a:r>
                      <a:r>
                        <a:rPr lang="nl-NL" sz="1000" dirty="0" err="1"/>
                        <a:t>identify</a:t>
                      </a:r>
                      <a:r>
                        <a:rPr lang="nl-NL" sz="1000" dirty="0"/>
                        <a:t> </a:t>
                      </a:r>
                      <a:r>
                        <a:rPr lang="nl-NL" sz="1000" dirty="0" err="1"/>
                        <a:t>risks</a:t>
                      </a:r>
                      <a:r>
                        <a:rPr lang="nl-NL" sz="1000" dirty="0"/>
                        <a:t> (as part of a DPIA </a:t>
                      </a:r>
                      <a:r>
                        <a:rPr lang="nl-NL" sz="1000" dirty="0" err="1"/>
                        <a:t>and</a:t>
                      </a:r>
                      <a:r>
                        <a:rPr lang="nl-NL" sz="1000" dirty="0"/>
                        <a:t>/or FRIA)</a:t>
                      </a:r>
                    </a:p>
                    <a:p>
                      <a:endParaRPr lang="nl-NL" sz="1000" dirty="0"/>
                    </a:p>
                    <a:p>
                      <a:r>
                        <a:rPr lang="nl-NL" sz="1000" dirty="0" err="1"/>
                        <a:t>DPIA’s</a:t>
                      </a:r>
                      <a:r>
                        <a:rPr lang="nl-NL" sz="1000" dirty="0"/>
                        <a:t> </a:t>
                      </a:r>
                      <a:r>
                        <a:rPr lang="nl-NL" sz="1000" dirty="0" err="1"/>
                        <a:t>will</a:t>
                      </a:r>
                      <a:r>
                        <a:rPr lang="nl-NL" sz="1000" dirty="0"/>
                        <a:t> </a:t>
                      </a:r>
                      <a:r>
                        <a:rPr lang="nl-NL" sz="1000" dirty="0" err="1"/>
                        <a:t>be</a:t>
                      </a:r>
                      <a:r>
                        <a:rPr lang="nl-NL" sz="1000" dirty="0"/>
                        <a:t> </a:t>
                      </a:r>
                      <a:r>
                        <a:rPr lang="nl-NL" sz="1000" dirty="0" err="1"/>
                        <a:t>required</a:t>
                      </a:r>
                      <a:r>
                        <a:rPr lang="nl-NL" sz="1000" dirty="0"/>
                        <a:t> in most cases on HR AI systems (even </a:t>
                      </a:r>
                      <a:r>
                        <a:rPr lang="nl-NL" sz="1000" dirty="0" err="1"/>
                        <a:t>though</a:t>
                      </a:r>
                      <a:r>
                        <a:rPr lang="nl-NL" sz="1000" dirty="0"/>
                        <a:t> </a:t>
                      </a:r>
                      <a:r>
                        <a:rPr lang="nl-NL" sz="1000" dirty="0" err="1"/>
                        <a:t>there</a:t>
                      </a:r>
                      <a:r>
                        <a:rPr lang="nl-NL" sz="1000" dirty="0"/>
                        <a:t> are </a:t>
                      </a:r>
                      <a:r>
                        <a:rPr lang="nl-NL" sz="1000" dirty="0" err="1"/>
                        <a:t>exceptions</a:t>
                      </a:r>
                      <a:r>
                        <a:rPr lang="nl-NL" sz="1000" dirty="0"/>
                        <a:t>).</a:t>
                      </a:r>
                    </a:p>
                    <a:p>
                      <a:endParaRPr lang="nl-NL" sz="1000" dirty="0"/>
                    </a:p>
                    <a:p>
                      <a:r>
                        <a:rPr lang="nl-NL" sz="1000" dirty="0" err="1"/>
                        <a:t>DPIA’s</a:t>
                      </a:r>
                      <a:r>
                        <a:rPr lang="nl-NL" sz="1000" dirty="0"/>
                        <a:t> </a:t>
                      </a:r>
                      <a:r>
                        <a:rPr lang="nl-NL" sz="1000" dirty="0" err="1"/>
                        <a:t>will</a:t>
                      </a:r>
                      <a:r>
                        <a:rPr lang="nl-NL" sz="1000" dirty="0"/>
                        <a:t> </a:t>
                      </a:r>
                      <a:r>
                        <a:rPr lang="nl-NL" sz="1000" dirty="0" err="1"/>
                        <a:t>be</a:t>
                      </a:r>
                      <a:r>
                        <a:rPr lang="nl-NL" sz="1000" dirty="0"/>
                        <a:t> </a:t>
                      </a:r>
                      <a:r>
                        <a:rPr lang="nl-NL" sz="1000" dirty="0" err="1"/>
                        <a:t>required</a:t>
                      </a:r>
                      <a:r>
                        <a:rPr lang="nl-NL" sz="1000" dirty="0"/>
                        <a:t> as part of </a:t>
                      </a:r>
                      <a:r>
                        <a:rPr lang="nl-NL" sz="1000" dirty="0" err="1"/>
                        <a:t>the</a:t>
                      </a:r>
                      <a:r>
                        <a:rPr lang="nl-NL" sz="1000" dirty="0"/>
                        <a:t> </a:t>
                      </a:r>
                      <a:r>
                        <a:rPr lang="nl-NL" sz="1000" dirty="0" err="1"/>
                        <a:t>registration</a:t>
                      </a:r>
                      <a:r>
                        <a:rPr lang="nl-NL" sz="1000" dirty="0"/>
                        <a:t> of HRAI systems.</a:t>
                      </a:r>
                    </a:p>
                  </a:txBody>
                  <a:tcPr/>
                </a:tc>
                <a:extLst>
                  <a:ext uri="{0D108BD9-81ED-4DB2-BD59-A6C34878D82A}">
                    <a16:rowId xmlns:a16="http://schemas.microsoft.com/office/drawing/2014/main" val="1114834759"/>
                  </a:ext>
                </a:extLst>
              </a:tr>
            </a:tbl>
          </a:graphicData>
        </a:graphic>
      </p:graphicFrame>
      <p:sp>
        <p:nvSpPr>
          <p:cNvPr id="2" name="TextBox 1">
            <a:extLst>
              <a:ext uri="{FF2B5EF4-FFF2-40B4-BE49-F238E27FC236}">
                <a16:creationId xmlns:a16="http://schemas.microsoft.com/office/drawing/2014/main" id="{8956B4DC-4D7B-BDD5-4068-67F76A237CA6}"/>
              </a:ext>
            </a:extLst>
          </p:cNvPr>
          <p:cNvSpPr txBox="1"/>
          <p:nvPr/>
        </p:nvSpPr>
        <p:spPr>
          <a:xfrm>
            <a:off x="3002834" y="265651"/>
            <a:ext cx="6676248" cy="400110"/>
          </a:xfrm>
          <a:prstGeom prst="rect">
            <a:avLst/>
          </a:prstGeom>
          <a:noFill/>
        </p:spPr>
        <p:txBody>
          <a:bodyPr wrap="square" rtlCol="0">
            <a:spAutoFit/>
          </a:bodyPr>
          <a:lstStyle/>
          <a:p>
            <a:pPr algn="ctr"/>
            <a:r>
              <a:rPr lang="nl-NL" sz="2000" b="1" dirty="0">
                <a:solidFill>
                  <a:schemeClr val="accent1"/>
                </a:solidFill>
              </a:rPr>
              <a:t>Data </a:t>
            </a:r>
            <a:r>
              <a:rPr lang="nl-NL" sz="2000" b="1" dirty="0" err="1">
                <a:solidFill>
                  <a:schemeClr val="accent1"/>
                </a:solidFill>
              </a:rPr>
              <a:t>protection</a:t>
            </a:r>
            <a:r>
              <a:rPr lang="nl-NL" sz="2000" b="1" dirty="0">
                <a:solidFill>
                  <a:schemeClr val="accent1"/>
                </a:solidFill>
              </a:rPr>
              <a:t> </a:t>
            </a:r>
            <a:r>
              <a:rPr lang="nl-NL" sz="2000" b="1" dirty="0" err="1">
                <a:solidFill>
                  <a:schemeClr val="accent6"/>
                </a:solidFill>
              </a:rPr>
              <a:t>capabilities</a:t>
            </a:r>
            <a:r>
              <a:rPr lang="nl-NL" sz="2000" b="1" dirty="0">
                <a:solidFill>
                  <a:schemeClr val="accent1"/>
                </a:solidFill>
              </a:rPr>
              <a:t> </a:t>
            </a:r>
            <a:r>
              <a:rPr lang="nl-NL" sz="2000" b="1" dirty="0" err="1">
                <a:solidFill>
                  <a:schemeClr val="accent1"/>
                </a:solidFill>
              </a:rPr>
              <a:t>for</a:t>
            </a:r>
            <a:r>
              <a:rPr lang="nl-NL" sz="2000" b="1" dirty="0">
                <a:solidFill>
                  <a:schemeClr val="accent1"/>
                </a:solidFill>
              </a:rPr>
              <a:t> </a:t>
            </a:r>
            <a:r>
              <a:rPr lang="nl-NL" sz="2000" b="1" dirty="0" err="1">
                <a:solidFill>
                  <a:schemeClr val="accent1"/>
                </a:solidFill>
              </a:rPr>
              <a:t>the</a:t>
            </a:r>
            <a:r>
              <a:rPr lang="nl-NL" sz="2000" b="1" dirty="0">
                <a:solidFill>
                  <a:schemeClr val="accent1"/>
                </a:solidFill>
              </a:rPr>
              <a:t> AI act </a:t>
            </a:r>
            <a:r>
              <a:rPr lang="nl-NL" sz="2000" b="1" dirty="0">
                <a:solidFill>
                  <a:schemeClr val="accent6"/>
                </a:solidFill>
              </a:rPr>
              <a:t>03</a:t>
            </a:r>
            <a:r>
              <a:rPr lang="nl-NL" sz="2000" b="1" dirty="0">
                <a:solidFill>
                  <a:schemeClr val="accent1"/>
                </a:solidFill>
              </a:rPr>
              <a:t>:</a:t>
            </a:r>
          </a:p>
        </p:txBody>
      </p:sp>
    </p:spTree>
    <p:extLst>
      <p:ext uri="{BB962C8B-B14F-4D97-AF65-F5344CB8AC3E}">
        <p14:creationId xmlns:p14="http://schemas.microsoft.com/office/powerpoint/2010/main" val="3154500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9B9E6-8603-0E07-4E8C-7AC03628424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822DDF-AC57-15BC-6F79-3A1B7B5D7E76}"/>
              </a:ext>
            </a:extLst>
          </p:cNvPr>
          <p:cNvSpPr>
            <a:spLocks noGrp="1"/>
          </p:cNvSpPr>
          <p:nvPr>
            <p:ph type="sldNum" sz="quarter" idx="4"/>
          </p:nvPr>
        </p:nvSpPr>
        <p:spPr/>
        <p:txBody>
          <a:bodyPr/>
          <a:lstStyle/>
          <a:p>
            <a:fld id="{BB3B27A6-5504-4172-9607-AC3A8638B53A}" type="slidenum">
              <a:rPr lang="sr-Latn-RS" smtClean="0"/>
              <a:pPr/>
              <a:t>21</a:t>
            </a:fld>
            <a:endParaRPr lang="sr-Latn-RS"/>
          </a:p>
        </p:txBody>
      </p:sp>
      <p:graphicFrame>
        <p:nvGraphicFramePr>
          <p:cNvPr id="7" name="Table 6">
            <a:extLst>
              <a:ext uri="{FF2B5EF4-FFF2-40B4-BE49-F238E27FC236}">
                <a16:creationId xmlns:a16="http://schemas.microsoft.com/office/drawing/2014/main" id="{06B103D1-F6B0-DBAD-8A49-7A7817DC8444}"/>
              </a:ext>
            </a:extLst>
          </p:cNvPr>
          <p:cNvGraphicFramePr>
            <a:graphicFrameLocks noGrp="1"/>
          </p:cNvGraphicFramePr>
          <p:nvPr>
            <p:extLst>
              <p:ext uri="{D42A27DB-BD31-4B8C-83A1-F6EECF244321}">
                <p14:modId xmlns:p14="http://schemas.microsoft.com/office/powerpoint/2010/main" val="896702201"/>
              </p:ext>
            </p:extLst>
          </p:nvPr>
        </p:nvGraphicFramePr>
        <p:xfrm>
          <a:off x="356135" y="1125889"/>
          <a:ext cx="11267802" cy="3175000"/>
        </p:xfrm>
        <a:graphic>
          <a:graphicData uri="http://schemas.openxmlformats.org/drawingml/2006/table">
            <a:tbl>
              <a:tblPr firstRow="1" bandRow="1">
                <a:tableStyleId>{5C22544A-7EE6-4342-B048-85BDC9FD1C3A}</a:tableStyleId>
              </a:tblPr>
              <a:tblGrid>
                <a:gridCol w="2718343">
                  <a:extLst>
                    <a:ext uri="{9D8B030D-6E8A-4147-A177-3AD203B41FA5}">
                      <a16:colId xmlns:a16="http://schemas.microsoft.com/office/drawing/2014/main" val="60036912"/>
                    </a:ext>
                  </a:extLst>
                </a:gridCol>
                <a:gridCol w="1112752">
                  <a:extLst>
                    <a:ext uri="{9D8B030D-6E8A-4147-A177-3AD203B41FA5}">
                      <a16:colId xmlns:a16="http://schemas.microsoft.com/office/drawing/2014/main" val="1625772149"/>
                    </a:ext>
                  </a:extLst>
                </a:gridCol>
                <a:gridCol w="4896402">
                  <a:extLst>
                    <a:ext uri="{9D8B030D-6E8A-4147-A177-3AD203B41FA5}">
                      <a16:colId xmlns:a16="http://schemas.microsoft.com/office/drawing/2014/main" val="4008107424"/>
                    </a:ext>
                  </a:extLst>
                </a:gridCol>
                <a:gridCol w="2540305">
                  <a:extLst>
                    <a:ext uri="{9D8B030D-6E8A-4147-A177-3AD203B41FA5}">
                      <a16:colId xmlns:a16="http://schemas.microsoft.com/office/drawing/2014/main" val="2261732524"/>
                    </a:ext>
                  </a:extLst>
                </a:gridCol>
              </a:tblGrid>
              <a:tr h="392497">
                <a:tc>
                  <a:txBody>
                    <a:bodyPr/>
                    <a:lstStyle/>
                    <a:p>
                      <a:r>
                        <a:rPr lang="nl-NL" dirty="0"/>
                        <a:t>DP </a:t>
                      </a:r>
                      <a:r>
                        <a:rPr lang="nl-NL" dirty="0" err="1"/>
                        <a:t>Capability</a:t>
                      </a:r>
                      <a:endParaRPr lang="nl-NL" dirty="0"/>
                    </a:p>
                  </a:txBody>
                  <a:tcPr/>
                </a:tc>
                <a:tc>
                  <a:txBody>
                    <a:bodyPr/>
                    <a:lstStyle/>
                    <a:p>
                      <a:r>
                        <a:rPr lang="nl-NL" dirty="0"/>
                        <a:t>AI Act Topic</a:t>
                      </a:r>
                    </a:p>
                  </a:txBody>
                  <a:tcPr/>
                </a:tc>
                <a:tc>
                  <a:txBody>
                    <a:bodyPr/>
                    <a:lstStyle/>
                    <a:p>
                      <a:r>
                        <a:rPr lang="nl-NL" dirty="0"/>
                        <a:t>AI-Act </a:t>
                      </a:r>
                      <a:r>
                        <a:rPr lang="nl-NL" dirty="0" err="1"/>
                        <a:t>Requirement</a:t>
                      </a:r>
                      <a:r>
                        <a:rPr lang="nl-NL" dirty="0"/>
                        <a:t>/</a:t>
                      </a:r>
                      <a:r>
                        <a:rPr lang="nl-NL" dirty="0" err="1"/>
                        <a:t>Capability</a:t>
                      </a:r>
                      <a:endParaRPr lang="nl-NL" dirty="0"/>
                    </a:p>
                  </a:txBody>
                  <a:tcPr/>
                </a:tc>
                <a:tc>
                  <a:txBody>
                    <a:bodyPr/>
                    <a:lstStyle/>
                    <a:p>
                      <a:r>
                        <a:rPr lang="nl-NL" dirty="0" err="1"/>
                        <a:t>Comments</a:t>
                      </a:r>
                      <a:endParaRPr lang="nl-NL" dirty="0"/>
                    </a:p>
                  </a:txBody>
                  <a:tcPr/>
                </a:tc>
                <a:extLst>
                  <a:ext uri="{0D108BD9-81ED-4DB2-BD59-A6C34878D82A}">
                    <a16:rowId xmlns:a16="http://schemas.microsoft.com/office/drawing/2014/main" val="2264698769"/>
                  </a:ext>
                </a:extLst>
              </a:tr>
              <a:tr h="37084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000" dirty="0" err="1"/>
                        <a:t>Assigning</a:t>
                      </a:r>
                      <a:r>
                        <a:rPr lang="nl-NL" sz="1000" dirty="0"/>
                        <a:t> a DPO &amp; </a:t>
                      </a:r>
                      <a:r>
                        <a:rPr lang="nl-NL" sz="1000" dirty="0" err="1"/>
                        <a:t>executing</a:t>
                      </a:r>
                      <a:r>
                        <a:rPr lang="nl-NL" sz="1000" dirty="0"/>
                        <a:t> DPO </a:t>
                      </a:r>
                      <a:r>
                        <a:rPr lang="nl-NL" sz="1000" dirty="0" err="1"/>
                        <a:t>tasks</a:t>
                      </a:r>
                      <a:endParaRPr lang="nl-NL" sz="1000" dirty="0"/>
                    </a:p>
                  </a:txBody>
                  <a:tcPr/>
                </a:tc>
                <a:tc>
                  <a:txBody>
                    <a:bodyPr/>
                    <a:lstStyle/>
                    <a:p>
                      <a:endParaRPr lang="nl-NL" sz="1000" dirty="0"/>
                    </a:p>
                  </a:txBody>
                  <a:tcPr/>
                </a:tc>
                <a:tc>
                  <a:txBody>
                    <a:bodyPr/>
                    <a:lstStyle/>
                    <a:p>
                      <a:endParaRPr lang="nl-NL" sz="1000" dirty="0"/>
                    </a:p>
                  </a:txBody>
                  <a:tcPr/>
                </a:tc>
                <a:tc>
                  <a:txBody>
                    <a:bodyPr/>
                    <a:lstStyle/>
                    <a:p>
                      <a:endParaRPr lang="nl-NL" sz="1000" dirty="0"/>
                    </a:p>
                  </a:txBody>
                  <a:tcPr/>
                </a:tc>
                <a:extLst>
                  <a:ext uri="{0D108BD9-81ED-4DB2-BD59-A6C34878D82A}">
                    <a16:rowId xmlns:a16="http://schemas.microsoft.com/office/drawing/2014/main" val="3347390896"/>
                  </a:ext>
                </a:extLst>
              </a:tr>
              <a:tr h="37084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000" b="1" dirty="0"/>
                        <a:t>Managing Data Transfers</a:t>
                      </a:r>
                    </a:p>
                    <a:p>
                      <a:endParaRPr lang="nl-NL" sz="1000"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000" dirty="0" err="1"/>
                        <a:t>Sandbox</a:t>
                      </a:r>
                      <a:endParaRPr lang="nl-NL" sz="1000"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000" dirty="0"/>
                        <a:t>Art 59-1 (e)- </a:t>
                      </a:r>
                      <a:r>
                        <a:rPr lang="nl-NL" sz="1000" dirty="0" err="1"/>
                        <a:t>Sandbox</a:t>
                      </a:r>
                      <a:r>
                        <a:rPr lang="nl-NL" sz="1000" dirty="0"/>
                        <a:t> </a:t>
                      </a:r>
                      <a:r>
                        <a:rPr lang="nl-NL" sz="1000" dirty="0" err="1"/>
                        <a:t>sharing</a:t>
                      </a:r>
                      <a:r>
                        <a:rPr lang="nl-NL" sz="1000" dirty="0"/>
                        <a:t> of </a:t>
                      </a:r>
                      <a:r>
                        <a:rPr lang="nl-NL" sz="1000" dirty="0" err="1"/>
                        <a:t>collected</a:t>
                      </a:r>
                      <a:r>
                        <a:rPr lang="nl-NL" sz="1000" dirty="0"/>
                        <a:t> data </a:t>
                      </a:r>
                      <a:r>
                        <a:rPr lang="nl-NL" sz="1000" b="1" dirty="0" err="1"/>
                        <a:t>can</a:t>
                      </a:r>
                      <a:r>
                        <a:rPr lang="nl-NL" sz="1000" b="1" dirty="0"/>
                        <a:t> </a:t>
                      </a:r>
                      <a:r>
                        <a:rPr lang="nl-NL" sz="1000" b="1" dirty="0" err="1"/>
                        <a:t>not</a:t>
                      </a:r>
                      <a:r>
                        <a:rPr lang="nl-NL" sz="1000" b="1" dirty="0"/>
                        <a:t> </a:t>
                      </a:r>
                      <a:r>
                        <a:rPr lang="nl-NL" sz="1000" b="1" dirty="0" err="1"/>
                        <a:t>be</a:t>
                      </a:r>
                      <a:r>
                        <a:rPr lang="nl-NL" sz="1000" b="1" dirty="0"/>
                        <a:t> shared </a:t>
                      </a:r>
                      <a:r>
                        <a:rPr lang="nl-NL" sz="1000" b="1" dirty="0" err="1"/>
                        <a:t>outside</a:t>
                      </a:r>
                      <a:r>
                        <a:rPr lang="nl-NL" sz="1000" b="1" dirty="0"/>
                        <a:t> of </a:t>
                      </a:r>
                      <a:r>
                        <a:rPr lang="nl-NL" sz="1000" b="1" dirty="0" err="1"/>
                        <a:t>the</a:t>
                      </a:r>
                      <a:r>
                        <a:rPr lang="nl-NL" sz="1000" b="1" dirty="0"/>
                        <a:t> </a:t>
                      </a:r>
                      <a:r>
                        <a:rPr lang="nl-NL" sz="1000" b="1" dirty="0" err="1"/>
                        <a:t>sandbox</a:t>
                      </a:r>
                      <a:endParaRPr lang="nl-NL" sz="1000" b="1" dirty="0"/>
                    </a:p>
                    <a:p>
                      <a:pPr marL="0" marR="0" lvl="0" indent="0" algn="l" defTabSz="457189" rtl="0" eaLnBrk="1" fontAlgn="auto" latinLnBrk="0" hangingPunct="1">
                        <a:lnSpc>
                          <a:spcPct val="100000"/>
                        </a:lnSpc>
                        <a:spcBef>
                          <a:spcPts val="0"/>
                        </a:spcBef>
                        <a:spcAft>
                          <a:spcPts val="0"/>
                        </a:spcAft>
                        <a:buClrTx/>
                        <a:buSzTx/>
                        <a:buFontTx/>
                        <a:buNone/>
                        <a:tabLst/>
                        <a:defRPr/>
                      </a:pPr>
                      <a:endParaRPr lang="nl-NL" sz="1000" b="1" dirty="0"/>
                    </a:p>
                    <a:p>
                      <a:pPr marL="0" marR="0" lvl="0" indent="0" algn="l" defTabSz="457189" rtl="0" eaLnBrk="1" fontAlgn="auto" latinLnBrk="0" hangingPunct="1">
                        <a:lnSpc>
                          <a:spcPct val="100000"/>
                        </a:lnSpc>
                        <a:spcBef>
                          <a:spcPts val="0"/>
                        </a:spcBef>
                        <a:spcAft>
                          <a:spcPts val="0"/>
                        </a:spcAft>
                        <a:buClrTx/>
                        <a:buSzTx/>
                        <a:buFontTx/>
                        <a:buNone/>
                        <a:tabLst/>
                        <a:defRPr/>
                      </a:pPr>
                      <a:r>
                        <a:rPr lang="nl-NL" sz="1000" b="0" dirty="0" err="1"/>
                        <a:t>Recitel</a:t>
                      </a:r>
                      <a:r>
                        <a:rPr lang="nl-NL" sz="1000" b="0" dirty="0"/>
                        <a:t> 141 on </a:t>
                      </a:r>
                      <a:r>
                        <a:rPr lang="nl-NL" sz="1000" b="0" dirty="0" err="1"/>
                        <a:t>testing</a:t>
                      </a:r>
                      <a:r>
                        <a:rPr lang="nl-NL" sz="1000" b="0" dirty="0"/>
                        <a:t> </a:t>
                      </a:r>
                      <a:r>
                        <a:rPr lang="nl-NL" sz="1000" b="0" dirty="0" err="1"/>
                        <a:t>outside</a:t>
                      </a:r>
                      <a:r>
                        <a:rPr lang="nl-NL" sz="1000" b="0" dirty="0"/>
                        <a:t> of </a:t>
                      </a:r>
                      <a:r>
                        <a:rPr lang="nl-NL" sz="1000" b="0" dirty="0" err="1"/>
                        <a:t>regulatory</a:t>
                      </a:r>
                      <a:r>
                        <a:rPr lang="nl-NL" sz="1000" b="0" dirty="0"/>
                        <a:t> </a:t>
                      </a:r>
                      <a:r>
                        <a:rPr lang="nl-NL" sz="1000" b="0" dirty="0" err="1"/>
                        <a:t>sandboxes</a:t>
                      </a:r>
                      <a:r>
                        <a:rPr lang="nl-NL" sz="1000" b="0" dirty="0"/>
                        <a:t> (in real-</a:t>
                      </a:r>
                      <a:r>
                        <a:rPr lang="nl-NL" sz="1000" b="0" dirty="0" err="1"/>
                        <a:t>world</a:t>
                      </a:r>
                      <a:r>
                        <a:rPr lang="nl-NL" sz="1000" b="0" dirty="0"/>
                        <a:t>):</a:t>
                      </a:r>
                    </a:p>
                    <a:p>
                      <a:pPr marL="0" marR="0" lvl="0" indent="0" algn="l" defTabSz="457189" rtl="0" eaLnBrk="1" fontAlgn="auto" latinLnBrk="0" hangingPunct="1">
                        <a:lnSpc>
                          <a:spcPct val="100000"/>
                        </a:lnSpc>
                        <a:spcBef>
                          <a:spcPts val="0"/>
                        </a:spcBef>
                        <a:spcAft>
                          <a:spcPts val="0"/>
                        </a:spcAft>
                        <a:buClrTx/>
                        <a:buSzTx/>
                        <a:buFontTx/>
                        <a:buNone/>
                        <a:tabLst/>
                        <a:defRPr/>
                      </a:pPr>
                      <a:endParaRPr lang="nl-NL" sz="1000" b="0" kern="1200" dirty="0">
                        <a:solidFill>
                          <a:schemeClr val="dk1"/>
                        </a:solidFill>
                        <a:latin typeface="+mn-lt"/>
                        <a:ea typeface="+mn-ea"/>
                        <a:cs typeface="+mn-cs"/>
                      </a:endParaRPr>
                    </a:p>
                    <a:p>
                      <a:pPr marL="0" marR="0" lvl="0" indent="0" algn="l" defTabSz="457189" rtl="0" eaLnBrk="1" fontAlgn="auto" latinLnBrk="0" hangingPunct="1">
                        <a:lnSpc>
                          <a:spcPct val="100000"/>
                        </a:lnSpc>
                        <a:spcBef>
                          <a:spcPts val="0"/>
                        </a:spcBef>
                        <a:spcAft>
                          <a:spcPts val="0"/>
                        </a:spcAft>
                        <a:buClrTx/>
                        <a:buSzTx/>
                        <a:buFontTx/>
                        <a:buNone/>
                        <a:tabLst/>
                        <a:defRPr/>
                      </a:pPr>
                      <a:r>
                        <a:rPr lang="en-GB" sz="1000" b="0" kern="1200" dirty="0">
                          <a:solidFill>
                            <a:schemeClr val="dk1"/>
                          </a:solidFill>
                          <a:latin typeface="+mn-lt"/>
                          <a:ea typeface="+mn-ea"/>
                          <a:cs typeface="+mn-cs"/>
                        </a:rPr>
                        <a:t>- As regards transfer of data, it is also appropriate to envisage that data collected and processed for the purpose of testing in real-world conditions </a:t>
                      </a:r>
                      <a:r>
                        <a:rPr lang="en-GB" sz="1000" b="1" kern="1200" dirty="0">
                          <a:solidFill>
                            <a:schemeClr val="dk1"/>
                          </a:solidFill>
                          <a:latin typeface="+mn-lt"/>
                          <a:ea typeface="+mn-ea"/>
                          <a:cs typeface="+mn-cs"/>
                        </a:rPr>
                        <a:t>should be transferred to third countries only where appropriate and applicable safeguards under Union law are implemented, in particular in accordance with bases for transfer of personal data under Union law on data protection</a:t>
                      </a:r>
                      <a:endParaRPr lang="nl-NL" sz="1000" b="1" kern="1200" dirty="0">
                        <a:solidFill>
                          <a:schemeClr val="dk1"/>
                        </a:solidFill>
                        <a:latin typeface="+mn-lt"/>
                        <a:ea typeface="+mn-ea"/>
                        <a:cs typeface="+mn-cs"/>
                      </a:endParaRPr>
                    </a:p>
                  </a:txBody>
                  <a:tcPr/>
                </a:tc>
                <a:tc>
                  <a:txBody>
                    <a:bodyPr/>
                    <a:lstStyle/>
                    <a:p>
                      <a:r>
                        <a:rPr lang="nl-NL" sz="1000" dirty="0"/>
                        <a:t>Do </a:t>
                      </a:r>
                      <a:r>
                        <a:rPr lang="nl-NL" sz="1000" dirty="0" err="1"/>
                        <a:t>not</a:t>
                      </a:r>
                      <a:r>
                        <a:rPr lang="nl-NL" sz="1000" dirty="0"/>
                        <a:t> share </a:t>
                      </a:r>
                      <a:r>
                        <a:rPr lang="nl-NL" sz="1000" dirty="0" err="1"/>
                        <a:t>collected</a:t>
                      </a:r>
                      <a:r>
                        <a:rPr lang="nl-NL" sz="1000" dirty="0"/>
                        <a:t> (personal) data or </a:t>
                      </a:r>
                      <a:r>
                        <a:rPr lang="nl-NL" sz="1000" dirty="0" err="1"/>
                        <a:t>outcomes</a:t>
                      </a:r>
                      <a:r>
                        <a:rPr lang="nl-NL" sz="1000" dirty="0"/>
                        <a:t> of AI </a:t>
                      </a:r>
                      <a:r>
                        <a:rPr lang="nl-NL" sz="1000" dirty="0" err="1"/>
                        <a:t>sandboxes</a:t>
                      </a:r>
                      <a:r>
                        <a:rPr lang="nl-NL" sz="1000" dirty="0"/>
                        <a:t> </a:t>
                      </a:r>
                      <a:r>
                        <a:rPr lang="nl-NL" sz="1000" dirty="0" err="1"/>
                        <a:t>outside</a:t>
                      </a:r>
                      <a:r>
                        <a:rPr lang="nl-NL" sz="1000" dirty="0"/>
                        <a:t> of </a:t>
                      </a:r>
                      <a:r>
                        <a:rPr lang="nl-NL" sz="1000" dirty="0" err="1"/>
                        <a:t>the</a:t>
                      </a:r>
                      <a:r>
                        <a:rPr lang="nl-NL" sz="1000" dirty="0"/>
                        <a:t> </a:t>
                      </a:r>
                      <a:r>
                        <a:rPr lang="nl-NL" sz="1000" dirty="0" err="1"/>
                        <a:t>sandbox</a:t>
                      </a:r>
                      <a:endParaRPr lang="nl-NL" sz="1000" dirty="0"/>
                    </a:p>
                  </a:txBody>
                  <a:tcPr/>
                </a:tc>
                <a:extLst>
                  <a:ext uri="{0D108BD9-81ED-4DB2-BD59-A6C34878D82A}">
                    <a16:rowId xmlns:a16="http://schemas.microsoft.com/office/drawing/2014/main" val="1023853051"/>
                  </a:ext>
                </a:extLst>
              </a:tr>
              <a:tr h="37084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000" dirty="0"/>
                        <a:t>Managing </a:t>
                      </a:r>
                      <a:r>
                        <a:rPr lang="nl-NL" sz="1000" dirty="0" err="1"/>
                        <a:t>DPA’s</a:t>
                      </a:r>
                      <a:endParaRPr lang="nl-NL" sz="1000" dirty="0"/>
                    </a:p>
                    <a:p>
                      <a:endParaRPr lang="nl-NL" sz="1000" dirty="0"/>
                    </a:p>
                  </a:txBody>
                  <a:tcPr/>
                </a:tc>
                <a:tc>
                  <a:txBody>
                    <a:bodyPr/>
                    <a:lstStyle/>
                    <a:p>
                      <a:endParaRPr lang="nl-NL" sz="1000" dirty="0"/>
                    </a:p>
                  </a:txBody>
                  <a:tcPr/>
                </a:tc>
                <a:tc>
                  <a:txBody>
                    <a:bodyPr/>
                    <a:lstStyle/>
                    <a:p>
                      <a:endParaRPr lang="nl-NL" sz="1000" dirty="0"/>
                    </a:p>
                  </a:txBody>
                  <a:tcPr/>
                </a:tc>
                <a:tc>
                  <a:txBody>
                    <a:bodyPr/>
                    <a:lstStyle/>
                    <a:p>
                      <a:endParaRPr lang="nl-NL" sz="1000" dirty="0"/>
                    </a:p>
                  </a:txBody>
                  <a:tcPr/>
                </a:tc>
                <a:extLst>
                  <a:ext uri="{0D108BD9-81ED-4DB2-BD59-A6C34878D82A}">
                    <a16:rowId xmlns:a16="http://schemas.microsoft.com/office/drawing/2014/main" val="3880795986"/>
                  </a:ext>
                </a:extLst>
              </a:tr>
            </a:tbl>
          </a:graphicData>
        </a:graphic>
      </p:graphicFrame>
      <p:sp>
        <p:nvSpPr>
          <p:cNvPr id="2" name="TextBox 1">
            <a:extLst>
              <a:ext uri="{FF2B5EF4-FFF2-40B4-BE49-F238E27FC236}">
                <a16:creationId xmlns:a16="http://schemas.microsoft.com/office/drawing/2014/main" id="{0EBF2008-7D71-DC62-2C0A-86C72542A936}"/>
              </a:ext>
            </a:extLst>
          </p:cNvPr>
          <p:cNvSpPr txBox="1"/>
          <p:nvPr/>
        </p:nvSpPr>
        <p:spPr>
          <a:xfrm>
            <a:off x="3002834" y="265651"/>
            <a:ext cx="6676248" cy="400110"/>
          </a:xfrm>
          <a:prstGeom prst="rect">
            <a:avLst/>
          </a:prstGeom>
          <a:noFill/>
        </p:spPr>
        <p:txBody>
          <a:bodyPr wrap="square" rtlCol="0">
            <a:spAutoFit/>
          </a:bodyPr>
          <a:lstStyle/>
          <a:p>
            <a:pPr algn="ctr"/>
            <a:r>
              <a:rPr lang="nl-NL" sz="2000" b="1" dirty="0">
                <a:solidFill>
                  <a:schemeClr val="accent1"/>
                </a:solidFill>
              </a:rPr>
              <a:t>Data </a:t>
            </a:r>
            <a:r>
              <a:rPr lang="nl-NL" sz="2000" b="1" dirty="0" err="1">
                <a:solidFill>
                  <a:schemeClr val="accent1"/>
                </a:solidFill>
              </a:rPr>
              <a:t>protection</a:t>
            </a:r>
            <a:r>
              <a:rPr lang="nl-NL" sz="2000" b="1" dirty="0">
                <a:solidFill>
                  <a:schemeClr val="accent1"/>
                </a:solidFill>
              </a:rPr>
              <a:t> </a:t>
            </a:r>
            <a:r>
              <a:rPr lang="nl-NL" sz="2000" b="1" dirty="0" err="1">
                <a:solidFill>
                  <a:schemeClr val="accent6"/>
                </a:solidFill>
              </a:rPr>
              <a:t>capabilities</a:t>
            </a:r>
            <a:r>
              <a:rPr lang="nl-NL" sz="2000" b="1" dirty="0">
                <a:solidFill>
                  <a:schemeClr val="accent1"/>
                </a:solidFill>
              </a:rPr>
              <a:t> </a:t>
            </a:r>
            <a:r>
              <a:rPr lang="nl-NL" sz="2000" b="1" dirty="0" err="1">
                <a:solidFill>
                  <a:schemeClr val="accent1"/>
                </a:solidFill>
              </a:rPr>
              <a:t>for</a:t>
            </a:r>
            <a:r>
              <a:rPr lang="nl-NL" sz="2000" b="1" dirty="0">
                <a:solidFill>
                  <a:schemeClr val="accent1"/>
                </a:solidFill>
              </a:rPr>
              <a:t> </a:t>
            </a:r>
            <a:r>
              <a:rPr lang="nl-NL" sz="2000" b="1" dirty="0" err="1">
                <a:solidFill>
                  <a:schemeClr val="accent1"/>
                </a:solidFill>
              </a:rPr>
              <a:t>the</a:t>
            </a:r>
            <a:r>
              <a:rPr lang="nl-NL" sz="2000" b="1" dirty="0">
                <a:solidFill>
                  <a:schemeClr val="accent1"/>
                </a:solidFill>
              </a:rPr>
              <a:t> AI act </a:t>
            </a:r>
            <a:r>
              <a:rPr lang="nl-NL" sz="2000" b="1" dirty="0">
                <a:solidFill>
                  <a:schemeClr val="accent6"/>
                </a:solidFill>
              </a:rPr>
              <a:t>04</a:t>
            </a:r>
            <a:r>
              <a:rPr lang="nl-NL" sz="2000" b="1" dirty="0">
                <a:solidFill>
                  <a:schemeClr val="accent1"/>
                </a:solidFill>
              </a:rPr>
              <a:t>:</a:t>
            </a:r>
          </a:p>
        </p:txBody>
      </p:sp>
    </p:spTree>
    <p:extLst>
      <p:ext uri="{BB962C8B-B14F-4D97-AF65-F5344CB8AC3E}">
        <p14:creationId xmlns:p14="http://schemas.microsoft.com/office/powerpoint/2010/main" val="3383986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560C2-BB2B-935C-138F-3FCD761E11A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DD336C-86A0-7D57-B921-74BB4D0B1489}"/>
              </a:ext>
            </a:extLst>
          </p:cNvPr>
          <p:cNvSpPr>
            <a:spLocks noGrp="1"/>
          </p:cNvSpPr>
          <p:nvPr>
            <p:ph type="sldNum" sz="quarter" idx="4"/>
          </p:nvPr>
        </p:nvSpPr>
        <p:spPr/>
        <p:txBody>
          <a:bodyPr/>
          <a:lstStyle/>
          <a:p>
            <a:fld id="{BB3B27A6-5504-4172-9607-AC3A8638B53A}" type="slidenum">
              <a:rPr lang="sr-Latn-RS" smtClean="0"/>
              <a:pPr/>
              <a:t>22</a:t>
            </a:fld>
            <a:endParaRPr lang="sr-Latn-RS"/>
          </a:p>
        </p:txBody>
      </p:sp>
      <p:graphicFrame>
        <p:nvGraphicFramePr>
          <p:cNvPr id="7" name="Table 6">
            <a:extLst>
              <a:ext uri="{FF2B5EF4-FFF2-40B4-BE49-F238E27FC236}">
                <a16:creationId xmlns:a16="http://schemas.microsoft.com/office/drawing/2014/main" id="{5A8BD772-F374-6F12-16ED-CCF729BB7ED0}"/>
              </a:ext>
            </a:extLst>
          </p:cNvPr>
          <p:cNvGraphicFramePr>
            <a:graphicFrameLocks noGrp="1"/>
          </p:cNvGraphicFramePr>
          <p:nvPr>
            <p:extLst>
              <p:ext uri="{D42A27DB-BD31-4B8C-83A1-F6EECF244321}">
                <p14:modId xmlns:p14="http://schemas.microsoft.com/office/powerpoint/2010/main" val="1482783586"/>
              </p:ext>
            </p:extLst>
          </p:nvPr>
        </p:nvGraphicFramePr>
        <p:xfrm>
          <a:off x="356135" y="1125889"/>
          <a:ext cx="11267802" cy="4693920"/>
        </p:xfrm>
        <a:graphic>
          <a:graphicData uri="http://schemas.openxmlformats.org/drawingml/2006/table">
            <a:tbl>
              <a:tblPr firstRow="1" bandRow="1">
                <a:tableStyleId>{5C22544A-7EE6-4342-B048-85BDC9FD1C3A}</a:tableStyleId>
              </a:tblPr>
              <a:tblGrid>
                <a:gridCol w="2718343">
                  <a:extLst>
                    <a:ext uri="{9D8B030D-6E8A-4147-A177-3AD203B41FA5}">
                      <a16:colId xmlns:a16="http://schemas.microsoft.com/office/drawing/2014/main" val="60036912"/>
                    </a:ext>
                  </a:extLst>
                </a:gridCol>
                <a:gridCol w="1112752">
                  <a:extLst>
                    <a:ext uri="{9D8B030D-6E8A-4147-A177-3AD203B41FA5}">
                      <a16:colId xmlns:a16="http://schemas.microsoft.com/office/drawing/2014/main" val="1625772149"/>
                    </a:ext>
                  </a:extLst>
                </a:gridCol>
                <a:gridCol w="4896402">
                  <a:extLst>
                    <a:ext uri="{9D8B030D-6E8A-4147-A177-3AD203B41FA5}">
                      <a16:colId xmlns:a16="http://schemas.microsoft.com/office/drawing/2014/main" val="4008107424"/>
                    </a:ext>
                  </a:extLst>
                </a:gridCol>
                <a:gridCol w="2540305">
                  <a:extLst>
                    <a:ext uri="{9D8B030D-6E8A-4147-A177-3AD203B41FA5}">
                      <a16:colId xmlns:a16="http://schemas.microsoft.com/office/drawing/2014/main" val="2261732524"/>
                    </a:ext>
                  </a:extLst>
                </a:gridCol>
              </a:tblGrid>
              <a:tr h="392497">
                <a:tc>
                  <a:txBody>
                    <a:bodyPr/>
                    <a:lstStyle/>
                    <a:p>
                      <a:r>
                        <a:rPr lang="nl-NL" dirty="0"/>
                        <a:t>DP </a:t>
                      </a:r>
                      <a:r>
                        <a:rPr lang="nl-NL" dirty="0" err="1"/>
                        <a:t>Capability</a:t>
                      </a:r>
                      <a:endParaRPr lang="nl-NL" dirty="0"/>
                    </a:p>
                  </a:txBody>
                  <a:tcPr/>
                </a:tc>
                <a:tc>
                  <a:txBody>
                    <a:bodyPr/>
                    <a:lstStyle/>
                    <a:p>
                      <a:r>
                        <a:rPr lang="nl-NL" dirty="0"/>
                        <a:t>AI Act Topic</a:t>
                      </a:r>
                    </a:p>
                  </a:txBody>
                  <a:tcPr/>
                </a:tc>
                <a:tc>
                  <a:txBody>
                    <a:bodyPr/>
                    <a:lstStyle/>
                    <a:p>
                      <a:r>
                        <a:rPr lang="nl-NL" dirty="0"/>
                        <a:t>AI-Act </a:t>
                      </a:r>
                      <a:r>
                        <a:rPr lang="nl-NL" dirty="0" err="1"/>
                        <a:t>Requirement</a:t>
                      </a:r>
                      <a:r>
                        <a:rPr lang="nl-NL" dirty="0"/>
                        <a:t>/</a:t>
                      </a:r>
                      <a:r>
                        <a:rPr lang="nl-NL" dirty="0" err="1"/>
                        <a:t>Capability</a:t>
                      </a:r>
                      <a:endParaRPr lang="nl-NL" dirty="0"/>
                    </a:p>
                  </a:txBody>
                  <a:tcPr/>
                </a:tc>
                <a:tc>
                  <a:txBody>
                    <a:bodyPr/>
                    <a:lstStyle/>
                    <a:p>
                      <a:r>
                        <a:rPr lang="nl-NL" dirty="0" err="1"/>
                        <a:t>Comments</a:t>
                      </a:r>
                      <a:endParaRPr lang="nl-NL" dirty="0"/>
                    </a:p>
                  </a:txBody>
                  <a:tcPr/>
                </a:tc>
                <a:extLst>
                  <a:ext uri="{0D108BD9-81ED-4DB2-BD59-A6C34878D82A}">
                    <a16:rowId xmlns:a16="http://schemas.microsoft.com/office/drawing/2014/main" val="2264698769"/>
                  </a:ext>
                </a:extLst>
              </a:tr>
              <a:tr h="37084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000" b="1" i="1" dirty="0"/>
                        <a:t>(DP </a:t>
                      </a:r>
                      <a:r>
                        <a:rPr lang="nl-NL" sz="1000" b="1" i="1" dirty="0" err="1"/>
                        <a:t>Authorities</a:t>
                      </a:r>
                      <a:r>
                        <a:rPr lang="nl-NL" sz="1000" b="1" i="1" dirty="0"/>
                        <a:t> </a:t>
                      </a:r>
                      <a:r>
                        <a:rPr lang="nl-NL" sz="1000" b="1" i="1" dirty="0" err="1"/>
                        <a:t>oversight</a:t>
                      </a:r>
                      <a:r>
                        <a:rPr lang="nl-NL" sz="1000" b="1" i="1" dirty="0"/>
                        <a:t>, </a:t>
                      </a:r>
                      <a:r>
                        <a:rPr lang="nl-NL" sz="1000" b="1" i="1" dirty="0" err="1"/>
                        <a:t>fines</a:t>
                      </a:r>
                      <a:r>
                        <a:rPr lang="nl-NL" sz="1000" b="1" i="1" dirty="0"/>
                        <a:t>,…) </a:t>
                      </a:r>
                    </a:p>
                  </a:txBody>
                  <a:tcPr/>
                </a:tc>
                <a:tc>
                  <a:txBody>
                    <a:bodyPr/>
                    <a:lstStyle/>
                    <a:p>
                      <a:r>
                        <a:rPr lang="nl-NL" sz="1000" dirty="0"/>
                        <a:t>EDPS </a:t>
                      </a:r>
                      <a:r>
                        <a:rPr lang="nl-NL" sz="1000" dirty="0" err="1"/>
                        <a:t>involvement</a:t>
                      </a:r>
                      <a:r>
                        <a:rPr lang="nl-NL" sz="1000" dirty="0"/>
                        <a:t> &amp; </a:t>
                      </a:r>
                      <a:r>
                        <a:rPr lang="nl-NL" sz="1000" dirty="0" err="1"/>
                        <a:t>enforcement</a:t>
                      </a:r>
                      <a:endParaRPr lang="nl-NL" sz="1000" dirty="0"/>
                    </a:p>
                  </a:txBody>
                  <a:tcPr/>
                </a:tc>
                <a:tc>
                  <a:txBody>
                    <a:bodyPr/>
                    <a:lstStyle/>
                    <a:p>
                      <a:pPr marL="171450" lvl="1"/>
                      <a:r>
                        <a:rPr lang="en-GB" sz="1000" kern="1200" dirty="0">
                          <a:solidFill>
                            <a:schemeClr val="dk1"/>
                          </a:solidFill>
                          <a:latin typeface="+mn-lt"/>
                          <a:ea typeface="+mn-ea"/>
                          <a:cs typeface="+mn-cs"/>
                        </a:rPr>
                        <a:t>Art 5-4 on prohibited cases:  each use of a ‘</a:t>
                      </a:r>
                      <a:r>
                        <a:rPr lang="en-GB" sz="1000" b="1" kern="1200" dirty="0">
                          <a:solidFill>
                            <a:schemeClr val="dk1"/>
                          </a:solidFill>
                          <a:latin typeface="+mn-lt"/>
                          <a:ea typeface="+mn-ea"/>
                          <a:cs typeface="+mn-cs"/>
                        </a:rPr>
                        <a:t>real-time’ remote biometric identification system in publicly accessible spaces for law enforcement </a:t>
                      </a:r>
                      <a:r>
                        <a:rPr lang="en-GB" sz="1000" kern="1200" dirty="0">
                          <a:solidFill>
                            <a:schemeClr val="dk1"/>
                          </a:solidFill>
                          <a:latin typeface="+mn-lt"/>
                          <a:ea typeface="+mn-ea"/>
                          <a:cs typeface="+mn-cs"/>
                        </a:rPr>
                        <a:t>purposes shall be </a:t>
                      </a:r>
                      <a:r>
                        <a:rPr lang="en-GB" sz="1000" b="1" kern="1200" dirty="0">
                          <a:solidFill>
                            <a:schemeClr val="dk1"/>
                          </a:solidFill>
                          <a:latin typeface="+mn-lt"/>
                          <a:ea typeface="+mn-ea"/>
                          <a:cs typeface="+mn-cs"/>
                        </a:rPr>
                        <a:t>notified </a:t>
                      </a:r>
                      <a:r>
                        <a:rPr lang="en-GB" sz="1000" kern="1200" dirty="0">
                          <a:solidFill>
                            <a:schemeClr val="dk1"/>
                          </a:solidFill>
                          <a:latin typeface="+mn-lt"/>
                          <a:ea typeface="+mn-ea"/>
                          <a:cs typeface="+mn-cs"/>
                        </a:rPr>
                        <a:t>to the relevant market surveillance authority and the </a:t>
                      </a:r>
                      <a:r>
                        <a:rPr lang="en-GB" sz="1000" b="1" kern="1200" dirty="0">
                          <a:solidFill>
                            <a:schemeClr val="dk1"/>
                          </a:solidFill>
                          <a:latin typeface="+mn-lt"/>
                          <a:ea typeface="+mn-ea"/>
                          <a:cs typeface="+mn-cs"/>
                        </a:rPr>
                        <a:t>national data protection authority </a:t>
                      </a:r>
                      <a:r>
                        <a:rPr lang="en-GB" sz="1000" kern="1200" dirty="0">
                          <a:solidFill>
                            <a:schemeClr val="dk1"/>
                          </a:solidFill>
                          <a:latin typeface="+mn-lt"/>
                          <a:ea typeface="+mn-ea"/>
                          <a:cs typeface="+mn-cs"/>
                        </a:rPr>
                        <a:t>in accordance with the national rules referred to in paragraph 5*. (also referred to in </a:t>
                      </a:r>
                      <a:r>
                        <a:rPr lang="en-GB" sz="1000" kern="1200" dirty="0" err="1">
                          <a:solidFill>
                            <a:schemeClr val="dk1"/>
                          </a:solidFill>
                          <a:latin typeface="+mn-lt"/>
                          <a:ea typeface="+mn-ea"/>
                          <a:cs typeface="+mn-cs"/>
                        </a:rPr>
                        <a:t>Recitel</a:t>
                      </a:r>
                      <a:r>
                        <a:rPr lang="en-GB" sz="1000" kern="1200" dirty="0">
                          <a:solidFill>
                            <a:schemeClr val="dk1"/>
                          </a:solidFill>
                          <a:latin typeface="+mn-lt"/>
                          <a:ea typeface="+mn-ea"/>
                          <a:cs typeface="+mn-cs"/>
                        </a:rPr>
                        <a:t> 39 &amp; 36)</a:t>
                      </a:r>
                    </a:p>
                    <a:p>
                      <a:pPr marL="171450" lvl="1"/>
                      <a:endParaRPr lang="en-GB" sz="1000" kern="1200" dirty="0">
                        <a:solidFill>
                          <a:schemeClr val="dk1"/>
                        </a:solidFill>
                        <a:latin typeface="+mn-lt"/>
                        <a:ea typeface="+mn-ea"/>
                        <a:cs typeface="+mn-cs"/>
                      </a:endParaRPr>
                    </a:p>
                    <a:p>
                      <a:pPr marL="171450" lvl="1"/>
                      <a:r>
                        <a:rPr lang="en-GB" sz="1000" kern="1200" dirty="0">
                          <a:solidFill>
                            <a:schemeClr val="dk1"/>
                          </a:solidFill>
                          <a:latin typeface="+mn-lt"/>
                          <a:ea typeface="+mn-ea"/>
                          <a:cs typeface="+mn-cs"/>
                        </a:rPr>
                        <a:t>Art 100 on administrative fines on Union institutions, Bodies, Offices and Agencies:  </a:t>
                      </a:r>
                    </a:p>
                    <a:p>
                      <a:pPr marL="342900" lvl="1" indent="-171450">
                        <a:buFontTx/>
                        <a:buChar char="-"/>
                      </a:pPr>
                      <a:r>
                        <a:rPr lang="en-GB" sz="1000" kern="1200" dirty="0">
                          <a:solidFill>
                            <a:schemeClr val="dk1"/>
                          </a:solidFill>
                          <a:latin typeface="+mn-lt"/>
                          <a:ea typeface="+mn-ea"/>
                          <a:cs typeface="+mn-cs"/>
                        </a:rPr>
                        <a:t>Art 100-1: The European Data Protection Supervisor may impose administrative fines on Union institutions, bodies, offices and agencies falling within the scope of this Regulation. </a:t>
                      </a:r>
                    </a:p>
                    <a:p>
                      <a:pPr marL="342900" lvl="1" indent="-171450">
                        <a:buFontTx/>
                        <a:buChar char="-"/>
                      </a:pPr>
                      <a:r>
                        <a:rPr lang="en-GB" sz="1000" kern="1200" dirty="0">
                          <a:solidFill>
                            <a:schemeClr val="dk1"/>
                          </a:solidFill>
                          <a:latin typeface="+mn-lt"/>
                          <a:ea typeface="+mn-ea"/>
                          <a:cs typeface="+mn-cs"/>
                        </a:rPr>
                        <a:t>Art 100-2: Non-compliance with the prohibition of the AI practices referred to in </a:t>
                      </a:r>
                      <a:r>
                        <a:rPr lang="en-GB" sz="1000" kern="1200" dirty="0">
                          <a:solidFill>
                            <a:schemeClr val="dk1"/>
                          </a:solidFill>
                          <a:latin typeface="+mn-lt"/>
                          <a:ea typeface="+mn-ea"/>
                          <a:cs typeface="+mn-cs"/>
                          <a:hlinkClick r:id="rId3">
                            <a:extLst>
                              <a:ext uri="{A12FA001-AC4F-418D-AE19-62706E023703}">
                                <ahyp:hlinkClr xmlns:ahyp="http://schemas.microsoft.com/office/drawing/2018/hyperlinkcolor" val="tx"/>
                              </a:ext>
                            </a:extLst>
                          </a:hlinkClick>
                        </a:rPr>
                        <a:t>Article 5</a:t>
                      </a:r>
                      <a:r>
                        <a:rPr lang="en-GB" sz="1000" kern="1200" dirty="0">
                          <a:solidFill>
                            <a:schemeClr val="dk1"/>
                          </a:solidFill>
                          <a:latin typeface="+mn-lt"/>
                          <a:ea typeface="+mn-ea"/>
                          <a:cs typeface="+mn-cs"/>
                        </a:rPr>
                        <a:t> shall be subject to administrative </a:t>
                      </a:r>
                      <a:r>
                        <a:rPr lang="en-GB" sz="1000" b="1" kern="1200" dirty="0">
                          <a:solidFill>
                            <a:schemeClr val="dk1"/>
                          </a:solidFill>
                          <a:latin typeface="+mn-lt"/>
                          <a:ea typeface="+mn-ea"/>
                          <a:cs typeface="+mn-cs"/>
                        </a:rPr>
                        <a:t>fines of up to EUR 1 500 000.</a:t>
                      </a:r>
                    </a:p>
                    <a:p>
                      <a:pPr marL="342900" lvl="1" indent="-171450">
                        <a:buFontTx/>
                        <a:buChar char="-"/>
                      </a:pPr>
                      <a:r>
                        <a:rPr lang="en-GB" sz="1000" kern="1200" dirty="0">
                          <a:solidFill>
                            <a:schemeClr val="dk1"/>
                          </a:solidFill>
                          <a:latin typeface="+mn-lt"/>
                          <a:ea typeface="+mn-ea"/>
                          <a:cs typeface="+mn-cs"/>
                        </a:rPr>
                        <a:t>Art 100-3:  The non-compliance of the AI system with any requirements or obligations under this Regulation, other than those laid down in </a:t>
                      </a:r>
                      <a:r>
                        <a:rPr lang="en-GB" sz="1000" kern="1200" dirty="0">
                          <a:solidFill>
                            <a:schemeClr val="dk1"/>
                          </a:solidFill>
                          <a:latin typeface="+mn-lt"/>
                          <a:ea typeface="+mn-ea"/>
                          <a:cs typeface="+mn-cs"/>
                          <a:hlinkClick r:id="rId3">
                            <a:extLst>
                              <a:ext uri="{A12FA001-AC4F-418D-AE19-62706E023703}">
                                <ahyp:hlinkClr xmlns:ahyp="http://schemas.microsoft.com/office/drawing/2018/hyperlinkcolor" val="tx"/>
                              </a:ext>
                            </a:extLst>
                          </a:hlinkClick>
                        </a:rPr>
                        <a:t>Articles 5</a:t>
                      </a:r>
                      <a:r>
                        <a:rPr lang="en-GB" sz="1000" kern="1200" dirty="0">
                          <a:solidFill>
                            <a:schemeClr val="dk1"/>
                          </a:solidFill>
                          <a:latin typeface="+mn-lt"/>
                          <a:ea typeface="+mn-ea"/>
                          <a:cs typeface="+mn-cs"/>
                        </a:rPr>
                        <a:t>, shall be subject to administrative </a:t>
                      </a:r>
                      <a:r>
                        <a:rPr lang="en-GB" sz="1000" b="1" kern="1200" dirty="0">
                          <a:solidFill>
                            <a:schemeClr val="dk1"/>
                          </a:solidFill>
                          <a:latin typeface="+mn-lt"/>
                          <a:ea typeface="+mn-ea"/>
                          <a:cs typeface="+mn-cs"/>
                        </a:rPr>
                        <a:t>fines of up to EUR 750 000.</a:t>
                      </a:r>
                    </a:p>
                    <a:p>
                      <a:pPr marL="171450" lvl="1" indent="0">
                        <a:buFontTx/>
                        <a:buNone/>
                      </a:pPr>
                      <a:endParaRPr lang="en-GB" sz="1000" kern="1200" dirty="0">
                        <a:solidFill>
                          <a:schemeClr val="dk1"/>
                        </a:solidFill>
                        <a:latin typeface="+mn-lt"/>
                        <a:ea typeface="+mn-ea"/>
                        <a:cs typeface="+mn-cs"/>
                      </a:endParaRPr>
                    </a:p>
                    <a:p>
                      <a:pPr marL="171450" lvl="1" indent="0">
                        <a:buFontTx/>
                        <a:buNone/>
                      </a:pPr>
                      <a:r>
                        <a:rPr lang="en-GB" sz="1000" kern="1200" dirty="0">
                          <a:solidFill>
                            <a:schemeClr val="dk1"/>
                          </a:solidFill>
                          <a:latin typeface="+mn-lt"/>
                          <a:ea typeface="+mn-ea"/>
                          <a:cs typeface="+mn-cs"/>
                        </a:rPr>
                        <a:t>Art 74 on market surveillance: </a:t>
                      </a:r>
                    </a:p>
                    <a:p>
                      <a:pPr marL="171450" lvl="1" indent="0">
                        <a:buFontTx/>
                        <a:buNone/>
                      </a:pPr>
                      <a:endParaRPr lang="en-GB" sz="1000" kern="1200" dirty="0">
                        <a:solidFill>
                          <a:schemeClr val="dk1"/>
                        </a:solidFill>
                        <a:latin typeface="+mn-lt"/>
                        <a:ea typeface="+mn-ea"/>
                        <a:cs typeface="+mn-cs"/>
                      </a:endParaRPr>
                    </a:p>
                    <a:p>
                      <a:pPr marL="342900" lvl="1" indent="-171450">
                        <a:buFontTx/>
                        <a:buChar char="-"/>
                      </a:pPr>
                      <a:r>
                        <a:rPr lang="en-GB" sz="1000" kern="1200" dirty="0">
                          <a:solidFill>
                            <a:schemeClr val="dk1"/>
                          </a:solidFill>
                          <a:latin typeface="+mn-lt"/>
                          <a:ea typeface="+mn-ea"/>
                          <a:cs typeface="+mn-cs"/>
                        </a:rPr>
                        <a:t>Art 74-9. Where </a:t>
                      </a:r>
                      <a:r>
                        <a:rPr lang="en-GB" sz="1000" b="1" kern="1200" dirty="0">
                          <a:solidFill>
                            <a:schemeClr val="dk1"/>
                          </a:solidFill>
                          <a:latin typeface="+mn-lt"/>
                          <a:ea typeface="+mn-ea"/>
                          <a:cs typeface="+mn-cs"/>
                        </a:rPr>
                        <a:t>Union</a:t>
                      </a:r>
                      <a:r>
                        <a:rPr lang="en-GB" sz="1000" kern="1200" dirty="0">
                          <a:solidFill>
                            <a:schemeClr val="dk1"/>
                          </a:solidFill>
                          <a:latin typeface="+mn-lt"/>
                          <a:ea typeface="+mn-ea"/>
                          <a:cs typeface="+mn-cs"/>
                        </a:rPr>
                        <a:t> institutions, bodies, offices or agencies fall within the scope of this Regulation, the </a:t>
                      </a:r>
                      <a:r>
                        <a:rPr lang="en-GB" sz="1000" b="1" kern="1200" dirty="0">
                          <a:solidFill>
                            <a:schemeClr val="dk1"/>
                          </a:solidFill>
                          <a:latin typeface="+mn-lt"/>
                          <a:ea typeface="+mn-ea"/>
                          <a:cs typeface="+mn-cs"/>
                        </a:rPr>
                        <a:t>European Data Protection Supervisor shall act as their market surveillance authority</a:t>
                      </a:r>
                      <a:r>
                        <a:rPr lang="en-GB" sz="1000" kern="1200" dirty="0">
                          <a:solidFill>
                            <a:schemeClr val="dk1"/>
                          </a:solidFill>
                          <a:latin typeface="+mn-lt"/>
                          <a:ea typeface="+mn-ea"/>
                          <a:cs typeface="+mn-cs"/>
                        </a:rPr>
                        <a:t>, except in relation to the Court of Justice of the European Union acting in its judicial capacity.</a:t>
                      </a:r>
                    </a:p>
                    <a:p>
                      <a:pPr marL="171450" lvl="1" indent="0">
                        <a:buFontTx/>
                        <a:buNone/>
                      </a:pPr>
                      <a:endParaRPr lang="en-GB" sz="1000" kern="1200" dirty="0">
                        <a:solidFill>
                          <a:schemeClr val="dk1"/>
                        </a:solidFill>
                        <a:latin typeface="+mn-lt"/>
                        <a:ea typeface="+mn-ea"/>
                        <a:cs typeface="+mn-cs"/>
                      </a:endParaRPr>
                    </a:p>
                    <a:p>
                      <a:endParaRPr lang="nl-NL" sz="1000" dirty="0"/>
                    </a:p>
                  </a:txBody>
                  <a:tcPr/>
                </a:tc>
                <a:tc>
                  <a:txBody>
                    <a:bodyPr/>
                    <a:lstStyle/>
                    <a:p>
                      <a:r>
                        <a:rPr lang="nl-NL" sz="1000" dirty="0"/>
                        <a:t>EDPS </a:t>
                      </a:r>
                      <a:r>
                        <a:rPr lang="nl-NL" sz="1000" dirty="0" err="1"/>
                        <a:t>can</a:t>
                      </a:r>
                      <a:r>
                        <a:rPr lang="nl-NL" sz="1000" dirty="0"/>
                        <a:t> </a:t>
                      </a:r>
                      <a:r>
                        <a:rPr lang="nl-NL" sz="1000" dirty="0" err="1"/>
                        <a:t>apply</a:t>
                      </a:r>
                      <a:r>
                        <a:rPr lang="nl-NL" sz="1000" dirty="0"/>
                        <a:t> </a:t>
                      </a:r>
                      <a:r>
                        <a:rPr lang="nl-NL" sz="1000" dirty="0" err="1"/>
                        <a:t>fines</a:t>
                      </a:r>
                      <a:r>
                        <a:rPr lang="nl-NL" sz="1000" dirty="0"/>
                        <a:t> up </a:t>
                      </a:r>
                      <a:r>
                        <a:rPr lang="nl-NL" sz="1000" dirty="0" err="1"/>
                        <a:t>to</a:t>
                      </a:r>
                      <a:r>
                        <a:rPr lang="nl-NL" sz="1000" dirty="0"/>
                        <a:t> 1,5 MIO Euro </a:t>
                      </a:r>
                      <a:r>
                        <a:rPr lang="nl-NL" sz="1000" dirty="0" err="1"/>
                        <a:t>for</a:t>
                      </a:r>
                      <a:r>
                        <a:rPr lang="nl-NL" sz="1000" dirty="0"/>
                        <a:t> </a:t>
                      </a:r>
                      <a:r>
                        <a:rPr lang="nl-NL" sz="1000" dirty="0" err="1"/>
                        <a:t>prohibited</a:t>
                      </a:r>
                      <a:r>
                        <a:rPr lang="nl-NL" sz="1000" dirty="0"/>
                        <a:t> AI systems. </a:t>
                      </a:r>
                    </a:p>
                    <a:p>
                      <a:endParaRPr lang="nl-NL" sz="1000" dirty="0"/>
                    </a:p>
                    <a:p>
                      <a:r>
                        <a:rPr lang="nl-NL" sz="1000" dirty="0" err="1"/>
                        <a:t>Therefore</a:t>
                      </a:r>
                      <a:r>
                        <a:rPr lang="nl-NL" sz="1000" dirty="0"/>
                        <a:t> </a:t>
                      </a:r>
                      <a:r>
                        <a:rPr lang="nl-NL" sz="1000" dirty="0" err="1"/>
                        <a:t>not</a:t>
                      </a:r>
                      <a:r>
                        <a:rPr lang="nl-NL" sz="1000" dirty="0"/>
                        <a:t> </a:t>
                      </a:r>
                      <a:r>
                        <a:rPr lang="nl-NL" sz="1000" dirty="0" err="1"/>
                        <a:t>only</a:t>
                      </a:r>
                      <a:r>
                        <a:rPr lang="nl-NL" sz="1000" dirty="0"/>
                        <a:t> </a:t>
                      </a:r>
                      <a:r>
                        <a:rPr lang="nl-NL" sz="1000" dirty="0" err="1"/>
                        <a:t>the</a:t>
                      </a:r>
                      <a:r>
                        <a:rPr lang="nl-NL" sz="1000" dirty="0"/>
                        <a:t> EU &amp; National AI regulators </a:t>
                      </a:r>
                      <a:r>
                        <a:rPr lang="nl-NL" sz="1000" dirty="0" err="1"/>
                        <a:t>can</a:t>
                      </a:r>
                      <a:r>
                        <a:rPr lang="nl-NL" sz="1000" dirty="0"/>
                        <a:t> </a:t>
                      </a:r>
                      <a:r>
                        <a:rPr lang="nl-NL" sz="1000" dirty="0" err="1"/>
                        <a:t>impose</a:t>
                      </a:r>
                      <a:r>
                        <a:rPr lang="nl-NL" sz="1000" dirty="0"/>
                        <a:t> </a:t>
                      </a:r>
                      <a:r>
                        <a:rPr lang="nl-NL" sz="1000" dirty="0" err="1"/>
                        <a:t>fines</a:t>
                      </a:r>
                      <a:r>
                        <a:rPr lang="nl-NL" sz="1000" dirty="0"/>
                        <a:t>, but </a:t>
                      </a:r>
                      <a:r>
                        <a:rPr lang="nl-NL" sz="1000" dirty="0" err="1"/>
                        <a:t>also</a:t>
                      </a:r>
                      <a:r>
                        <a:rPr lang="nl-NL" sz="1000" dirty="0"/>
                        <a:t> </a:t>
                      </a:r>
                      <a:r>
                        <a:rPr lang="nl-NL" sz="1000" dirty="0" err="1"/>
                        <a:t>the</a:t>
                      </a:r>
                      <a:r>
                        <a:rPr lang="nl-NL" sz="1000" dirty="0"/>
                        <a:t> EDPS</a:t>
                      </a:r>
                    </a:p>
                    <a:p>
                      <a:endParaRPr lang="nl-NL" sz="1000" dirty="0"/>
                    </a:p>
                    <a:p>
                      <a:r>
                        <a:rPr lang="nl-NL" sz="1000" dirty="0"/>
                        <a:t>The EDPS is </a:t>
                      </a:r>
                      <a:r>
                        <a:rPr lang="nl-NL" sz="1000" dirty="0" err="1"/>
                        <a:t>heavily</a:t>
                      </a:r>
                      <a:r>
                        <a:rPr lang="nl-NL" sz="1000" dirty="0"/>
                        <a:t> </a:t>
                      </a:r>
                      <a:r>
                        <a:rPr lang="nl-NL" sz="1000" dirty="0" err="1"/>
                        <a:t>involed</a:t>
                      </a:r>
                      <a:r>
                        <a:rPr lang="nl-NL" sz="1000" dirty="0"/>
                        <a:t> in </a:t>
                      </a:r>
                      <a:r>
                        <a:rPr lang="nl-NL" sz="1000" dirty="0" err="1"/>
                        <a:t>the</a:t>
                      </a:r>
                      <a:r>
                        <a:rPr lang="nl-NL" sz="1000" dirty="0"/>
                        <a:t> AI act </a:t>
                      </a:r>
                      <a:r>
                        <a:rPr lang="nl-NL" sz="1000" dirty="0" err="1"/>
                        <a:t>and</a:t>
                      </a:r>
                      <a:r>
                        <a:rPr lang="nl-NL" sz="1000" dirty="0"/>
                        <a:t> </a:t>
                      </a:r>
                      <a:r>
                        <a:rPr lang="nl-NL" sz="1000" dirty="0" err="1"/>
                        <a:t>can</a:t>
                      </a:r>
                      <a:r>
                        <a:rPr lang="nl-NL" sz="1000" dirty="0"/>
                        <a:t> even </a:t>
                      </a:r>
                      <a:r>
                        <a:rPr lang="nl-NL" sz="1000" dirty="0" err="1"/>
                        <a:t>impose</a:t>
                      </a:r>
                      <a:r>
                        <a:rPr lang="nl-NL" sz="1000" dirty="0"/>
                        <a:t> </a:t>
                      </a:r>
                      <a:r>
                        <a:rPr lang="nl-NL" sz="1000" dirty="0" err="1"/>
                        <a:t>administrative</a:t>
                      </a:r>
                      <a:r>
                        <a:rPr lang="nl-NL" sz="1000" dirty="0"/>
                        <a:t> </a:t>
                      </a:r>
                      <a:r>
                        <a:rPr lang="nl-NL" sz="1000" dirty="0" err="1"/>
                        <a:t>fines</a:t>
                      </a:r>
                      <a:r>
                        <a:rPr lang="nl-NL" sz="1000" dirty="0"/>
                        <a:t>.</a:t>
                      </a:r>
                    </a:p>
                  </a:txBody>
                  <a:tcPr/>
                </a:tc>
                <a:extLst>
                  <a:ext uri="{0D108BD9-81ED-4DB2-BD59-A6C34878D82A}">
                    <a16:rowId xmlns:a16="http://schemas.microsoft.com/office/drawing/2014/main" val="1220992378"/>
                  </a:ext>
                </a:extLst>
              </a:tr>
            </a:tbl>
          </a:graphicData>
        </a:graphic>
      </p:graphicFrame>
      <p:sp>
        <p:nvSpPr>
          <p:cNvPr id="2" name="TextBox 1">
            <a:extLst>
              <a:ext uri="{FF2B5EF4-FFF2-40B4-BE49-F238E27FC236}">
                <a16:creationId xmlns:a16="http://schemas.microsoft.com/office/drawing/2014/main" id="{9C049994-56C5-D3E3-9A5E-38647B5AAD3E}"/>
              </a:ext>
            </a:extLst>
          </p:cNvPr>
          <p:cNvSpPr txBox="1"/>
          <p:nvPr/>
        </p:nvSpPr>
        <p:spPr>
          <a:xfrm>
            <a:off x="3002834" y="265651"/>
            <a:ext cx="6676248" cy="400110"/>
          </a:xfrm>
          <a:prstGeom prst="rect">
            <a:avLst/>
          </a:prstGeom>
          <a:noFill/>
        </p:spPr>
        <p:txBody>
          <a:bodyPr wrap="square" rtlCol="0">
            <a:spAutoFit/>
          </a:bodyPr>
          <a:lstStyle/>
          <a:p>
            <a:pPr algn="ctr"/>
            <a:r>
              <a:rPr lang="nl-NL" sz="2000" b="1" dirty="0">
                <a:solidFill>
                  <a:schemeClr val="accent1"/>
                </a:solidFill>
              </a:rPr>
              <a:t>Data </a:t>
            </a:r>
            <a:r>
              <a:rPr lang="nl-NL" sz="2000" b="1" dirty="0" err="1">
                <a:solidFill>
                  <a:schemeClr val="accent1"/>
                </a:solidFill>
              </a:rPr>
              <a:t>protection</a:t>
            </a:r>
            <a:r>
              <a:rPr lang="nl-NL" sz="2000" b="1" dirty="0">
                <a:solidFill>
                  <a:schemeClr val="accent1"/>
                </a:solidFill>
              </a:rPr>
              <a:t> </a:t>
            </a:r>
            <a:r>
              <a:rPr lang="nl-NL" sz="2000" b="1" dirty="0" err="1">
                <a:solidFill>
                  <a:schemeClr val="accent6"/>
                </a:solidFill>
              </a:rPr>
              <a:t>capabilities</a:t>
            </a:r>
            <a:r>
              <a:rPr lang="nl-NL" sz="2000" b="1" dirty="0">
                <a:solidFill>
                  <a:schemeClr val="accent1"/>
                </a:solidFill>
              </a:rPr>
              <a:t> </a:t>
            </a:r>
            <a:r>
              <a:rPr lang="nl-NL" sz="2000" b="1" dirty="0" err="1">
                <a:solidFill>
                  <a:schemeClr val="accent1"/>
                </a:solidFill>
              </a:rPr>
              <a:t>for</a:t>
            </a:r>
            <a:r>
              <a:rPr lang="nl-NL" sz="2000" b="1" dirty="0">
                <a:solidFill>
                  <a:schemeClr val="accent1"/>
                </a:solidFill>
              </a:rPr>
              <a:t> </a:t>
            </a:r>
            <a:r>
              <a:rPr lang="nl-NL" sz="2000" b="1" dirty="0" err="1">
                <a:solidFill>
                  <a:schemeClr val="accent1"/>
                </a:solidFill>
              </a:rPr>
              <a:t>the</a:t>
            </a:r>
            <a:r>
              <a:rPr lang="nl-NL" sz="2000" b="1" dirty="0">
                <a:solidFill>
                  <a:schemeClr val="accent1"/>
                </a:solidFill>
              </a:rPr>
              <a:t> AI act </a:t>
            </a:r>
            <a:r>
              <a:rPr lang="nl-NL" sz="2000" b="1" dirty="0">
                <a:solidFill>
                  <a:schemeClr val="accent6"/>
                </a:solidFill>
              </a:rPr>
              <a:t>05</a:t>
            </a:r>
            <a:r>
              <a:rPr lang="nl-NL" sz="2000" b="1" dirty="0">
                <a:solidFill>
                  <a:schemeClr val="accent1"/>
                </a:solidFill>
              </a:rPr>
              <a:t>:</a:t>
            </a:r>
          </a:p>
        </p:txBody>
      </p:sp>
    </p:spTree>
    <p:extLst>
      <p:ext uri="{BB962C8B-B14F-4D97-AF65-F5344CB8AC3E}">
        <p14:creationId xmlns:p14="http://schemas.microsoft.com/office/powerpoint/2010/main" val="1233179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12198-B8CB-4627-62A7-D5C31E87A52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A125D7-8DB4-D0B9-C638-FC987C04F674}"/>
              </a:ext>
            </a:extLst>
          </p:cNvPr>
          <p:cNvSpPr>
            <a:spLocks noGrp="1"/>
          </p:cNvSpPr>
          <p:nvPr>
            <p:ph type="sldNum" sz="quarter" idx="4"/>
          </p:nvPr>
        </p:nvSpPr>
        <p:spPr/>
        <p:txBody>
          <a:bodyPr/>
          <a:lstStyle/>
          <a:p>
            <a:fld id="{BB3B27A6-5504-4172-9607-AC3A8638B53A}" type="slidenum">
              <a:rPr lang="sr-Latn-RS" smtClean="0"/>
              <a:pPr/>
              <a:t>23</a:t>
            </a:fld>
            <a:endParaRPr lang="sr-Latn-RS"/>
          </a:p>
        </p:txBody>
      </p:sp>
      <p:graphicFrame>
        <p:nvGraphicFramePr>
          <p:cNvPr id="7" name="Table 6">
            <a:extLst>
              <a:ext uri="{FF2B5EF4-FFF2-40B4-BE49-F238E27FC236}">
                <a16:creationId xmlns:a16="http://schemas.microsoft.com/office/drawing/2014/main" id="{F0E2E2DB-062D-974E-4A13-9FFF55A9F000}"/>
              </a:ext>
            </a:extLst>
          </p:cNvPr>
          <p:cNvGraphicFramePr>
            <a:graphicFrameLocks noGrp="1"/>
          </p:cNvGraphicFramePr>
          <p:nvPr>
            <p:extLst>
              <p:ext uri="{D42A27DB-BD31-4B8C-83A1-F6EECF244321}">
                <p14:modId xmlns:p14="http://schemas.microsoft.com/office/powerpoint/2010/main" val="1422224797"/>
              </p:ext>
            </p:extLst>
          </p:nvPr>
        </p:nvGraphicFramePr>
        <p:xfrm>
          <a:off x="356135" y="1125889"/>
          <a:ext cx="11267802" cy="4244340"/>
        </p:xfrm>
        <a:graphic>
          <a:graphicData uri="http://schemas.openxmlformats.org/drawingml/2006/table">
            <a:tbl>
              <a:tblPr firstRow="1" bandRow="1">
                <a:tableStyleId>{5C22544A-7EE6-4342-B048-85BDC9FD1C3A}</a:tableStyleId>
              </a:tblPr>
              <a:tblGrid>
                <a:gridCol w="2718343">
                  <a:extLst>
                    <a:ext uri="{9D8B030D-6E8A-4147-A177-3AD203B41FA5}">
                      <a16:colId xmlns:a16="http://schemas.microsoft.com/office/drawing/2014/main" val="60036912"/>
                    </a:ext>
                  </a:extLst>
                </a:gridCol>
                <a:gridCol w="1112752">
                  <a:extLst>
                    <a:ext uri="{9D8B030D-6E8A-4147-A177-3AD203B41FA5}">
                      <a16:colId xmlns:a16="http://schemas.microsoft.com/office/drawing/2014/main" val="1625772149"/>
                    </a:ext>
                  </a:extLst>
                </a:gridCol>
                <a:gridCol w="4896402">
                  <a:extLst>
                    <a:ext uri="{9D8B030D-6E8A-4147-A177-3AD203B41FA5}">
                      <a16:colId xmlns:a16="http://schemas.microsoft.com/office/drawing/2014/main" val="4008107424"/>
                    </a:ext>
                  </a:extLst>
                </a:gridCol>
                <a:gridCol w="2540305">
                  <a:extLst>
                    <a:ext uri="{9D8B030D-6E8A-4147-A177-3AD203B41FA5}">
                      <a16:colId xmlns:a16="http://schemas.microsoft.com/office/drawing/2014/main" val="2261732524"/>
                    </a:ext>
                  </a:extLst>
                </a:gridCol>
              </a:tblGrid>
              <a:tr h="392497">
                <a:tc>
                  <a:txBody>
                    <a:bodyPr/>
                    <a:lstStyle/>
                    <a:p>
                      <a:r>
                        <a:rPr lang="nl-NL" dirty="0"/>
                        <a:t>DP </a:t>
                      </a:r>
                      <a:r>
                        <a:rPr lang="nl-NL" dirty="0" err="1"/>
                        <a:t>Capability</a:t>
                      </a:r>
                      <a:endParaRPr lang="nl-NL" dirty="0"/>
                    </a:p>
                  </a:txBody>
                  <a:tcPr/>
                </a:tc>
                <a:tc>
                  <a:txBody>
                    <a:bodyPr/>
                    <a:lstStyle/>
                    <a:p>
                      <a:r>
                        <a:rPr lang="nl-NL" dirty="0"/>
                        <a:t>AI Act Topic</a:t>
                      </a:r>
                    </a:p>
                  </a:txBody>
                  <a:tcPr/>
                </a:tc>
                <a:tc>
                  <a:txBody>
                    <a:bodyPr/>
                    <a:lstStyle/>
                    <a:p>
                      <a:r>
                        <a:rPr lang="nl-NL" dirty="0"/>
                        <a:t>AI-Act </a:t>
                      </a:r>
                      <a:r>
                        <a:rPr lang="nl-NL" dirty="0" err="1"/>
                        <a:t>Requirement</a:t>
                      </a:r>
                      <a:r>
                        <a:rPr lang="nl-NL" dirty="0"/>
                        <a:t>/</a:t>
                      </a:r>
                      <a:r>
                        <a:rPr lang="nl-NL" dirty="0" err="1"/>
                        <a:t>Capability</a:t>
                      </a:r>
                      <a:endParaRPr lang="nl-NL" dirty="0"/>
                    </a:p>
                  </a:txBody>
                  <a:tcPr/>
                </a:tc>
                <a:tc>
                  <a:txBody>
                    <a:bodyPr/>
                    <a:lstStyle/>
                    <a:p>
                      <a:r>
                        <a:rPr lang="nl-NL" dirty="0" err="1"/>
                        <a:t>Comments</a:t>
                      </a:r>
                      <a:endParaRPr lang="nl-NL" dirty="0"/>
                    </a:p>
                  </a:txBody>
                  <a:tcPr/>
                </a:tc>
                <a:extLst>
                  <a:ext uri="{0D108BD9-81ED-4DB2-BD59-A6C34878D82A}">
                    <a16:rowId xmlns:a16="http://schemas.microsoft.com/office/drawing/2014/main" val="2264698769"/>
                  </a:ext>
                </a:extLst>
              </a:tr>
              <a:tr h="37084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000" b="1" i="1" dirty="0"/>
                        <a:t>(DP </a:t>
                      </a:r>
                      <a:r>
                        <a:rPr lang="nl-NL" sz="1000" b="1" i="1" dirty="0" err="1"/>
                        <a:t>Authorities</a:t>
                      </a:r>
                      <a:r>
                        <a:rPr lang="nl-NL" sz="1000" b="1" i="1" dirty="0"/>
                        <a:t> </a:t>
                      </a:r>
                      <a:r>
                        <a:rPr lang="nl-NL" sz="1000" b="1" i="1" dirty="0" err="1"/>
                        <a:t>oversight</a:t>
                      </a:r>
                      <a:r>
                        <a:rPr lang="nl-NL" sz="1000" b="1" i="1" dirty="0"/>
                        <a:t>, </a:t>
                      </a:r>
                      <a:r>
                        <a:rPr lang="nl-NL" sz="1000" b="1" i="1" dirty="0" err="1"/>
                        <a:t>fines</a:t>
                      </a:r>
                      <a:r>
                        <a:rPr lang="nl-NL" sz="1000" b="1" i="1" dirty="0"/>
                        <a:t>,…) </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l-NL" sz="1000" dirty="0"/>
                        <a:t>EDPS </a:t>
                      </a:r>
                      <a:r>
                        <a:rPr lang="nl-NL" sz="1000" dirty="0" err="1"/>
                        <a:t>involvement</a:t>
                      </a:r>
                      <a:r>
                        <a:rPr lang="nl-NL" sz="1000" dirty="0"/>
                        <a:t> &amp; </a:t>
                      </a:r>
                      <a:r>
                        <a:rPr lang="nl-NL" sz="1000" dirty="0" err="1"/>
                        <a:t>enforcement</a:t>
                      </a:r>
                      <a:endParaRPr lang="nl-NL" sz="1000" dirty="0"/>
                    </a:p>
                    <a:p>
                      <a:endParaRPr lang="nl-NL" sz="1000" dirty="0"/>
                    </a:p>
                  </a:txBody>
                  <a:tcPr/>
                </a:tc>
                <a:tc>
                  <a:txBody>
                    <a:bodyPr/>
                    <a:lstStyle/>
                    <a:p>
                      <a:pPr marL="171450" lvl="1" indent="0">
                        <a:buFontTx/>
                        <a:buNone/>
                      </a:pPr>
                      <a:endParaRPr lang="en-GB" sz="1000" kern="1200" dirty="0">
                        <a:solidFill>
                          <a:schemeClr val="dk1"/>
                        </a:solidFill>
                        <a:latin typeface="+mn-lt"/>
                        <a:ea typeface="+mn-ea"/>
                        <a:cs typeface="+mn-cs"/>
                      </a:endParaRPr>
                    </a:p>
                    <a:p>
                      <a:pPr marL="171450" lvl="1" indent="0">
                        <a:buFontTx/>
                        <a:buNone/>
                      </a:pPr>
                      <a:r>
                        <a:rPr lang="en-GB" sz="1000" kern="1200" dirty="0">
                          <a:solidFill>
                            <a:schemeClr val="dk1"/>
                          </a:solidFill>
                          <a:latin typeface="+mn-lt"/>
                          <a:ea typeface="+mn-ea"/>
                          <a:cs typeface="+mn-cs"/>
                        </a:rPr>
                        <a:t>Art 70 on National Authorities &amp; SPOC</a:t>
                      </a:r>
                    </a:p>
                    <a:p>
                      <a:pPr marL="342900" lvl="1" indent="-171450">
                        <a:buFontTx/>
                        <a:buChar char="-"/>
                      </a:pPr>
                      <a:endParaRPr lang="en-GB" sz="1000" kern="1200" dirty="0">
                        <a:solidFill>
                          <a:schemeClr val="dk1"/>
                        </a:solidFill>
                        <a:latin typeface="+mn-lt"/>
                        <a:ea typeface="+mn-ea"/>
                        <a:cs typeface="+mn-cs"/>
                      </a:endParaRPr>
                    </a:p>
                    <a:p>
                      <a:pPr marL="342900" lvl="1" indent="-171450">
                        <a:buFontTx/>
                        <a:buChar char="-"/>
                      </a:pPr>
                      <a:r>
                        <a:rPr lang="en-GB" sz="1000" kern="1200" dirty="0">
                          <a:solidFill>
                            <a:schemeClr val="dk1"/>
                          </a:solidFill>
                          <a:latin typeface="+mn-lt"/>
                          <a:ea typeface="+mn-ea"/>
                          <a:cs typeface="+mn-cs"/>
                        </a:rPr>
                        <a:t>Art 70-3 … the national competent authorities shall have a sufficient number of personnel permanently available whose competences and expertise shall include an in-depth understanding of AI technologies, data and data computing, personal data protection,</a:t>
                      </a:r>
                    </a:p>
                    <a:p>
                      <a:pPr marL="342900" lvl="1" indent="-171450">
                        <a:buFontTx/>
                        <a:buChar char="-"/>
                      </a:pPr>
                      <a:endParaRPr lang="en-GB" sz="1000" kern="1200" dirty="0">
                        <a:solidFill>
                          <a:schemeClr val="dk1"/>
                        </a:solidFill>
                        <a:latin typeface="+mn-lt"/>
                        <a:ea typeface="+mn-ea"/>
                        <a:cs typeface="+mn-cs"/>
                      </a:endParaRPr>
                    </a:p>
                    <a:p>
                      <a:pPr marL="171450" lvl="1" indent="0">
                        <a:buFontTx/>
                        <a:buNone/>
                      </a:pPr>
                      <a:r>
                        <a:rPr lang="en-GB" sz="1000" kern="1200" dirty="0">
                          <a:solidFill>
                            <a:schemeClr val="dk1"/>
                          </a:solidFill>
                          <a:latin typeface="+mn-lt"/>
                          <a:ea typeface="+mn-ea"/>
                          <a:cs typeface="+mn-cs"/>
                        </a:rPr>
                        <a:t>Art. 65 on EU AI board</a:t>
                      </a:r>
                    </a:p>
                    <a:p>
                      <a:pPr marL="171450" lvl="1" indent="0">
                        <a:buFontTx/>
                        <a:buNone/>
                      </a:pPr>
                      <a:endParaRPr lang="en-GB" sz="1000" kern="1200" dirty="0">
                        <a:solidFill>
                          <a:schemeClr val="dk1"/>
                        </a:solidFill>
                        <a:latin typeface="+mn-lt"/>
                        <a:ea typeface="+mn-ea"/>
                        <a:cs typeface="+mn-cs"/>
                      </a:endParaRPr>
                    </a:p>
                    <a:p>
                      <a:pPr marL="342900" lvl="1" indent="-171450" algn="l" defTabSz="457189" rtl="0" eaLnBrk="1" fontAlgn="base" latinLnBrk="0" hangingPunct="1">
                        <a:buFontTx/>
                        <a:buChar char="-"/>
                      </a:pPr>
                      <a:r>
                        <a:rPr lang="en-GB" sz="1000" kern="1200" dirty="0">
                          <a:solidFill>
                            <a:schemeClr val="dk1"/>
                          </a:solidFill>
                          <a:latin typeface="+mn-lt"/>
                          <a:ea typeface="+mn-ea"/>
                          <a:cs typeface="+mn-cs"/>
                        </a:rPr>
                        <a:t>Art 65-2. The Board shall be composed of one representative per Member State. </a:t>
                      </a:r>
                      <a:r>
                        <a:rPr lang="en-GB" sz="1000" b="1" kern="1200" dirty="0">
                          <a:solidFill>
                            <a:schemeClr val="dk1"/>
                          </a:solidFill>
                          <a:latin typeface="+mn-lt"/>
                          <a:ea typeface="+mn-ea"/>
                          <a:cs typeface="+mn-cs"/>
                        </a:rPr>
                        <a:t>The European Data Protection Supervisor shall participate as observer. </a:t>
                      </a:r>
                    </a:p>
                    <a:p>
                      <a:pPr marL="342900" lvl="1" indent="-171450" algn="l" defTabSz="457189" rtl="0" eaLnBrk="1" fontAlgn="base" latinLnBrk="0" hangingPunct="1">
                        <a:buFontTx/>
                        <a:buChar char="-"/>
                      </a:pPr>
                      <a:endParaRPr lang="en-GB" sz="1000" b="1" kern="1200" dirty="0">
                        <a:solidFill>
                          <a:schemeClr val="dk1"/>
                        </a:solidFill>
                        <a:latin typeface="+mn-lt"/>
                        <a:ea typeface="+mn-ea"/>
                        <a:cs typeface="+mn-cs"/>
                      </a:endParaRPr>
                    </a:p>
                    <a:p>
                      <a:pPr marL="171450" lvl="1" indent="0" algn="l" defTabSz="457189" rtl="0" eaLnBrk="1" fontAlgn="base" latinLnBrk="0" hangingPunct="1">
                        <a:buFontTx/>
                        <a:buNone/>
                      </a:pPr>
                      <a:r>
                        <a:rPr lang="en-GB" sz="1000" b="0" kern="1200" dirty="0">
                          <a:solidFill>
                            <a:schemeClr val="dk1"/>
                          </a:solidFill>
                          <a:latin typeface="+mn-lt"/>
                          <a:ea typeface="+mn-ea"/>
                          <a:cs typeface="+mn-cs"/>
                        </a:rPr>
                        <a:t>Recital 156</a:t>
                      </a:r>
                    </a:p>
                    <a:p>
                      <a:pPr marL="342900" lvl="1" indent="-171450" algn="l" defTabSz="457189" rtl="0" eaLnBrk="1" fontAlgn="base" latinLnBrk="0" hangingPunct="1">
                        <a:buFontTx/>
                        <a:buChar char="-"/>
                      </a:pPr>
                      <a:endParaRPr lang="en-GB" sz="1000" b="1" kern="1200" dirty="0">
                        <a:solidFill>
                          <a:schemeClr val="dk1"/>
                        </a:solidFill>
                        <a:latin typeface="+mn-lt"/>
                        <a:ea typeface="+mn-ea"/>
                        <a:cs typeface="+mn-cs"/>
                      </a:endParaRPr>
                    </a:p>
                    <a:p>
                      <a:pPr marL="342900" lvl="1" indent="-171450" algn="l" defTabSz="457189" rtl="0" eaLnBrk="1" fontAlgn="base" latinLnBrk="0" hangingPunct="1">
                        <a:buFontTx/>
                        <a:buChar char="-"/>
                      </a:pPr>
                      <a:r>
                        <a:rPr lang="en-GB" sz="1000" kern="1200" dirty="0">
                          <a:solidFill>
                            <a:schemeClr val="dk1"/>
                          </a:solidFill>
                          <a:latin typeface="+mn-lt"/>
                          <a:ea typeface="+mn-ea"/>
                          <a:cs typeface="+mn-cs"/>
                        </a:rPr>
                        <a:t>Due to the specific nature of Union institutions, agencies and bodies falling within the scope of this Regulation, it is appropriate to </a:t>
                      </a:r>
                      <a:r>
                        <a:rPr lang="en-GB" sz="1000" b="1" kern="1200" dirty="0">
                          <a:solidFill>
                            <a:schemeClr val="dk1"/>
                          </a:solidFill>
                          <a:latin typeface="+mn-lt"/>
                          <a:ea typeface="+mn-ea"/>
                          <a:cs typeface="+mn-cs"/>
                        </a:rPr>
                        <a:t>designate the European Data Protection Supervisor as a competent market surveillance authority </a:t>
                      </a:r>
                      <a:r>
                        <a:rPr lang="en-GB" sz="1000" kern="1200" dirty="0">
                          <a:solidFill>
                            <a:schemeClr val="dk1"/>
                          </a:solidFill>
                          <a:latin typeface="+mn-lt"/>
                          <a:ea typeface="+mn-ea"/>
                          <a:cs typeface="+mn-cs"/>
                        </a:rPr>
                        <a:t>for them.</a:t>
                      </a:r>
                    </a:p>
                    <a:p>
                      <a:pPr marL="171450" lvl="1" indent="0">
                        <a:buFontTx/>
                        <a:buNone/>
                      </a:pPr>
                      <a:endParaRPr lang="en-GB" sz="1000" kern="1200" dirty="0">
                        <a:solidFill>
                          <a:schemeClr val="dk1"/>
                        </a:solidFill>
                        <a:latin typeface="+mn-lt"/>
                        <a:ea typeface="+mn-ea"/>
                        <a:cs typeface="+mn-cs"/>
                      </a:endParaRPr>
                    </a:p>
                    <a:p>
                      <a:pPr marL="171450" lvl="1"/>
                      <a:endParaRPr lang="en-GB" sz="1050" i="1" dirty="0">
                        <a:solidFill>
                          <a:schemeClr val="accent1"/>
                        </a:solidFill>
                      </a:endParaRPr>
                    </a:p>
                    <a:p>
                      <a:endParaRPr lang="nl-NL" sz="1000" dirty="0"/>
                    </a:p>
                  </a:txBody>
                  <a:tcPr/>
                </a:tc>
                <a:tc>
                  <a:txBody>
                    <a:bodyPr/>
                    <a:lstStyle/>
                    <a:p>
                      <a:r>
                        <a:rPr lang="nl-NL" sz="1000" dirty="0"/>
                        <a:t>EDPS </a:t>
                      </a:r>
                      <a:r>
                        <a:rPr lang="nl-NL" sz="1000" dirty="0" err="1"/>
                        <a:t>can</a:t>
                      </a:r>
                      <a:r>
                        <a:rPr lang="nl-NL" sz="1000" dirty="0"/>
                        <a:t> </a:t>
                      </a:r>
                      <a:r>
                        <a:rPr lang="nl-NL" sz="1000" dirty="0" err="1"/>
                        <a:t>apply</a:t>
                      </a:r>
                      <a:r>
                        <a:rPr lang="nl-NL" sz="1000" dirty="0"/>
                        <a:t> </a:t>
                      </a:r>
                      <a:r>
                        <a:rPr lang="nl-NL" sz="1000" dirty="0" err="1"/>
                        <a:t>fines</a:t>
                      </a:r>
                      <a:r>
                        <a:rPr lang="nl-NL" sz="1000" dirty="0"/>
                        <a:t> up </a:t>
                      </a:r>
                      <a:r>
                        <a:rPr lang="nl-NL" sz="1000" dirty="0" err="1"/>
                        <a:t>to</a:t>
                      </a:r>
                      <a:r>
                        <a:rPr lang="nl-NL" sz="1000" dirty="0"/>
                        <a:t> 1,5 MIO Euro </a:t>
                      </a:r>
                      <a:r>
                        <a:rPr lang="nl-NL" sz="1000" dirty="0" err="1"/>
                        <a:t>for</a:t>
                      </a:r>
                      <a:r>
                        <a:rPr lang="nl-NL" sz="1000" dirty="0"/>
                        <a:t> </a:t>
                      </a:r>
                      <a:r>
                        <a:rPr lang="nl-NL" sz="1000" dirty="0" err="1"/>
                        <a:t>prohibited</a:t>
                      </a:r>
                      <a:r>
                        <a:rPr lang="nl-NL" sz="1000" dirty="0"/>
                        <a:t> AI systems. </a:t>
                      </a:r>
                    </a:p>
                    <a:p>
                      <a:endParaRPr lang="nl-NL" sz="1000" dirty="0"/>
                    </a:p>
                    <a:p>
                      <a:r>
                        <a:rPr lang="nl-NL" sz="1000" dirty="0" err="1"/>
                        <a:t>Therefore</a:t>
                      </a:r>
                      <a:r>
                        <a:rPr lang="nl-NL" sz="1000" dirty="0"/>
                        <a:t> </a:t>
                      </a:r>
                      <a:r>
                        <a:rPr lang="nl-NL" sz="1000" dirty="0" err="1"/>
                        <a:t>not</a:t>
                      </a:r>
                      <a:r>
                        <a:rPr lang="nl-NL" sz="1000" dirty="0"/>
                        <a:t> </a:t>
                      </a:r>
                      <a:r>
                        <a:rPr lang="nl-NL" sz="1000" dirty="0" err="1"/>
                        <a:t>only</a:t>
                      </a:r>
                      <a:r>
                        <a:rPr lang="nl-NL" sz="1000" dirty="0"/>
                        <a:t> </a:t>
                      </a:r>
                      <a:r>
                        <a:rPr lang="nl-NL" sz="1000" dirty="0" err="1"/>
                        <a:t>the</a:t>
                      </a:r>
                      <a:r>
                        <a:rPr lang="nl-NL" sz="1000" dirty="0"/>
                        <a:t> EU &amp; National AI regulators </a:t>
                      </a:r>
                      <a:r>
                        <a:rPr lang="nl-NL" sz="1000" dirty="0" err="1"/>
                        <a:t>can</a:t>
                      </a:r>
                      <a:r>
                        <a:rPr lang="nl-NL" sz="1000" dirty="0"/>
                        <a:t> </a:t>
                      </a:r>
                      <a:r>
                        <a:rPr lang="nl-NL" sz="1000" dirty="0" err="1"/>
                        <a:t>impose</a:t>
                      </a:r>
                      <a:r>
                        <a:rPr lang="nl-NL" sz="1000" dirty="0"/>
                        <a:t> </a:t>
                      </a:r>
                      <a:r>
                        <a:rPr lang="nl-NL" sz="1000" dirty="0" err="1"/>
                        <a:t>fines</a:t>
                      </a:r>
                      <a:r>
                        <a:rPr lang="nl-NL" sz="1000" dirty="0"/>
                        <a:t>, but </a:t>
                      </a:r>
                      <a:r>
                        <a:rPr lang="nl-NL" sz="1000" dirty="0" err="1"/>
                        <a:t>also</a:t>
                      </a:r>
                      <a:r>
                        <a:rPr lang="nl-NL" sz="1000" dirty="0"/>
                        <a:t> </a:t>
                      </a:r>
                      <a:r>
                        <a:rPr lang="nl-NL" sz="1000" dirty="0" err="1"/>
                        <a:t>the</a:t>
                      </a:r>
                      <a:r>
                        <a:rPr lang="nl-NL" sz="1000" dirty="0"/>
                        <a:t> EDPS</a:t>
                      </a:r>
                    </a:p>
                    <a:p>
                      <a:endParaRPr lang="nl-NL" sz="1000" dirty="0"/>
                    </a:p>
                    <a:p>
                      <a:r>
                        <a:rPr lang="nl-NL" sz="1000" dirty="0"/>
                        <a:t>The EDPS is </a:t>
                      </a:r>
                      <a:r>
                        <a:rPr lang="nl-NL" sz="1000" dirty="0" err="1"/>
                        <a:t>heavily</a:t>
                      </a:r>
                      <a:r>
                        <a:rPr lang="nl-NL" sz="1000" dirty="0"/>
                        <a:t> </a:t>
                      </a:r>
                      <a:r>
                        <a:rPr lang="nl-NL" sz="1000" dirty="0" err="1"/>
                        <a:t>involed</a:t>
                      </a:r>
                      <a:r>
                        <a:rPr lang="nl-NL" sz="1000" dirty="0"/>
                        <a:t> in </a:t>
                      </a:r>
                      <a:r>
                        <a:rPr lang="nl-NL" sz="1000" dirty="0" err="1"/>
                        <a:t>the</a:t>
                      </a:r>
                      <a:r>
                        <a:rPr lang="nl-NL" sz="1000" dirty="0"/>
                        <a:t> AI act </a:t>
                      </a:r>
                      <a:r>
                        <a:rPr lang="nl-NL" sz="1000" dirty="0" err="1"/>
                        <a:t>and</a:t>
                      </a:r>
                      <a:r>
                        <a:rPr lang="nl-NL" sz="1000" dirty="0"/>
                        <a:t> </a:t>
                      </a:r>
                      <a:r>
                        <a:rPr lang="nl-NL" sz="1000" dirty="0" err="1"/>
                        <a:t>can</a:t>
                      </a:r>
                      <a:r>
                        <a:rPr lang="nl-NL" sz="1000" dirty="0"/>
                        <a:t> even </a:t>
                      </a:r>
                      <a:r>
                        <a:rPr lang="nl-NL" sz="1000" dirty="0" err="1"/>
                        <a:t>impose</a:t>
                      </a:r>
                      <a:r>
                        <a:rPr lang="nl-NL" sz="1000" dirty="0"/>
                        <a:t> </a:t>
                      </a:r>
                      <a:r>
                        <a:rPr lang="nl-NL" sz="1000" dirty="0" err="1"/>
                        <a:t>administrative</a:t>
                      </a:r>
                      <a:r>
                        <a:rPr lang="nl-NL" sz="1000" dirty="0"/>
                        <a:t> </a:t>
                      </a:r>
                      <a:r>
                        <a:rPr lang="nl-NL" sz="1000" dirty="0" err="1"/>
                        <a:t>fines</a:t>
                      </a:r>
                      <a:r>
                        <a:rPr lang="nl-NL" sz="1000" dirty="0"/>
                        <a:t>.</a:t>
                      </a:r>
                    </a:p>
                  </a:txBody>
                  <a:tcPr/>
                </a:tc>
                <a:extLst>
                  <a:ext uri="{0D108BD9-81ED-4DB2-BD59-A6C34878D82A}">
                    <a16:rowId xmlns:a16="http://schemas.microsoft.com/office/drawing/2014/main" val="1220992378"/>
                  </a:ext>
                </a:extLst>
              </a:tr>
            </a:tbl>
          </a:graphicData>
        </a:graphic>
      </p:graphicFrame>
      <p:sp>
        <p:nvSpPr>
          <p:cNvPr id="2" name="TextBox 1">
            <a:extLst>
              <a:ext uri="{FF2B5EF4-FFF2-40B4-BE49-F238E27FC236}">
                <a16:creationId xmlns:a16="http://schemas.microsoft.com/office/drawing/2014/main" id="{2CCC7A26-2C2A-CA62-E750-EBC9288C7EFE}"/>
              </a:ext>
            </a:extLst>
          </p:cNvPr>
          <p:cNvSpPr txBox="1"/>
          <p:nvPr/>
        </p:nvSpPr>
        <p:spPr>
          <a:xfrm>
            <a:off x="3002834" y="265651"/>
            <a:ext cx="6676248" cy="400110"/>
          </a:xfrm>
          <a:prstGeom prst="rect">
            <a:avLst/>
          </a:prstGeom>
          <a:noFill/>
        </p:spPr>
        <p:txBody>
          <a:bodyPr wrap="square" rtlCol="0">
            <a:spAutoFit/>
          </a:bodyPr>
          <a:lstStyle/>
          <a:p>
            <a:pPr algn="ctr"/>
            <a:r>
              <a:rPr lang="nl-NL" sz="2000" b="1" dirty="0">
                <a:solidFill>
                  <a:schemeClr val="accent1"/>
                </a:solidFill>
              </a:rPr>
              <a:t>Data </a:t>
            </a:r>
            <a:r>
              <a:rPr lang="nl-NL" sz="2000" b="1" dirty="0" err="1">
                <a:solidFill>
                  <a:schemeClr val="accent1"/>
                </a:solidFill>
              </a:rPr>
              <a:t>protection</a:t>
            </a:r>
            <a:r>
              <a:rPr lang="nl-NL" sz="2000" b="1" dirty="0">
                <a:solidFill>
                  <a:schemeClr val="accent1"/>
                </a:solidFill>
              </a:rPr>
              <a:t> </a:t>
            </a:r>
            <a:r>
              <a:rPr lang="nl-NL" sz="2000" b="1" dirty="0" err="1">
                <a:solidFill>
                  <a:schemeClr val="accent6"/>
                </a:solidFill>
              </a:rPr>
              <a:t>capabilities</a:t>
            </a:r>
            <a:r>
              <a:rPr lang="nl-NL" sz="2000" b="1" dirty="0">
                <a:solidFill>
                  <a:schemeClr val="accent1"/>
                </a:solidFill>
              </a:rPr>
              <a:t> </a:t>
            </a:r>
            <a:r>
              <a:rPr lang="nl-NL" sz="2000" b="1" dirty="0" err="1">
                <a:solidFill>
                  <a:schemeClr val="accent1"/>
                </a:solidFill>
              </a:rPr>
              <a:t>for</a:t>
            </a:r>
            <a:r>
              <a:rPr lang="nl-NL" sz="2000" b="1" dirty="0">
                <a:solidFill>
                  <a:schemeClr val="accent1"/>
                </a:solidFill>
              </a:rPr>
              <a:t> </a:t>
            </a:r>
            <a:r>
              <a:rPr lang="nl-NL" sz="2000" b="1" dirty="0" err="1">
                <a:solidFill>
                  <a:schemeClr val="accent1"/>
                </a:solidFill>
              </a:rPr>
              <a:t>the</a:t>
            </a:r>
            <a:r>
              <a:rPr lang="nl-NL" sz="2000" b="1" dirty="0">
                <a:solidFill>
                  <a:schemeClr val="accent1"/>
                </a:solidFill>
              </a:rPr>
              <a:t> AI act </a:t>
            </a:r>
            <a:r>
              <a:rPr lang="nl-NL" sz="2000" b="1" dirty="0">
                <a:solidFill>
                  <a:schemeClr val="accent6"/>
                </a:solidFill>
              </a:rPr>
              <a:t>06</a:t>
            </a:r>
            <a:r>
              <a:rPr lang="nl-NL" sz="2000" b="1" dirty="0">
                <a:solidFill>
                  <a:schemeClr val="accent1"/>
                </a:solidFill>
              </a:rPr>
              <a:t>:</a:t>
            </a:r>
          </a:p>
        </p:txBody>
      </p:sp>
    </p:spTree>
    <p:extLst>
      <p:ext uri="{BB962C8B-B14F-4D97-AF65-F5344CB8AC3E}">
        <p14:creationId xmlns:p14="http://schemas.microsoft.com/office/powerpoint/2010/main" val="485039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A2B3A-A86A-ACE0-36EA-76AD9AA13BA0}"/>
            </a:ext>
          </a:extLst>
        </p:cNvPr>
        <p:cNvGrpSpPr/>
        <p:nvPr/>
      </p:nvGrpSpPr>
      <p:grpSpPr>
        <a:xfrm>
          <a:off x="0" y="0"/>
          <a:ext cx="0" cy="0"/>
          <a:chOff x="0" y="0"/>
          <a:chExt cx="0" cy="0"/>
        </a:xfrm>
      </p:grpSpPr>
      <p:sp>
        <p:nvSpPr>
          <p:cNvPr id="154" name="Rectangle 153">
            <a:extLst>
              <a:ext uri="{FF2B5EF4-FFF2-40B4-BE49-F238E27FC236}">
                <a16:creationId xmlns:a16="http://schemas.microsoft.com/office/drawing/2014/main" id="{4A696C43-DBF1-1A26-CAC1-72A8D6FE5EBE}"/>
              </a:ext>
            </a:extLst>
          </p:cNvPr>
          <p:cNvSpPr/>
          <p:nvPr/>
        </p:nvSpPr>
        <p:spPr>
          <a:xfrm>
            <a:off x="6127950" y="482600"/>
            <a:ext cx="3886200" cy="5228652"/>
          </a:xfrm>
          <a:prstGeom prst="rect">
            <a:avLst/>
          </a:prstGeom>
          <a:solidFill>
            <a:srgbClr val="DAEE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53" name="Rectangle 152">
            <a:extLst>
              <a:ext uri="{FF2B5EF4-FFF2-40B4-BE49-F238E27FC236}">
                <a16:creationId xmlns:a16="http://schemas.microsoft.com/office/drawing/2014/main" id="{19AB712E-AA11-F5BD-330D-7994F91DCE37}"/>
              </a:ext>
            </a:extLst>
          </p:cNvPr>
          <p:cNvSpPr/>
          <p:nvPr/>
        </p:nvSpPr>
        <p:spPr>
          <a:xfrm>
            <a:off x="2061012" y="482600"/>
            <a:ext cx="3886200" cy="5228652"/>
          </a:xfrm>
          <a:prstGeom prst="rect">
            <a:avLst/>
          </a:prstGeom>
          <a:solidFill>
            <a:srgbClr val="DAEE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4" name="Slide Number Placeholder 3">
            <a:extLst>
              <a:ext uri="{FF2B5EF4-FFF2-40B4-BE49-F238E27FC236}">
                <a16:creationId xmlns:a16="http://schemas.microsoft.com/office/drawing/2014/main" id="{4ACD0D17-0D36-1B69-6F39-2F2032BE26A2}"/>
              </a:ext>
            </a:extLst>
          </p:cNvPr>
          <p:cNvSpPr>
            <a:spLocks noGrp="1"/>
          </p:cNvSpPr>
          <p:nvPr>
            <p:ph type="sldNum" sz="quarter" idx="4"/>
          </p:nvPr>
        </p:nvSpPr>
        <p:spPr/>
        <p:txBody>
          <a:bodyPr/>
          <a:lstStyle/>
          <a:p>
            <a:fld id="{BB3B27A6-5504-4172-9607-AC3A8638B53A}" type="slidenum">
              <a:rPr lang="sr-Latn-RS" smtClean="0"/>
              <a:pPr/>
              <a:t>24</a:t>
            </a:fld>
            <a:endParaRPr lang="sr-Latn-RS"/>
          </a:p>
        </p:txBody>
      </p:sp>
      <p:sp>
        <p:nvSpPr>
          <p:cNvPr id="146" name="TextBox 145">
            <a:extLst>
              <a:ext uri="{FF2B5EF4-FFF2-40B4-BE49-F238E27FC236}">
                <a16:creationId xmlns:a16="http://schemas.microsoft.com/office/drawing/2014/main" id="{C1D74252-17F0-15BB-9542-92C35A45EEA4}"/>
              </a:ext>
            </a:extLst>
          </p:cNvPr>
          <p:cNvSpPr txBox="1"/>
          <p:nvPr/>
        </p:nvSpPr>
        <p:spPr>
          <a:xfrm>
            <a:off x="2157529" y="529647"/>
            <a:ext cx="3789683" cy="3570208"/>
          </a:xfrm>
          <a:prstGeom prst="rect">
            <a:avLst/>
          </a:prstGeom>
          <a:noFill/>
        </p:spPr>
        <p:txBody>
          <a:bodyPr wrap="square" rtlCol="0">
            <a:spAutoFit/>
          </a:bodyPr>
          <a:lstStyle/>
          <a:p>
            <a:r>
              <a:rPr lang="nl-NL" b="1" dirty="0">
                <a:solidFill>
                  <a:schemeClr val="accent1"/>
                </a:solidFill>
              </a:rPr>
              <a:t>DP </a:t>
            </a:r>
            <a:r>
              <a:rPr lang="nl-NL" b="1" dirty="0" err="1">
                <a:solidFill>
                  <a:schemeClr val="accent1"/>
                </a:solidFill>
              </a:rPr>
              <a:t>Requirements</a:t>
            </a:r>
            <a:r>
              <a:rPr lang="nl-NL" dirty="0">
                <a:solidFill>
                  <a:schemeClr val="accent1"/>
                </a:solidFill>
              </a:rPr>
              <a:t>:</a:t>
            </a:r>
          </a:p>
          <a:p>
            <a:pPr marL="285750" indent="-285750">
              <a:buFontTx/>
              <a:buChar char="-"/>
            </a:pPr>
            <a:endParaRPr lang="nl-NL" sz="1000" dirty="0"/>
          </a:p>
          <a:p>
            <a:pPr marL="285750" indent="-285750">
              <a:buFontTx/>
              <a:buChar char="-"/>
            </a:pPr>
            <a:r>
              <a:rPr lang="nl-NL" sz="1400" b="1" dirty="0"/>
              <a:t>Basic </a:t>
            </a:r>
            <a:r>
              <a:rPr lang="nl-NL" sz="1400" b="1" dirty="0" err="1"/>
              <a:t>Principles</a:t>
            </a:r>
            <a:endParaRPr lang="nl-NL" sz="1400" b="1" dirty="0"/>
          </a:p>
          <a:p>
            <a:pPr marL="285750" indent="-285750">
              <a:buFontTx/>
              <a:buChar char="-"/>
            </a:pPr>
            <a:endParaRPr lang="nl-NL" sz="900" b="1" dirty="0"/>
          </a:p>
          <a:p>
            <a:pPr marL="285750" indent="-285750">
              <a:buFontTx/>
              <a:buChar char="-"/>
            </a:pPr>
            <a:r>
              <a:rPr lang="nl-NL" sz="1400" b="1" dirty="0"/>
              <a:t>Legal </a:t>
            </a:r>
            <a:r>
              <a:rPr lang="nl-NL" sz="1400" b="1" dirty="0" err="1"/>
              <a:t>grounds</a:t>
            </a:r>
            <a:r>
              <a:rPr lang="nl-NL" sz="1400" b="1" dirty="0"/>
              <a:t> (6)</a:t>
            </a:r>
          </a:p>
          <a:p>
            <a:pPr marL="285750" indent="-285750">
              <a:buFontTx/>
              <a:buChar char="-"/>
            </a:pPr>
            <a:endParaRPr lang="nl-NL" sz="900" b="1" dirty="0"/>
          </a:p>
          <a:p>
            <a:pPr marL="285750" indent="-285750">
              <a:buFontTx/>
              <a:buChar char="-"/>
            </a:pPr>
            <a:r>
              <a:rPr lang="nl-NL" sz="1400" b="1" dirty="0" err="1"/>
              <a:t>Transparency</a:t>
            </a:r>
            <a:endParaRPr lang="nl-NL" sz="1400" b="1" dirty="0"/>
          </a:p>
          <a:p>
            <a:pPr marL="285750" indent="-285750">
              <a:buFontTx/>
              <a:buChar char="-"/>
            </a:pPr>
            <a:endParaRPr lang="nl-NL" sz="900" b="1" dirty="0"/>
          </a:p>
          <a:p>
            <a:pPr marL="285750" indent="-285750">
              <a:buFontTx/>
              <a:buChar char="-"/>
            </a:pPr>
            <a:r>
              <a:rPr lang="nl-NL" sz="1400" b="1" dirty="0"/>
              <a:t>Data </a:t>
            </a:r>
            <a:r>
              <a:rPr lang="nl-NL" sz="1400" b="1" dirty="0" err="1"/>
              <a:t>minimization</a:t>
            </a:r>
            <a:endParaRPr lang="nl-NL" sz="1400" b="1" dirty="0"/>
          </a:p>
          <a:p>
            <a:pPr marL="285750" indent="-285750">
              <a:buFontTx/>
              <a:buChar char="-"/>
            </a:pPr>
            <a:endParaRPr lang="nl-NL" sz="900" b="1" dirty="0"/>
          </a:p>
          <a:p>
            <a:pPr marL="285750" indent="-285750">
              <a:buFontTx/>
              <a:buChar char="-"/>
            </a:pPr>
            <a:r>
              <a:rPr lang="nl-NL" sz="1400" b="1" dirty="0" err="1"/>
              <a:t>Integrity</a:t>
            </a:r>
            <a:r>
              <a:rPr lang="nl-NL" sz="1400" b="1" dirty="0"/>
              <a:t> of data</a:t>
            </a:r>
          </a:p>
          <a:p>
            <a:pPr marL="285750" indent="-285750">
              <a:buFontTx/>
              <a:buChar char="-"/>
            </a:pPr>
            <a:endParaRPr lang="nl-NL" sz="900" b="1" dirty="0"/>
          </a:p>
          <a:p>
            <a:pPr marL="285750" indent="-285750">
              <a:buFontTx/>
              <a:buChar char="-"/>
            </a:pPr>
            <a:r>
              <a:rPr lang="nl-NL" sz="1400" b="1" dirty="0" err="1"/>
              <a:t>Retention</a:t>
            </a:r>
            <a:r>
              <a:rPr lang="nl-NL" sz="1400" b="1" dirty="0"/>
              <a:t> </a:t>
            </a:r>
            <a:r>
              <a:rPr lang="nl-NL" sz="1400" b="1" dirty="0" err="1"/>
              <a:t>period</a:t>
            </a:r>
            <a:r>
              <a:rPr lang="nl-NL" sz="1400" b="1" dirty="0"/>
              <a:t>/</a:t>
            </a:r>
            <a:r>
              <a:rPr lang="nl-NL" sz="1400" b="1" dirty="0" err="1"/>
              <a:t>limitation</a:t>
            </a:r>
            <a:endParaRPr lang="nl-NL" sz="1400" b="1" dirty="0"/>
          </a:p>
          <a:p>
            <a:pPr marL="285750" indent="-285750">
              <a:buFontTx/>
              <a:buChar char="-"/>
            </a:pPr>
            <a:endParaRPr lang="nl-NL" sz="900" dirty="0"/>
          </a:p>
          <a:p>
            <a:pPr marL="285750" indent="-285750">
              <a:buFontTx/>
              <a:buChar char="-"/>
            </a:pPr>
            <a:r>
              <a:rPr lang="nl-NL" sz="1400" dirty="0"/>
              <a:t>Accountability</a:t>
            </a:r>
          </a:p>
          <a:p>
            <a:pPr marL="285750" indent="-285750">
              <a:buFontTx/>
              <a:buChar char="-"/>
            </a:pPr>
            <a:endParaRPr lang="nl-NL" sz="900" dirty="0"/>
          </a:p>
          <a:p>
            <a:pPr marL="285750" indent="-285750">
              <a:buFontTx/>
              <a:buChar char="-"/>
            </a:pPr>
            <a:r>
              <a:rPr lang="nl-NL" sz="1400" b="1" dirty="0" err="1"/>
              <a:t>Purpose</a:t>
            </a:r>
            <a:r>
              <a:rPr lang="nl-NL" sz="1400" b="1" dirty="0"/>
              <a:t> </a:t>
            </a:r>
            <a:r>
              <a:rPr lang="nl-NL" sz="1400" b="1" dirty="0" err="1"/>
              <a:t>limitation</a:t>
            </a:r>
            <a:endParaRPr lang="nl-NL" sz="1400" b="1" dirty="0"/>
          </a:p>
          <a:p>
            <a:pPr marL="285750" indent="-285750">
              <a:buFontTx/>
              <a:buChar char="-"/>
            </a:pPr>
            <a:endParaRPr lang="nl-NL" sz="900" b="1" dirty="0"/>
          </a:p>
          <a:p>
            <a:pPr marL="285750" indent="-285750">
              <a:buFontTx/>
              <a:buChar char="-"/>
            </a:pPr>
            <a:r>
              <a:rPr lang="nl-NL" sz="1400" b="1" dirty="0" err="1"/>
              <a:t>Determine</a:t>
            </a:r>
            <a:r>
              <a:rPr lang="nl-NL" sz="1400" b="1" dirty="0"/>
              <a:t> </a:t>
            </a:r>
            <a:r>
              <a:rPr lang="nl-NL" sz="1400" b="1" dirty="0" err="1"/>
              <a:t>the</a:t>
            </a:r>
            <a:r>
              <a:rPr lang="nl-NL" sz="1400" b="1" dirty="0"/>
              <a:t> right DP </a:t>
            </a:r>
            <a:r>
              <a:rPr lang="nl-NL" sz="1400" b="1" dirty="0" err="1"/>
              <a:t>Classification</a:t>
            </a:r>
            <a:endParaRPr lang="nl-NL" sz="1400" b="1" dirty="0"/>
          </a:p>
        </p:txBody>
      </p:sp>
      <p:sp>
        <p:nvSpPr>
          <p:cNvPr id="147" name="TextBox 146">
            <a:extLst>
              <a:ext uri="{FF2B5EF4-FFF2-40B4-BE49-F238E27FC236}">
                <a16:creationId xmlns:a16="http://schemas.microsoft.com/office/drawing/2014/main" id="{4C13FABF-6578-B776-A0A9-EC30D618C93C}"/>
              </a:ext>
            </a:extLst>
          </p:cNvPr>
          <p:cNvSpPr txBox="1"/>
          <p:nvPr/>
        </p:nvSpPr>
        <p:spPr>
          <a:xfrm>
            <a:off x="6285129" y="529647"/>
            <a:ext cx="3845859" cy="5478423"/>
          </a:xfrm>
          <a:prstGeom prst="rect">
            <a:avLst/>
          </a:prstGeom>
          <a:noFill/>
        </p:spPr>
        <p:txBody>
          <a:bodyPr wrap="square" rtlCol="0">
            <a:spAutoFit/>
          </a:bodyPr>
          <a:lstStyle/>
          <a:p>
            <a:r>
              <a:rPr lang="nl-NL" b="1" dirty="0">
                <a:solidFill>
                  <a:schemeClr val="accent1"/>
                </a:solidFill>
              </a:rPr>
              <a:t>DP </a:t>
            </a:r>
            <a:r>
              <a:rPr lang="nl-NL" b="1" dirty="0" err="1">
                <a:solidFill>
                  <a:schemeClr val="accent1"/>
                </a:solidFill>
              </a:rPr>
              <a:t>Capabilities</a:t>
            </a:r>
            <a:r>
              <a:rPr lang="nl-NL" b="1" dirty="0">
                <a:solidFill>
                  <a:schemeClr val="accent1"/>
                </a:solidFill>
              </a:rPr>
              <a:t>:</a:t>
            </a:r>
          </a:p>
          <a:p>
            <a:endParaRPr lang="nl-NL" sz="1000" b="1" dirty="0">
              <a:solidFill>
                <a:schemeClr val="accent1"/>
              </a:solidFill>
            </a:endParaRPr>
          </a:p>
          <a:p>
            <a:pPr marL="285750" indent="-285750">
              <a:buFontTx/>
              <a:buChar char="-"/>
            </a:pPr>
            <a:r>
              <a:rPr lang="nl-NL" sz="1400" b="1" dirty="0" err="1"/>
              <a:t>Role</a:t>
            </a:r>
            <a:r>
              <a:rPr lang="nl-NL" sz="1400" b="1" dirty="0"/>
              <a:t> </a:t>
            </a:r>
            <a:r>
              <a:rPr lang="nl-NL" sz="1400" b="1" dirty="0" err="1"/>
              <a:t>determination</a:t>
            </a:r>
            <a:r>
              <a:rPr lang="nl-NL" sz="1400" b="1" dirty="0"/>
              <a:t> (Controller/Processor/Sub-Processors/Joint-Controller/…)</a:t>
            </a:r>
          </a:p>
          <a:p>
            <a:pPr marL="285750" indent="-285750">
              <a:buFontTx/>
              <a:buChar char="-"/>
            </a:pPr>
            <a:endParaRPr lang="nl-NL" sz="900" dirty="0"/>
          </a:p>
          <a:p>
            <a:pPr marL="285750" indent="-285750">
              <a:buFontTx/>
              <a:buChar char="-"/>
            </a:pPr>
            <a:r>
              <a:rPr lang="nl-NL" sz="1400" dirty="0"/>
              <a:t>Record of processing </a:t>
            </a:r>
            <a:r>
              <a:rPr lang="nl-NL" sz="1400" dirty="0" err="1"/>
              <a:t>activities</a:t>
            </a:r>
            <a:endParaRPr lang="nl-NL" sz="1400" dirty="0"/>
          </a:p>
          <a:p>
            <a:pPr marL="285750" indent="-285750">
              <a:buFontTx/>
              <a:buChar char="-"/>
            </a:pPr>
            <a:endParaRPr lang="nl-NL" sz="900" dirty="0"/>
          </a:p>
          <a:p>
            <a:pPr marL="285750" indent="-285750">
              <a:buFontTx/>
              <a:buChar char="-"/>
            </a:pPr>
            <a:r>
              <a:rPr lang="nl-NL" sz="1400" b="1" dirty="0" err="1"/>
              <a:t>Executing</a:t>
            </a:r>
            <a:r>
              <a:rPr lang="nl-NL" sz="1400" b="1" dirty="0"/>
              <a:t> </a:t>
            </a:r>
            <a:r>
              <a:rPr lang="nl-NL" sz="1400" b="1" dirty="0" err="1"/>
              <a:t>Rights</a:t>
            </a:r>
            <a:r>
              <a:rPr lang="nl-NL" sz="1400" b="1" dirty="0"/>
              <a:t> of </a:t>
            </a:r>
            <a:r>
              <a:rPr lang="nl-NL" sz="1400" b="1" dirty="0" err="1"/>
              <a:t>the</a:t>
            </a:r>
            <a:r>
              <a:rPr lang="nl-NL" sz="1400" b="1" dirty="0"/>
              <a:t> data subject</a:t>
            </a:r>
          </a:p>
          <a:p>
            <a:pPr marL="285750" indent="-285750">
              <a:buFontTx/>
              <a:buChar char="-"/>
            </a:pPr>
            <a:endParaRPr lang="nl-NL" sz="900" dirty="0"/>
          </a:p>
          <a:p>
            <a:pPr marL="285750" indent="-285750">
              <a:buFontTx/>
              <a:buChar char="-"/>
            </a:pPr>
            <a:r>
              <a:rPr lang="nl-NL" sz="1400" dirty="0"/>
              <a:t>DP policy/statements</a:t>
            </a:r>
          </a:p>
          <a:p>
            <a:pPr marL="285750" indent="-285750">
              <a:buFontTx/>
              <a:buChar char="-"/>
            </a:pPr>
            <a:endParaRPr lang="nl-NL" sz="900" dirty="0"/>
          </a:p>
          <a:p>
            <a:pPr marL="285750" indent="-285750">
              <a:buFontTx/>
              <a:buChar char="-"/>
            </a:pPr>
            <a:r>
              <a:rPr lang="nl-NL" sz="1400" b="1" dirty="0" err="1"/>
              <a:t>Applying</a:t>
            </a:r>
            <a:r>
              <a:rPr lang="nl-NL" sz="1400" b="1" dirty="0"/>
              <a:t> </a:t>
            </a:r>
            <a:r>
              <a:rPr lang="nl-NL" sz="1400" b="1" dirty="0" err="1"/>
              <a:t>DpbD</a:t>
            </a:r>
            <a:r>
              <a:rPr lang="nl-NL" sz="1400" b="1" dirty="0"/>
              <a:t> &amp; </a:t>
            </a:r>
            <a:r>
              <a:rPr lang="nl-NL" sz="1400" b="1" dirty="0" err="1"/>
              <a:t>DPbd</a:t>
            </a:r>
            <a:endParaRPr lang="nl-NL" sz="1400" b="1" dirty="0"/>
          </a:p>
          <a:p>
            <a:pPr marL="285750" indent="-285750">
              <a:buFontTx/>
              <a:buChar char="-"/>
            </a:pPr>
            <a:endParaRPr lang="nl-NL" sz="900" b="1" dirty="0"/>
          </a:p>
          <a:p>
            <a:pPr marL="285750" indent="-285750">
              <a:buFontTx/>
              <a:buChar char="-"/>
            </a:pPr>
            <a:r>
              <a:rPr lang="nl-NL" sz="1400" b="1" dirty="0" err="1"/>
              <a:t>Defining</a:t>
            </a:r>
            <a:r>
              <a:rPr lang="nl-NL" sz="1400" b="1" dirty="0"/>
              <a:t> &amp; </a:t>
            </a:r>
            <a:r>
              <a:rPr lang="nl-NL" sz="1400" b="1" dirty="0" err="1"/>
              <a:t>applying</a:t>
            </a:r>
            <a:r>
              <a:rPr lang="nl-NL" sz="1400" b="1" dirty="0"/>
              <a:t> </a:t>
            </a:r>
            <a:r>
              <a:rPr lang="nl-NL" sz="1400" b="1" dirty="0" err="1"/>
              <a:t>Tom’s</a:t>
            </a:r>
            <a:endParaRPr lang="nl-NL" sz="1400" b="1" dirty="0"/>
          </a:p>
          <a:p>
            <a:pPr marL="285750" indent="-285750">
              <a:buFontTx/>
              <a:buChar char="-"/>
            </a:pPr>
            <a:endParaRPr lang="nl-NL" sz="900" b="1" dirty="0"/>
          </a:p>
          <a:p>
            <a:pPr marL="285750" indent="-285750">
              <a:buFontTx/>
              <a:buChar char="-"/>
            </a:pPr>
            <a:r>
              <a:rPr lang="nl-NL" sz="1400" b="1" dirty="0"/>
              <a:t>Managing Data </a:t>
            </a:r>
            <a:r>
              <a:rPr lang="nl-NL" sz="1400" b="1" dirty="0" err="1"/>
              <a:t>breaches</a:t>
            </a:r>
            <a:endParaRPr lang="nl-NL" sz="1400" b="1" dirty="0"/>
          </a:p>
          <a:p>
            <a:pPr marL="285750" indent="-285750">
              <a:buFontTx/>
              <a:buChar char="-"/>
            </a:pPr>
            <a:endParaRPr lang="nl-NL" sz="900" b="1" dirty="0"/>
          </a:p>
          <a:p>
            <a:pPr marL="285750" indent="-285750">
              <a:buFontTx/>
              <a:buChar char="-"/>
            </a:pPr>
            <a:r>
              <a:rPr lang="nl-NL" sz="1400" b="1" dirty="0" err="1"/>
              <a:t>Executing</a:t>
            </a:r>
            <a:r>
              <a:rPr lang="nl-NL" sz="1400" b="1" dirty="0"/>
              <a:t> (Pre-)</a:t>
            </a:r>
            <a:r>
              <a:rPr lang="nl-NL" sz="1400" b="1" dirty="0" err="1"/>
              <a:t>DPIA’s</a:t>
            </a:r>
            <a:endParaRPr lang="nl-NL" sz="1400" b="1" dirty="0"/>
          </a:p>
          <a:p>
            <a:pPr marL="285750" indent="-285750">
              <a:buFontTx/>
              <a:buChar char="-"/>
            </a:pPr>
            <a:endParaRPr lang="nl-NL" sz="900" dirty="0"/>
          </a:p>
          <a:p>
            <a:pPr marL="285750" indent="-285750">
              <a:buFontTx/>
              <a:buChar char="-"/>
            </a:pPr>
            <a:r>
              <a:rPr lang="nl-NL" sz="1400" dirty="0" err="1"/>
              <a:t>Assigning</a:t>
            </a:r>
            <a:r>
              <a:rPr lang="nl-NL" sz="1400" dirty="0"/>
              <a:t> a DPO &amp; </a:t>
            </a:r>
            <a:r>
              <a:rPr lang="nl-NL" sz="1400" dirty="0" err="1"/>
              <a:t>executing</a:t>
            </a:r>
            <a:r>
              <a:rPr lang="nl-NL" sz="1400" dirty="0"/>
              <a:t> DPO </a:t>
            </a:r>
            <a:r>
              <a:rPr lang="nl-NL" sz="1400" dirty="0" err="1"/>
              <a:t>tasks</a:t>
            </a:r>
            <a:endParaRPr lang="nl-NL" sz="1400" dirty="0"/>
          </a:p>
          <a:p>
            <a:pPr marL="285750" indent="-285750">
              <a:buFontTx/>
              <a:buChar char="-"/>
            </a:pPr>
            <a:endParaRPr lang="nl-NL" sz="900" dirty="0"/>
          </a:p>
          <a:p>
            <a:pPr marL="285750" indent="-285750">
              <a:buFontTx/>
              <a:buChar char="-"/>
            </a:pPr>
            <a:r>
              <a:rPr lang="nl-NL" sz="1400" b="1" dirty="0"/>
              <a:t>Managing Data Transfers</a:t>
            </a:r>
          </a:p>
          <a:p>
            <a:pPr marL="285750" indent="-285750">
              <a:buFontTx/>
              <a:buChar char="-"/>
            </a:pPr>
            <a:endParaRPr lang="nl-NL" sz="900" dirty="0"/>
          </a:p>
          <a:p>
            <a:pPr marL="285750" indent="-285750">
              <a:buFontTx/>
              <a:buChar char="-"/>
            </a:pPr>
            <a:r>
              <a:rPr lang="nl-NL" sz="1400" dirty="0"/>
              <a:t>Managing </a:t>
            </a:r>
            <a:r>
              <a:rPr lang="nl-NL" sz="1400" dirty="0" err="1"/>
              <a:t>DPA’s</a:t>
            </a:r>
            <a:endParaRPr lang="nl-NL" sz="1200" dirty="0"/>
          </a:p>
          <a:p>
            <a:pPr marL="285750" indent="-285750">
              <a:buFontTx/>
              <a:buChar char="-"/>
            </a:pPr>
            <a:endParaRPr lang="nl-NL" sz="900" dirty="0"/>
          </a:p>
          <a:p>
            <a:pPr marL="285750" indent="-285750">
              <a:buFontTx/>
              <a:buChar char="-"/>
            </a:pPr>
            <a:r>
              <a:rPr lang="nl-NL" sz="1400" i="1" dirty="0">
                <a:solidFill>
                  <a:schemeClr val="bg1">
                    <a:lumMod val="65000"/>
                  </a:schemeClr>
                </a:solidFill>
              </a:rPr>
              <a:t>(DP </a:t>
            </a:r>
            <a:r>
              <a:rPr lang="nl-NL" sz="1400" i="1" dirty="0" err="1">
                <a:solidFill>
                  <a:schemeClr val="bg1">
                    <a:lumMod val="65000"/>
                  </a:schemeClr>
                </a:solidFill>
              </a:rPr>
              <a:t>Authorities</a:t>
            </a:r>
            <a:r>
              <a:rPr lang="nl-NL" sz="1400" i="1" dirty="0">
                <a:solidFill>
                  <a:schemeClr val="bg1">
                    <a:lumMod val="65000"/>
                  </a:schemeClr>
                </a:solidFill>
              </a:rPr>
              <a:t> </a:t>
            </a:r>
            <a:r>
              <a:rPr lang="nl-NL" sz="1400" i="1" dirty="0" err="1">
                <a:solidFill>
                  <a:schemeClr val="bg1">
                    <a:lumMod val="65000"/>
                  </a:schemeClr>
                </a:solidFill>
              </a:rPr>
              <a:t>oversight</a:t>
            </a:r>
            <a:r>
              <a:rPr lang="nl-NL" sz="1400" i="1" dirty="0">
                <a:solidFill>
                  <a:schemeClr val="bg1">
                    <a:lumMod val="65000"/>
                  </a:schemeClr>
                </a:solidFill>
              </a:rPr>
              <a:t>) </a:t>
            </a:r>
          </a:p>
          <a:p>
            <a:pPr marL="285750" indent="-285750">
              <a:buFontTx/>
              <a:buChar char="-"/>
            </a:pPr>
            <a:endParaRPr lang="nl-NL" dirty="0"/>
          </a:p>
        </p:txBody>
      </p:sp>
      <p:sp>
        <p:nvSpPr>
          <p:cNvPr id="152" name="TextBox 151">
            <a:extLst>
              <a:ext uri="{FF2B5EF4-FFF2-40B4-BE49-F238E27FC236}">
                <a16:creationId xmlns:a16="http://schemas.microsoft.com/office/drawing/2014/main" id="{FD97D237-89E7-4D71-4496-21FAF438E11E}"/>
              </a:ext>
            </a:extLst>
          </p:cNvPr>
          <p:cNvSpPr txBox="1"/>
          <p:nvPr/>
        </p:nvSpPr>
        <p:spPr>
          <a:xfrm>
            <a:off x="2828600" y="0"/>
            <a:ext cx="6676248" cy="400110"/>
          </a:xfrm>
          <a:prstGeom prst="rect">
            <a:avLst/>
          </a:prstGeom>
          <a:noFill/>
        </p:spPr>
        <p:txBody>
          <a:bodyPr wrap="square" rtlCol="0">
            <a:spAutoFit/>
          </a:bodyPr>
          <a:lstStyle/>
          <a:p>
            <a:pPr algn="ctr"/>
            <a:r>
              <a:rPr lang="nl-NL" sz="2000" b="1" dirty="0">
                <a:solidFill>
                  <a:schemeClr val="accent1"/>
                </a:solidFill>
              </a:rPr>
              <a:t>Data </a:t>
            </a:r>
            <a:r>
              <a:rPr lang="nl-NL" sz="2000" b="1" dirty="0" err="1">
                <a:solidFill>
                  <a:schemeClr val="accent1"/>
                </a:solidFill>
              </a:rPr>
              <a:t>protection</a:t>
            </a:r>
            <a:r>
              <a:rPr lang="nl-NL" sz="2000" b="1" dirty="0">
                <a:solidFill>
                  <a:schemeClr val="accent1"/>
                </a:solidFill>
              </a:rPr>
              <a:t> </a:t>
            </a:r>
            <a:r>
              <a:rPr lang="nl-NL" sz="2000" b="1" dirty="0" err="1">
                <a:solidFill>
                  <a:schemeClr val="accent6"/>
                </a:solidFill>
              </a:rPr>
              <a:t>requirements</a:t>
            </a:r>
            <a:r>
              <a:rPr lang="nl-NL" sz="2000" b="1" dirty="0">
                <a:solidFill>
                  <a:schemeClr val="accent6"/>
                </a:solidFill>
              </a:rPr>
              <a:t> &amp; </a:t>
            </a:r>
            <a:r>
              <a:rPr lang="nl-NL" sz="2000" b="1" dirty="0" err="1">
                <a:solidFill>
                  <a:schemeClr val="accent6"/>
                </a:solidFill>
              </a:rPr>
              <a:t>capabilities</a:t>
            </a:r>
            <a:r>
              <a:rPr lang="nl-NL" sz="2000" b="1" dirty="0">
                <a:solidFill>
                  <a:schemeClr val="accent6"/>
                </a:solidFill>
              </a:rPr>
              <a:t>:</a:t>
            </a:r>
          </a:p>
        </p:txBody>
      </p:sp>
      <p:sp>
        <p:nvSpPr>
          <p:cNvPr id="2" name="Rectangle 1">
            <a:extLst>
              <a:ext uri="{FF2B5EF4-FFF2-40B4-BE49-F238E27FC236}">
                <a16:creationId xmlns:a16="http://schemas.microsoft.com/office/drawing/2014/main" id="{2371D219-FBAE-E5DE-A8A5-68E721FD942E}"/>
              </a:ext>
            </a:extLst>
          </p:cNvPr>
          <p:cNvSpPr/>
          <p:nvPr/>
        </p:nvSpPr>
        <p:spPr>
          <a:xfrm>
            <a:off x="2061012" y="1007289"/>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sp>
        <p:nvSpPr>
          <p:cNvPr id="3" name="Rectangle 2">
            <a:extLst>
              <a:ext uri="{FF2B5EF4-FFF2-40B4-BE49-F238E27FC236}">
                <a16:creationId xmlns:a16="http://schemas.microsoft.com/office/drawing/2014/main" id="{230A0043-47F7-CC5F-F683-C45AF54DD476}"/>
              </a:ext>
            </a:extLst>
          </p:cNvPr>
          <p:cNvSpPr/>
          <p:nvPr/>
        </p:nvSpPr>
        <p:spPr>
          <a:xfrm>
            <a:off x="2061011" y="1356360"/>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sp>
        <p:nvSpPr>
          <p:cNvPr id="5" name="Rectangle 4">
            <a:extLst>
              <a:ext uri="{FF2B5EF4-FFF2-40B4-BE49-F238E27FC236}">
                <a16:creationId xmlns:a16="http://schemas.microsoft.com/office/drawing/2014/main" id="{FF6413FF-4C7D-7EB9-618C-D4671F1445FF}"/>
              </a:ext>
            </a:extLst>
          </p:cNvPr>
          <p:cNvSpPr/>
          <p:nvPr/>
        </p:nvSpPr>
        <p:spPr>
          <a:xfrm>
            <a:off x="2061011" y="1705431"/>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sp>
        <p:nvSpPr>
          <p:cNvPr id="6" name="Rectangle 5">
            <a:extLst>
              <a:ext uri="{FF2B5EF4-FFF2-40B4-BE49-F238E27FC236}">
                <a16:creationId xmlns:a16="http://schemas.microsoft.com/office/drawing/2014/main" id="{04B95CE7-18F9-FE59-6227-7848C0496002}"/>
              </a:ext>
            </a:extLst>
          </p:cNvPr>
          <p:cNvSpPr/>
          <p:nvPr/>
        </p:nvSpPr>
        <p:spPr>
          <a:xfrm>
            <a:off x="2061011" y="2054502"/>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sp>
        <p:nvSpPr>
          <p:cNvPr id="7" name="Rectangle 6">
            <a:extLst>
              <a:ext uri="{FF2B5EF4-FFF2-40B4-BE49-F238E27FC236}">
                <a16:creationId xmlns:a16="http://schemas.microsoft.com/office/drawing/2014/main" id="{AD913930-73C5-18A8-9050-8411934BB21D}"/>
              </a:ext>
            </a:extLst>
          </p:cNvPr>
          <p:cNvSpPr/>
          <p:nvPr/>
        </p:nvSpPr>
        <p:spPr>
          <a:xfrm>
            <a:off x="2061011" y="2403573"/>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sp>
        <p:nvSpPr>
          <p:cNvPr id="8" name="Rectangle 7">
            <a:extLst>
              <a:ext uri="{FF2B5EF4-FFF2-40B4-BE49-F238E27FC236}">
                <a16:creationId xmlns:a16="http://schemas.microsoft.com/office/drawing/2014/main" id="{BBC9D56F-FDA1-6BEC-E644-86B28E795721}"/>
              </a:ext>
            </a:extLst>
          </p:cNvPr>
          <p:cNvSpPr/>
          <p:nvPr/>
        </p:nvSpPr>
        <p:spPr>
          <a:xfrm>
            <a:off x="2061011" y="2731366"/>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sp>
        <p:nvSpPr>
          <p:cNvPr id="9" name="Rectangle 8">
            <a:extLst>
              <a:ext uri="{FF2B5EF4-FFF2-40B4-BE49-F238E27FC236}">
                <a16:creationId xmlns:a16="http://schemas.microsoft.com/office/drawing/2014/main" id="{03CB2A6C-3B6B-9823-37B1-75464B481C82}"/>
              </a:ext>
            </a:extLst>
          </p:cNvPr>
          <p:cNvSpPr/>
          <p:nvPr/>
        </p:nvSpPr>
        <p:spPr>
          <a:xfrm>
            <a:off x="2061010" y="3439639"/>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sp>
        <p:nvSpPr>
          <p:cNvPr id="10" name="Rectangle 9">
            <a:extLst>
              <a:ext uri="{FF2B5EF4-FFF2-40B4-BE49-F238E27FC236}">
                <a16:creationId xmlns:a16="http://schemas.microsoft.com/office/drawing/2014/main" id="{60385B55-AFCE-1FE6-1A7C-DD2151A6DA01}"/>
              </a:ext>
            </a:extLst>
          </p:cNvPr>
          <p:cNvSpPr/>
          <p:nvPr/>
        </p:nvSpPr>
        <p:spPr>
          <a:xfrm>
            <a:off x="2061010" y="3788710"/>
            <a:ext cx="445273" cy="240527"/>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2/5*</a:t>
            </a:r>
          </a:p>
        </p:txBody>
      </p:sp>
      <p:sp>
        <p:nvSpPr>
          <p:cNvPr id="11" name="Rectangle 10">
            <a:extLst>
              <a:ext uri="{FF2B5EF4-FFF2-40B4-BE49-F238E27FC236}">
                <a16:creationId xmlns:a16="http://schemas.microsoft.com/office/drawing/2014/main" id="{8D211609-9220-6F0F-8AFF-5E6C1721593C}"/>
              </a:ext>
            </a:extLst>
          </p:cNvPr>
          <p:cNvSpPr/>
          <p:nvPr/>
        </p:nvSpPr>
        <p:spPr>
          <a:xfrm>
            <a:off x="6139413" y="1007802"/>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sp>
        <p:nvSpPr>
          <p:cNvPr id="12" name="Rectangle 11">
            <a:extLst>
              <a:ext uri="{FF2B5EF4-FFF2-40B4-BE49-F238E27FC236}">
                <a16:creationId xmlns:a16="http://schemas.microsoft.com/office/drawing/2014/main" id="{8702F0AA-DC6A-AA68-EECB-E330CF000D6E}"/>
              </a:ext>
            </a:extLst>
          </p:cNvPr>
          <p:cNvSpPr/>
          <p:nvPr/>
        </p:nvSpPr>
        <p:spPr>
          <a:xfrm>
            <a:off x="6138078" y="2140311"/>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sp>
        <p:nvSpPr>
          <p:cNvPr id="13" name="Rectangle 12">
            <a:extLst>
              <a:ext uri="{FF2B5EF4-FFF2-40B4-BE49-F238E27FC236}">
                <a16:creationId xmlns:a16="http://schemas.microsoft.com/office/drawing/2014/main" id="{26AD7E90-581A-EBED-D932-8C67F6DBEB85}"/>
              </a:ext>
            </a:extLst>
          </p:cNvPr>
          <p:cNvSpPr/>
          <p:nvPr/>
        </p:nvSpPr>
        <p:spPr>
          <a:xfrm>
            <a:off x="6131918" y="2851629"/>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sp>
        <p:nvSpPr>
          <p:cNvPr id="14" name="Rectangle 13">
            <a:extLst>
              <a:ext uri="{FF2B5EF4-FFF2-40B4-BE49-F238E27FC236}">
                <a16:creationId xmlns:a16="http://schemas.microsoft.com/office/drawing/2014/main" id="{BF9FD894-FCD5-6FB5-CCF0-FA6A8B26A053}"/>
              </a:ext>
            </a:extLst>
          </p:cNvPr>
          <p:cNvSpPr/>
          <p:nvPr/>
        </p:nvSpPr>
        <p:spPr>
          <a:xfrm>
            <a:off x="6145572" y="3188473"/>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sp>
        <p:nvSpPr>
          <p:cNvPr id="15" name="Rectangle 14">
            <a:extLst>
              <a:ext uri="{FF2B5EF4-FFF2-40B4-BE49-F238E27FC236}">
                <a16:creationId xmlns:a16="http://schemas.microsoft.com/office/drawing/2014/main" id="{F63F2A41-F8F7-5643-5A8F-510FFD8E451E}"/>
              </a:ext>
            </a:extLst>
          </p:cNvPr>
          <p:cNvSpPr/>
          <p:nvPr/>
        </p:nvSpPr>
        <p:spPr>
          <a:xfrm>
            <a:off x="6139413" y="3525317"/>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sp>
        <p:nvSpPr>
          <p:cNvPr id="16" name="Rectangle 15">
            <a:extLst>
              <a:ext uri="{FF2B5EF4-FFF2-40B4-BE49-F238E27FC236}">
                <a16:creationId xmlns:a16="http://schemas.microsoft.com/office/drawing/2014/main" id="{E969DB2C-EFF8-2424-9A52-2FBE378B6F45}"/>
              </a:ext>
            </a:extLst>
          </p:cNvPr>
          <p:cNvSpPr/>
          <p:nvPr/>
        </p:nvSpPr>
        <p:spPr>
          <a:xfrm>
            <a:off x="6131918" y="3863874"/>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sp>
        <p:nvSpPr>
          <p:cNvPr id="17" name="Rectangle 16">
            <a:extLst>
              <a:ext uri="{FF2B5EF4-FFF2-40B4-BE49-F238E27FC236}">
                <a16:creationId xmlns:a16="http://schemas.microsoft.com/office/drawing/2014/main" id="{B1CB7BB6-EC6D-EE35-A22F-6B84BAB1EA83}"/>
              </a:ext>
            </a:extLst>
          </p:cNvPr>
          <p:cNvSpPr/>
          <p:nvPr/>
        </p:nvSpPr>
        <p:spPr>
          <a:xfrm>
            <a:off x="6139413" y="4562493"/>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sp>
        <p:nvSpPr>
          <p:cNvPr id="19" name="7-point Star 18">
            <a:extLst>
              <a:ext uri="{FF2B5EF4-FFF2-40B4-BE49-F238E27FC236}">
                <a16:creationId xmlns:a16="http://schemas.microsoft.com/office/drawing/2014/main" id="{54F04572-EB96-8005-4035-045E8D67D414}"/>
              </a:ext>
            </a:extLst>
          </p:cNvPr>
          <p:cNvSpPr/>
          <p:nvPr/>
        </p:nvSpPr>
        <p:spPr>
          <a:xfrm>
            <a:off x="6276358" y="5271583"/>
            <a:ext cx="284813" cy="195122"/>
          </a:xfrm>
          <a:prstGeom prst="star7">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20" name="7-point Star 19">
            <a:extLst>
              <a:ext uri="{FF2B5EF4-FFF2-40B4-BE49-F238E27FC236}">
                <a16:creationId xmlns:a16="http://schemas.microsoft.com/office/drawing/2014/main" id="{2B2F5BB5-92AF-ABBA-CE2A-1897934C110D}"/>
              </a:ext>
            </a:extLst>
          </p:cNvPr>
          <p:cNvSpPr/>
          <p:nvPr/>
        </p:nvSpPr>
        <p:spPr>
          <a:xfrm>
            <a:off x="6892488" y="6596334"/>
            <a:ext cx="284813" cy="195122"/>
          </a:xfrm>
          <a:prstGeom prst="star7">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21" name="TextBox 20">
            <a:extLst>
              <a:ext uri="{FF2B5EF4-FFF2-40B4-BE49-F238E27FC236}">
                <a16:creationId xmlns:a16="http://schemas.microsoft.com/office/drawing/2014/main" id="{2CA4AB89-736D-19FE-CD0A-134376556F2D}"/>
              </a:ext>
            </a:extLst>
          </p:cNvPr>
          <p:cNvSpPr txBox="1"/>
          <p:nvPr/>
        </p:nvSpPr>
        <p:spPr>
          <a:xfrm>
            <a:off x="7177301" y="6563090"/>
            <a:ext cx="4369632" cy="261610"/>
          </a:xfrm>
          <a:prstGeom prst="rect">
            <a:avLst/>
          </a:prstGeom>
          <a:noFill/>
        </p:spPr>
        <p:txBody>
          <a:bodyPr wrap="square" rtlCol="0">
            <a:spAutoFit/>
          </a:bodyPr>
          <a:lstStyle/>
          <a:p>
            <a:r>
              <a:rPr lang="nl-NL" sz="1050" i="1" dirty="0">
                <a:solidFill>
                  <a:schemeClr val="accent6"/>
                </a:solidFill>
              </a:rPr>
              <a:t>EDPS is </a:t>
            </a:r>
            <a:r>
              <a:rPr lang="nl-NL" sz="1050" i="1" dirty="0" err="1">
                <a:solidFill>
                  <a:schemeClr val="accent6"/>
                </a:solidFill>
              </a:rPr>
              <a:t>strongly</a:t>
            </a:r>
            <a:r>
              <a:rPr lang="nl-NL" sz="1050" i="1" dirty="0">
                <a:solidFill>
                  <a:schemeClr val="accent6"/>
                </a:solidFill>
              </a:rPr>
              <a:t> </a:t>
            </a:r>
            <a:r>
              <a:rPr lang="nl-NL" sz="1050" i="1" dirty="0" err="1">
                <a:solidFill>
                  <a:schemeClr val="accent6"/>
                </a:solidFill>
              </a:rPr>
              <a:t>involved</a:t>
            </a:r>
            <a:r>
              <a:rPr lang="nl-NL" sz="1050" i="1" dirty="0">
                <a:solidFill>
                  <a:schemeClr val="accent6"/>
                </a:solidFill>
              </a:rPr>
              <a:t> in </a:t>
            </a:r>
            <a:r>
              <a:rPr lang="nl-NL" sz="1050" i="1" dirty="0" err="1">
                <a:solidFill>
                  <a:schemeClr val="accent6"/>
                </a:solidFill>
              </a:rPr>
              <a:t>the</a:t>
            </a:r>
            <a:r>
              <a:rPr lang="nl-NL" sz="1050" i="1" dirty="0">
                <a:solidFill>
                  <a:schemeClr val="accent6"/>
                </a:solidFill>
              </a:rPr>
              <a:t> (</a:t>
            </a:r>
            <a:r>
              <a:rPr lang="nl-NL" sz="1050" i="1" dirty="0" err="1">
                <a:solidFill>
                  <a:schemeClr val="accent6"/>
                </a:solidFill>
              </a:rPr>
              <a:t>oversight</a:t>
            </a:r>
            <a:r>
              <a:rPr lang="nl-NL" sz="1050" i="1" dirty="0">
                <a:solidFill>
                  <a:schemeClr val="accent6"/>
                </a:solidFill>
              </a:rPr>
              <a:t> of </a:t>
            </a:r>
            <a:r>
              <a:rPr lang="nl-NL" sz="1050" i="1" dirty="0" err="1">
                <a:solidFill>
                  <a:schemeClr val="accent6"/>
                </a:solidFill>
              </a:rPr>
              <a:t>the</a:t>
            </a:r>
            <a:r>
              <a:rPr lang="nl-NL" sz="1050" i="1" dirty="0">
                <a:solidFill>
                  <a:schemeClr val="accent6"/>
                </a:solidFill>
              </a:rPr>
              <a:t>) AI Act</a:t>
            </a:r>
          </a:p>
        </p:txBody>
      </p:sp>
      <p:sp>
        <p:nvSpPr>
          <p:cNvPr id="22" name="TextBox 21">
            <a:extLst>
              <a:ext uri="{FF2B5EF4-FFF2-40B4-BE49-F238E27FC236}">
                <a16:creationId xmlns:a16="http://schemas.microsoft.com/office/drawing/2014/main" id="{4EB3121D-F258-56EF-115A-C18863A51CF6}"/>
              </a:ext>
            </a:extLst>
          </p:cNvPr>
          <p:cNvSpPr txBox="1"/>
          <p:nvPr/>
        </p:nvSpPr>
        <p:spPr>
          <a:xfrm>
            <a:off x="2828600" y="6563090"/>
            <a:ext cx="2387977" cy="261610"/>
          </a:xfrm>
          <a:prstGeom prst="rect">
            <a:avLst/>
          </a:prstGeom>
          <a:noFill/>
        </p:spPr>
        <p:txBody>
          <a:bodyPr wrap="square" rtlCol="0">
            <a:spAutoFit/>
          </a:bodyPr>
          <a:lstStyle/>
          <a:p>
            <a:r>
              <a:rPr lang="nl-NL" sz="1050" i="1" dirty="0">
                <a:solidFill>
                  <a:schemeClr val="accent2"/>
                </a:solidFill>
              </a:rPr>
              <a:t>* DP </a:t>
            </a:r>
            <a:r>
              <a:rPr lang="nl-NL" sz="1050" i="1" dirty="0" err="1">
                <a:solidFill>
                  <a:schemeClr val="accent2"/>
                </a:solidFill>
              </a:rPr>
              <a:t>maturity</a:t>
            </a:r>
            <a:r>
              <a:rPr lang="nl-NL" sz="1050" i="1" dirty="0">
                <a:solidFill>
                  <a:schemeClr val="accent2"/>
                </a:solidFill>
              </a:rPr>
              <a:t> score</a:t>
            </a:r>
          </a:p>
        </p:txBody>
      </p:sp>
    </p:spTree>
    <p:extLst>
      <p:ext uri="{BB962C8B-B14F-4D97-AF65-F5344CB8AC3E}">
        <p14:creationId xmlns:p14="http://schemas.microsoft.com/office/powerpoint/2010/main" val="275189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4D2EF-9B41-821D-67B8-41FDEE777D3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9BE32BB-F0DB-8364-417E-1E61CA1699FB}"/>
              </a:ext>
            </a:extLst>
          </p:cNvPr>
          <p:cNvSpPr/>
          <p:nvPr/>
        </p:nvSpPr>
        <p:spPr>
          <a:xfrm>
            <a:off x="7999750" y="1911244"/>
            <a:ext cx="3222886" cy="26982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800" dirty="0" err="1">
                <a:solidFill>
                  <a:schemeClr val="bg1"/>
                </a:solidFill>
              </a:rPr>
              <a:t>Unclear</a:t>
            </a:r>
            <a:r>
              <a:rPr lang="nl-NL" sz="2800" dirty="0">
                <a:solidFill>
                  <a:schemeClr val="bg1"/>
                </a:solidFill>
              </a:rPr>
              <a:t> </a:t>
            </a:r>
          </a:p>
          <a:p>
            <a:pPr algn="ctr"/>
            <a:endParaRPr lang="nl-NL" dirty="0">
              <a:solidFill>
                <a:schemeClr val="bg1"/>
              </a:solidFill>
            </a:endParaRPr>
          </a:p>
          <a:p>
            <a:pPr algn="ctr"/>
            <a:r>
              <a:rPr lang="nl-NL" dirty="0" err="1">
                <a:solidFill>
                  <a:schemeClr val="bg1"/>
                </a:solidFill>
              </a:rPr>
              <a:t>what</a:t>
            </a:r>
            <a:r>
              <a:rPr lang="nl-NL" dirty="0">
                <a:solidFill>
                  <a:schemeClr val="bg1"/>
                </a:solidFill>
              </a:rPr>
              <a:t> </a:t>
            </a:r>
            <a:r>
              <a:rPr lang="nl-NL" dirty="0" err="1">
                <a:solidFill>
                  <a:schemeClr val="bg1"/>
                </a:solidFill>
              </a:rPr>
              <a:t>to</a:t>
            </a:r>
            <a:r>
              <a:rPr lang="nl-NL" dirty="0">
                <a:solidFill>
                  <a:schemeClr val="bg1"/>
                </a:solidFill>
              </a:rPr>
              <a:t> do/</a:t>
            </a:r>
            <a:r>
              <a:rPr lang="nl-NL" dirty="0" err="1">
                <a:solidFill>
                  <a:schemeClr val="bg1"/>
                </a:solidFill>
              </a:rPr>
              <a:t>provide</a:t>
            </a:r>
            <a:r>
              <a:rPr lang="nl-NL" dirty="0">
                <a:solidFill>
                  <a:schemeClr val="bg1"/>
                </a:solidFill>
              </a:rPr>
              <a:t> </a:t>
            </a:r>
          </a:p>
          <a:p>
            <a:pPr algn="ctr"/>
            <a:endParaRPr lang="nl-NL" dirty="0">
              <a:solidFill>
                <a:schemeClr val="bg1"/>
              </a:solidFill>
            </a:endParaRPr>
          </a:p>
          <a:p>
            <a:pPr algn="ctr"/>
            <a:r>
              <a:rPr lang="nl-NL" dirty="0">
                <a:solidFill>
                  <a:schemeClr val="bg1"/>
                </a:solidFill>
              </a:rPr>
              <a:t>as a Data </a:t>
            </a:r>
            <a:r>
              <a:rPr lang="nl-NL" dirty="0" err="1">
                <a:solidFill>
                  <a:schemeClr val="bg1"/>
                </a:solidFill>
              </a:rPr>
              <a:t>Protection</a:t>
            </a:r>
            <a:r>
              <a:rPr lang="nl-NL" dirty="0">
                <a:solidFill>
                  <a:schemeClr val="bg1"/>
                </a:solidFill>
              </a:rPr>
              <a:t> professional</a:t>
            </a:r>
          </a:p>
        </p:txBody>
      </p:sp>
      <p:sp>
        <p:nvSpPr>
          <p:cNvPr id="3" name="Title 2">
            <a:extLst>
              <a:ext uri="{FF2B5EF4-FFF2-40B4-BE49-F238E27FC236}">
                <a16:creationId xmlns:a16="http://schemas.microsoft.com/office/drawing/2014/main" id="{EBFD0092-1A29-7A8F-5982-74E12CB0733B}"/>
              </a:ext>
            </a:extLst>
          </p:cNvPr>
          <p:cNvSpPr>
            <a:spLocks noGrp="1"/>
          </p:cNvSpPr>
          <p:nvPr>
            <p:ph type="title"/>
          </p:nvPr>
        </p:nvSpPr>
        <p:spPr>
          <a:xfrm>
            <a:off x="609600" y="160334"/>
            <a:ext cx="11044905" cy="571500"/>
          </a:xfrm>
        </p:spPr>
        <p:txBody>
          <a:bodyPr/>
          <a:lstStyle/>
          <a:p>
            <a:r>
              <a:rPr lang="nl-NL" dirty="0" err="1"/>
              <a:t>Our</a:t>
            </a:r>
            <a:r>
              <a:rPr lang="nl-NL" dirty="0"/>
              <a:t> </a:t>
            </a:r>
            <a:r>
              <a:rPr lang="nl-NL" dirty="0" err="1"/>
              <a:t>objective</a:t>
            </a:r>
            <a:r>
              <a:rPr lang="nl-NL" dirty="0"/>
              <a:t> </a:t>
            </a:r>
            <a:r>
              <a:rPr lang="nl-NL" dirty="0" err="1"/>
              <a:t>by</a:t>
            </a:r>
            <a:r>
              <a:rPr lang="nl-NL" dirty="0"/>
              <a:t> end of Q3…</a:t>
            </a:r>
          </a:p>
        </p:txBody>
      </p:sp>
      <p:sp>
        <p:nvSpPr>
          <p:cNvPr id="7" name="Rectangle 6">
            <a:extLst>
              <a:ext uri="{FF2B5EF4-FFF2-40B4-BE49-F238E27FC236}">
                <a16:creationId xmlns:a16="http://schemas.microsoft.com/office/drawing/2014/main" id="{A4EC7240-B417-3655-4745-FA35C21642BA}"/>
              </a:ext>
            </a:extLst>
          </p:cNvPr>
          <p:cNvSpPr/>
          <p:nvPr/>
        </p:nvSpPr>
        <p:spPr>
          <a:xfrm>
            <a:off x="759502" y="1911245"/>
            <a:ext cx="3222886" cy="27506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400" dirty="0">
                <a:solidFill>
                  <a:schemeClr val="bg1"/>
                </a:solidFill>
              </a:rPr>
              <a:t>Understanding </a:t>
            </a:r>
          </a:p>
          <a:p>
            <a:pPr algn="ctr"/>
            <a:endParaRPr lang="nl-NL" dirty="0">
              <a:solidFill>
                <a:schemeClr val="bg1"/>
              </a:solidFill>
            </a:endParaRPr>
          </a:p>
          <a:p>
            <a:pPr algn="ctr"/>
            <a:r>
              <a:rPr lang="nl-NL" dirty="0" err="1">
                <a:solidFill>
                  <a:schemeClr val="bg1"/>
                </a:solidFill>
              </a:rPr>
              <a:t>the</a:t>
            </a:r>
            <a:r>
              <a:rPr lang="nl-NL" dirty="0">
                <a:solidFill>
                  <a:schemeClr val="bg1"/>
                </a:solidFill>
              </a:rPr>
              <a:t> different Acts, </a:t>
            </a:r>
          </a:p>
          <a:p>
            <a:pPr algn="ctr"/>
            <a:r>
              <a:rPr lang="nl-NL" dirty="0" err="1">
                <a:solidFill>
                  <a:schemeClr val="bg1"/>
                </a:solidFill>
              </a:rPr>
              <a:t>their</a:t>
            </a:r>
            <a:r>
              <a:rPr lang="nl-NL" dirty="0">
                <a:solidFill>
                  <a:schemeClr val="bg1"/>
                </a:solidFill>
              </a:rPr>
              <a:t> Scope, </a:t>
            </a:r>
          </a:p>
          <a:p>
            <a:pPr algn="ctr"/>
            <a:r>
              <a:rPr lang="nl-NL" dirty="0" err="1">
                <a:solidFill>
                  <a:schemeClr val="bg1"/>
                </a:solidFill>
              </a:rPr>
              <a:t>Requirements</a:t>
            </a:r>
            <a:r>
              <a:rPr lang="nl-NL" dirty="0">
                <a:solidFill>
                  <a:schemeClr val="bg1"/>
                </a:solidFill>
              </a:rPr>
              <a:t> </a:t>
            </a:r>
          </a:p>
          <a:p>
            <a:pPr algn="ctr"/>
            <a:r>
              <a:rPr lang="nl-NL" dirty="0">
                <a:solidFill>
                  <a:schemeClr val="bg1"/>
                </a:solidFill>
              </a:rPr>
              <a:t>&amp; </a:t>
            </a:r>
            <a:r>
              <a:rPr lang="nl-NL" dirty="0" err="1">
                <a:solidFill>
                  <a:schemeClr val="bg1"/>
                </a:solidFill>
              </a:rPr>
              <a:t>Capabilities</a:t>
            </a:r>
            <a:endParaRPr lang="nl-NL" dirty="0">
              <a:solidFill>
                <a:schemeClr val="bg1"/>
              </a:solidFill>
            </a:endParaRPr>
          </a:p>
        </p:txBody>
      </p:sp>
      <p:sp>
        <p:nvSpPr>
          <p:cNvPr id="8" name="Rectangle 7">
            <a:extLst>
              <a:ext uri="{FF2B5EF4-FFF2-40B4-BE49-F238E27FC236}">
                <a16:creationId xmlns:a16="http://schemas.microsoft.com/office/drawing/2014/main" id="{6B48C51A-7C57-09FB-6C09-3405C1255815}"/>
              </a:ext>
            </a:extLst>
          </p:cNvPr>
          <p:cNvSpPr/>
          <p:nvPr/>
        </p:nvSpPr>
        <p:spPr>
          <a:xfrm>
            <a:off x="4379626" y="1911245"/>
            <a:ext cx="3222886" cy="26982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chemeClr val="bg1"/>
              </a:solidFill>
            </a:endParaRPr>
          </a:p>
          <a:p>
            <a:pPr algn="ctr"/>
            <a:r>
              <a:rPr lang="nl-NL" sz="2800" dirty="0">
                <a:solidFill>
                  <a:schemeClr val="bg1"/>
                </a:solidFill>
              </a:rPr>
              <a:t>Silo approaches</a:t>
            </a:r>
          </a:p>
          <a:p>
            <a:pPr algn="ctr"/>
            <a:endParaRPr lang="nl-NL" dirty="0">
              <a:solidFill>
                <a:schemeClr val="bg1"/>
              </a:solidFill>
            </a:endParaRPr>
          </a:p>
          <a:p>
            <a:pPr algn="ctr"/>
            <a:r>
              <a:rPr lang="nl-NL" dirty="0">
                <a:solidFill>
                  <a:schemeClr val="bg1"/>
                </a:solidFill>
              </a:rPr>
              <a:t>Redundant &amp; large </a:t>
            </a:r>
          </a:p>
          <a:p>
            <a:pPr algn="ctr"/>
            <a:endParaRPr lang="nl-NL" dirty="0">
              <a:solidFill>
                <a:schemeClr val="bg1"/>
              </a:solidFill>
            </a:endParaRPr>
          </a:p>
          <a:p>
            <a:pPr algn="ctr"/>
            <a:r>
              <a:rPr lang="nl-NL" dirty="0" err="1">
                <a:solidFill>
                  <a:schemeClr val="bg1"/>
                </a:solidFill>
              </a:rPr>
              <a:t>efforts</a:t>
            </a:r>
            <a:r>
              <a:rPr lang="nl-NL" dirty="0">
                <a:solidFill>
                  <a:schemeClr val="bg1"/>
                </a:solidFill>
              </a:rPr>
              <a:t> &amp; </a:t>
            </a:r>
            <a:r>
              <a:rPr lang="nl-NL" dirty="0" err="1">
                <a:solidFill>
                  <a:schemeClr val="bg1"/>
                </a:solidFill>
              </a:rPr>
              <a:t>capabilities</a:t>
            </a:r>
            <a:r>
              <a:rPr lang="nl-NL" dirty="0">
                <a:solidFill>
                  <a:schemeClr val="bg1"/>
                </a:solidFill>
              </a:rPr>
              <a:t> </a:t>
            </a:r>
          </a:p>
          <a:p>
            <a:pPr algn="ctr"/>
            <a:endParaRPr lang="nl-NL" dirty="0">
              <a:solidFill>
                <a:schemeClr val="bg1"/>
              </a:solidFill>
            </a:endParaRPr>
          </a:p>
          <a:p>
            <a:pPr algn="ctr"/>
            <a:endParaRPr lang="nl-NL" dirty="0">
              <a:solidFill>
                <a:schemeClr val="bg1"/>
              </a:solidFill>
            </a:endParaRPr>
          </a:p>
        </p:txBody>
      </p:sp>
      <p:sp>
        <p:nvSpPr>
          <p:cNvPr id="2" name="Rectangle 1">
            <a:extLst>
              <a:ext uri="{FF2B5EF4-FFF2-40B4-BE49-F238E27FC236}">
                <a16:creationId xmlns:a16="http://schemas.microsoft.com/office/drawing/2014/main" id="{08D254FE-E7ED-1571-4C08-12F2D47594FB}"/>
              </a:ext>
            </a:extLst>
          </p:cNvPr>
          <p:cNvSpPr/>
          <p:nvPr/>
        </p:nvSpPr>
        <p:spPr>
          <a:xfrm>
            <a:off x="759502" y="1911245"/>
            <a:ext cx="3222886" cy="27506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chemeClr val="bg1"/>
              </a:solidFill>
            </a:endParaRPr>
          </a:p>
          <a:p>
            <a:pPr algn="ctr"/>
            <a:r>
              <a:rPr lang="nl-NL" dirty="0" err="1">
                <a:solidFill>
                  <a:schemeClr val="bg1"/>
                </a:solidFill>
              </a:rPr>
              <a:t>Provides</a:t>
            </a:r>
            <a:r>
              <a:rPr lang="nl-NL" dirty="0">
                <a:solidFill>
                  <a:schemeClr val="bg1"/>
                </a:solidFill>
              </a:rPr>
              <a:t> </a:t>
            </a:r>
          </a:p>
          <a:p>
            <a:pPr algn="ctr"/>
            <a:endParaRPr lang="nl-NL" dirty="0">
              <a:solidFill>
                <a:schemeClr val="bg1"/>
              </a:solidFill>
            </a:endParaRPr>
          </a:p>
          <a:p>
            <a:pPr algn="ctr"/>
            <a:r>
              <a:rPr lang="nl-NL" sz="2400" dirty="0" err="1">
                <a:solidFill>
                  <a:schemeClr val="bg1"/>
                </a:solidFill>
              </a:rPr>
              <a:t>Insights</a:t>
            </a:r>
            <a:endParaRPr lang="nl-NL" sz="2400" dirty="0">
              <a:solidFill>
                <a:schemeClr val="bg1"/>
              </a:solidFill>
            </a:endParaRPr>
          </a:p>
          <a:p>
            <a:pPr algn="ctr"/>
            <a:endParaRPr lang="nl-NL" dirty="0">
              <a:solidFill>
                <a:schemeClr val="bg1"/>
              </a:solidFill>
            </a:endParaRPr>
          </a:p>
          <a:p>
            <a:pPr algn="ctr"/>
            <a:r>
              <a:rPr lang="nl-NL" dirty="0" err="1">
                <a:solidFill>
                  <a:schemeClr val="bg1"/>
                </a:solidFill>
              </a:rPr>
              <a:t>into</a:t>
            </a:r>
            <a:r>
              <a:rPr lang="nl-NL" dirty="0">
                <a:solidFill>
                  <a:schemeClr val="bg1"/>
                </a:solidFill>
              </a:rPr>
              <a:t> </a:t>
            </a:r>
            <a:r>
              <a:rPr lang="nl-NL" dirty="0" err="1">
                <a:solidFill>
                  <a:schemeClr val="bg1"/>
                </a:solidFill>
              </a:rPr>
              <a:t>the</a:t>
            </a:r>
            <a:r>
              <a:rPr lang="nl-NL" dirty="0">
                <a:solidFill>
                  <a:schemeClr val="bg1"/>
                </a:solidFill>
              </a:rPr>
              <a:t> different Acts, </a:t>
            </a:r>
          </a:p>
          <a:p>
            <a:pPr algn="ctr"/>
            <a:r>
              <a:rPr lang="nl-NL" dirty="0" err="1">
                <a:solidFill>
                  <a:schemeClr val="bg1"/>
                </a:solidFill>
              </a:rPr>
              <a:t>their</a:t>
            </a:r>
            <a:r>
              <a:rPr lang="nl-NL" dirty="0">
                <a:solidFill>
                  <a:schemeClr val="bg1"/>
                </a:solidFill>
              </a:rPr>
              <a:t> Scope, </a:t>
            </a:r>
          </a:p>
          <a:p>
            <a:pPr algn="ctr"/>
            <a:r>
              <a:rPr lang="nl-NL" dirty="0" err="1">
                <a:solidFill>
                  <a:schemeClr val="bg1"/>
                </a:solidFill>
              </a:rPr>
              <a:t>Requirements</a:t>
            </a:r>
            <a:r>
              <a:rPr lang="nl-NL" dirty="0">
                <a:solidFill>
                  <a:schemeClr val="bg1"/>
                </a:solidFill>
              </a:rPr>
              <a:t> </a:t>
            </a:r>
          </a:p>
          <a:p>
            <a:pPr algn="ctr"/>
            <a:r>
              <a:rPr lang="nl-NL" dirty="0">
                <a:solidFill>
                  <a:schemeClr val="bg1"/>
                </a:solidFill>
              </a:rPr>
              <a:t>&amp; </a:t>
            </a:r>
            <a:r>
              <a:rPr lang="nl-NL" dirty="0" err="1">
                <a:solidFill>
                  <a:schemeClr val="bg1"/>
                </a:solidFill>
              </a:rPr>
              <a:t>Capabilities</a:t>
            </a:r>
            <a:endParaRPr lang="nl-NL" dirty="0">
              <a:solidFill>
                <a:schemeClr val="bg1"/>
              </a:solidFill>
            </a:endParaRPr>
          </a:p>
        </p:txBody>
      </p:sp>
      <p:sp>
        <p:nvSpPr>
          <p:cNvPr id="4" name="Rectangle 3">
            <a:extLst>
              <a:ext uri="{FF2B5EF4-FFF2-40B4-BE49-F238E27FC236}">
                <a16:creationId xmlns:a16="http://schemas.microsoft.com/office/drawing/2014/main" id="{2D084198-1C29-E3B8-DDA1-A29C6481ABB9}"/>
              </a:ext>
            </a:extLst>
          </p:cNvPr>
          <p:cNvSpPr/>
          <p:nvPr/>
        </p:nvSpPr>
        <p:spPr>
          <a:xfrm>
            <a:off x="759502" y="1116767"/>
            <a:ext cx="10463134" cy="63708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dirty="0">
                <a:solidFill>
                  <a:schemeClr val="bg1"/>
                </a:solidFill>
              </a:rPr>
              <a:t>… a new </a:t>
            </a:r>
            <a:r>
              <a:rPr lang="nl-NL" dirty="0" err="1">
                <a:solidFill>
                  <a:schemeClr val="bg1"/>
                </a:solidFill>
              </a:rPr>
              <a:t>framework</a:t>
            </a:r>
            <a:r>
              <a:rPr lang="nl-NL" dirty="0">
                <a:solidFill>
                  <a:schemeClr val="bg1"/>
                </a:solidFill>
              </a:rPr>
              <a:t> </a:t>
            </a:r>
          </a:p>
        </p:txBody>
      </p:sp>
      <p:sp>
        <p:nvSpPr>
          <p:cNvPr id="5" name="Rectangle 4">
            <a:extLst>
              <a:ext uri="{FF2B5EF4-FFF2-40B4-BE49-F238E27FC236}">
                <a16:creationId xmlns:a16="http://schemas.microsoft.com/office/drawing/2014/main" id="{B49F1BE9-0149-CFDB-8D15-72C699FBDB90}"/>
              </a:ext>
            </a:extLst>
          </p:cNvPr>
          <p:cNvSpPr/>
          <p:nvPr/>
        </p:nvSpPr>
        <p:spPr>
          <a:xfrm>
            <a:off x="4379626" y="1911245"/>
            <a:ext cx="3222886" cy="27506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err="1">
                <a:solidFill>
                  <a:schemeClr val="bg1"/>
                </a:solidFill>
              </a:rPr>
              <a:t>Provides</a:t>
            </a:r>
            <a:r>
              <a:rPr lang="nl-NL" dirty="0">
                <a:solidFill>
                  <a:schemeClr val="bg1"/>
                </a:solidFill>
              </a:rPr>
              <a:t> </a:t>
            </a:r>
          </a:p>
          <a:p>
            <a:pPr algn="ctr"/>
            <a:endParaRPr lang="nl-NL" dirty="0">
              <a:solidFill>
                <a:schemeClr val="bg1"/>
              </a:solidFill>
            </a:endParaRPr>
          </a:p>
          <a:p>
            <a:pPr algn="ctr"/>
            <a:r>
              <a:rPr lang="nl-NL" sz="2400" dirty="0">
                <a:solidFill>
                  <a:schemeClr val="bg1"/>
                </a:solidFill>
              </a:rPr>
              <a:t>a Base </a:t>
            </a:r>
            <a:r>
              <a:rPr lang="nl-NL" sz="2400" dirty="0" err="1">
                <a:solidFill>
                  <a:schemeClr val="bg1"/>
                </a:solidFill>
              </a:rPr>
              <a:t>layer</a:t>
            </a:r>
            <a:endParaRPr lang="nl-NL" sz="2400" dirty="0">
              <a:solidFill>
                <a:schemeClr val="bg1"/>
              </a:solidFill>
            </a:endParaRPr>
          </a:p>
          <a:p>
            <a:pPr algn="ctr"/>
            <a:endParaRPr lang="nl-NL" dirty="0">
              <a:solidFill>
                <a:schemeClr val="bg1"/>
              </a:solidFill>
            </a:endParaRPr>
          </a:p>
          <a:p>
            <a:pPr algn="ctr"/>
            <a:r>
              <a:rPr lang="nl-NL" dirty="0" err="1">
                <a:solidFill>
                  <a:schemeClr val="bg1"/>
                </a:solidFill>
              </a:rPr>
              <a:t>reducing</a:t>
            </a:r>
            <a:r>
              <a:rPr lang="nl-NL" dirty="0">
                <a:solidFill>
                  <a:schemeClr val="bg1"/>
                </a:solidFill>
              </a:rPr>
              <a:t> </a:t>
            </a:r>
            <a:r>
              <a:rPr lang="nl-NL" dirty="0" err="1">
                <a:solidFill>
                  <a:schemeClr val="bg1"/>
                </a:solidFill>
              </a:rPr>
              <a:t>redundancy</a:t>
            </a:r>
            <a:r>
              <a:rPr lang="nl-NL" dirty="0">
                <a:solidFill>
                  <a:schemeClr val="bg1"/>
                </a:solidFill>
              </a:rPr>
              <a:t> &amp; large </a:t>
            </a:r>
            <a:r>
              <a:rPr lang="nl-NL" dirty="0" err="1">
                <a:solidFill>
                  <a:schemeClr val="bg1"/>
                </a:solidFill>
              </a:rPr>
              <a:t>efforts</a:t>
            </a:r>
            <a:endParaRPr lang="nl-NL" dirty="0">
              <a:solidFill>
                <a:schemeClr val="bg1"/>
              </a:solidFill>
            </a:endParaRPr>
          </a:p>
          <a:p>
            <a:pPr algn="ctr"/>
            <a:endParaRPr lang="nl-NL" dirty="0">
              <a:solidFill>
                <a:schemeClr val="bg1"/>
              </a:solidFill>
            </a:endParaRPr>
          </a:p>
        </p:txBody>
      </p:sp>
      <p:sp>
        <p:nvSpPr>
          <p:cNvPr id="6" name="Rectangle 5">
            <a:extLst>
              <a:ext uri="{FF2B5EF4-FFF2-40B4-BE49-F238E27FC236}">
                <a16:creationId xmlns:a16="http://schemas.microsoft.com/office/drawing/2014/main" id="{F57E0012-5A36-D616-F080-11F9AB71EEEB}"/>
              </a:ext>
            </a:extLst>
          </p:cNvPr>
          <p:cNvSpPr/>
          <p:nvPr/>
        </p:nvSpPr>
        <p:spPr>
          <a:xfrm>
            <a:off x="7999750" y="1911245"/>
            <a:ext cx="3222886" cy="27506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err="1">
                <a:solidFill>
                  <a:schemeClr val="bg1"/>
                </a:solidFill>
              </a:rPr>
              <a:t>Makes</a:t>
            </a:r>
            <a:r>
              <a:rPr lang="nl-NL" dirty="0">
                <a:solidFill>
                  <a:schemeClr val="bg1"/>
                </a:solidFill>
              </a:rPr>
              <a:t> </a:t>
            </a:r>
            <a:r>
              <a:rPr lang="nl-NL" dirty="0" err="1">
                <a:solidFill>
                  <a:schemeClr val="bg1"/>
                </a:solidFill>
              </a:rPr>
              <a:t>it</a:t>
            </a:r>
            <a:r>
              <a:rPr lang="nl-NL" dirty="0">
                <a:solidFill>
                  <a:schemeClr val="bg1"/>
                </a:solidFill>
              </a:rPr>
              <a:t> </a:t>
            </a:r>
          </a:p>
          <a:p>
            <a:pPr algn="ctr"/>
            <a:endParaRPr lang="nl-NL" dirty="0">
              <a:solidFill>
                <a:schemeClr val="bg1"/>
              </a:solidFill>
            </a:endParaRPr>
          </a:p>
          <a:p>
            <a:pPr algn="ctr"/>
            <a:r>
              <a:rPr lang="nl-NL" sz="2400" dirty="0" err="1">
                <a:solidFill>
                  <a:schemeClr val="bg1"/>
                </a:solidFill>
              </a:rPr>
              <a:t>Clear</a:t>
            </a:r>
            <a:endParaRPr lang="nl-NL" sz="2400" dirty="0">
              <a:solidFill>
                <a:schemeClr val="bg1"/>
              </a:solidFill>
            </a:endParaRPr>
          </a:p>
          <a:p>
            <a:pPr algn="ctr"/>
            <a:endParaRPr lang="nl-NL" dirty="0">
              <a:solidFill>
                <a:schemeClr val="bg1"/>
              </a:solidFill>
            </a:endParaRPr>
          </a:p>
          <a:p>
            <a:pPr algn="ctr"/>
            <a:r>
              <a:rPr lang="nl-NL" dirty="0" err="1">
                <a:solidFill>
                  <a:schemeClr val="bg1"/>
                </a:solidFill>
              </a:rPr>
              <a:t>what</a:t>
            </a:r>
            <a:r>
              <a:rPr lang="nl-NL" dirty="0">
                <a:solidFill>
                  <a:schemeClr val="bg1"/>
                </a:solidFill>
              </a:rPr>
              <a:t> </a:t>
            </a:r>
            <a:r>
              <a:rPr lang="nl-NL" dirty="0" err="1">
                <a:solidFill>
                  <a:schemeClr val="bg1"/>
                </a:solidFill>
              </a:rPr>
              <a:t>to</a:t>
            </a:r>
            <a:r>
              <a:rPr lang="nl-NL" dirty="0">
                <a:solidFill>
                  <a:schemeClr val="bg1"/>
                </a:solidFill>
              </a:rPr>
              <a:t> </a:t>
            </a:r>
            <a:r>
              <a:rPr lang="nl-NL" dirty="0" err="1">
                <a:solidFill>
                  <a:schemeClr val="bg1"/>
                </a:solidFill>
              </a:rPr>
              <a:t>prepare</a:t>
            </a:r>
            <a:r>
              <a:rPr lang="nl-NL" dirty="0">
                <a:solidFill>
                  <a:schemeClr val="bg1"/>
                </a:solidFill>
              </a:rPr>
              <a:t> &amp; </a:t>
            </a:r>
            <a:r>
              <a:rPr lang="nl-NL" dirty="0" err="1">
                <a:solidFill>
                  <a:schemeClr val="bg1"/>
                </a:solidFill>
              </a:rPr>
              <a:t>provide</a:t>
            </a:r>
            <a:r>
              <a:rPr lang="nl-NL" dirty="0">
                <a:solidFill>
                  <a:schemeClr val="bg1"/>
                </a:solidFill>
              </a:rPr>
              <a:t> </a:t>
            </a:r>
            <a:r>
              <a:rPr lang="nl-NL" dirty="0" err="1">
                <a:solidFill>
                  <a:schemeClr val="bg1"/>
                </a:solidFill>
              </a:rPr>
              <a:t>for</a:t>
            </a:r>
            <a:r>
              <a:rPr lang="nl-NL" dirty="0">
                <a:solidFill>
                  <a:schemeClr val="bg1"/>
                </a:solidFill>
              </a:rPr>
              <a:t> </a:t>
            </a:r>
            <a:r>
              <a:rPr lang="nl-NL" dirty="0" err="1">
                <a:solidFill>
                  <a:schemeClr val="bg1"/>
                </a:solidFill>
              </a:rPr>
              <a:t>your</a:t>
            </a:r>
            <a:r>
              <a:rPr lang="nl-NL" dirty="0">
                <a:solidFill>
                  <a:schemeClr val="bg1"/>
                </a:solidFill>
              </a:rPr>
              <a:t> </a:t>
            </a:r>
            <a:r>
              <a:rPr lang="nl-NL" dirty="0" err="1">
                <a:solidFill>
                  <a:schemeClr val="bg1"/>
                </a:solidFill>
              </a:rPr>
              <a:t>role</a:t>
            </a:r>
            <a:endParaRPr lang="nl-NL" dirty="0">
              <a:solidFill>
                <a:schemeClr val="bg1"/>
              </a:solidFill>
            </a:endParaRPr>
          </a:p>
          <a:p>
            <a:pPr algn="ctr"/>
            <a:endParaRPr lang="nl-NL" dirty="0">
              <a:solidFill>
                <a:schemeClr val="bg1"/>
              </a:solidFill>
            </a:endParaRPr>
          </a:p>
        </p:txBody>
      </p:sp>
    </p:spTree>
    <p:extLst>
      <p:ext uri="{BB962C8B-B14F-4D97-AF65-F5344CB8AC3E}">
        <p14:creationId xmlns:p14="http://schemas.microsoft.com/office/powerpoint/2010/main" val="2210808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EC7CE69-222D-96AF-F522-11596F6D037E}"/>
              </a:ext>
            </a:extLst>
          </p:cNvPr>
          <p:cNvSpPr>
            <a:spLocks noGrp="1"/>
          </p:cNvSpPr>
          <p:nvPr>
            <p:ph type="sldNum" sz="quarter" idx="4"/>
          </p:nvPr>
        </p:nvSpPr>
        <p:spPr/>
        <p:txBody>
          <a:bodyPr/>
          <a:lstStyle/>
          <a:p>
            <a:fld id="{BB3B27A6-5504-4172-9607-AC3A8638B53A}" type="slidenum">
              <a:rPr lang="sr-Latn-RS" smtClean="0"/>
              <a:pPr/>
              <a:t>26</a:t>
            </a:fld>
            <a:endParaRPr lang="sr-Latn-RS"/>
          </a:p>
        </p:txBody>
      </p:sp>
      <p:sp>
        <p:nvSpPr>
          <p:cNvPr id="4" name="Title 3">
            <a:extLst>
              <a:ext uri="{FF2B5EF4-FFF2-40B4-BE49-F238E27FC236}">
                <a16:creationId xmlns:a16="http://schemas.microsoft.com/office/drawing/2014/main" id="{1F467404-07F5-57E7-1EAD-F5F494436D46}"/>
              </a:ext>
            </a:extLst>
          </p:cNvPr>
          <p:cNvSpPr>
            <a:spLocks noGrp="1"/>
          </p:cNvSpPr>
          <p:nvPr>
            <p:ph type="title"/>
          </p:nvPr>
        </p:nvSpPr>
        <p:spPr>
          <a:xfrm>
            <a:off x="555037" y="159641"/>
            <a:ext cx="10991896" cy="614818"/>
          </a:xfrm>
        </p:spPr>
        <p:txBody>
          <a:bodyPr/>
          <a:lstStyle/>
          <a:p>
            <a:r>
              <a:rPr lang="nl-NL" dirty="0"/>
              <a:t>Next steps</a:t>
            </a:r>
          </a:p>
        </p:txBody>
      </p:sp>
      <p:sp>
        <p:nvSpPr>
          <p:cNvPr id="5" name="Right Arrow 4">
            <a:extLst>
              <a:ext uri="{FF2B5EF4-FFF2-40B4-BE49-F238E27FC236}">
                <a16:creationId xmlns:a16="http://schemas.microsoft.com/office/drawing/2014/main" id="{2B49D330-B74F-A74C-7A4E-2301BA384F6F}"/>
              </a:ext>
            </a:extLst>
          </p:cNvPr>
          <p:cNvSpPr/>
          <p:nvPr/>
        </p:nvSpPr>
        <p:spPr>
          <a:xfrm>
            <a:off x="1311639" y="4474564"/>
            <a:ext cx="9983449" cy="352269"/>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6" name="TextBox 5">
            <a:extLst>
              <a:ext uri="{FF2B5EF4-FFF2-40B4-BE49-F238E27FC236}">
                <a16:creationId xmlns:a16="http://schemas.microsoft.com/office/drawing/2014/main" id="{56DB989D-F895-14E0-FD03-192FCC129008}"/>
              </a:ext>
            </a:extLst>
          </p:cNvPr>
          <p:cNvSpPr txBox="1"/>
          <p:nvPr/>
        </p:nvSpPr>
        <p:spPr>
          <a:xfrm>
            <a:off x="1638120" y="3026109"/>
            <a:ext cx="1528997" cy="1200329"/>
          </a:xfrm>
          <a:prstGeom prst="rect">
            <a:avLst/>
          </a:prstGeom>
          <a:noFill/>
        </p:spPr>
        <p:txBody>
          <a:bodyPr wrap="square" rtlCol="0">
            <a:spAutoFit/>
          </a:bodyPr>
          <a:lstStyle/>
          <a:p>
            <a:pPr algn="ctr"/>
            <a:r>
              <a:rPr lang="nl-NL" dirty="0">
                <a:solidFill>
                  <a:schemeClr val="accent1"/>
                </a:solidFill>
              </a:rPr>
              <a:t>Detail </a:t>
            </a:r>
            <a:r>
              <a:rPr lang="nl-NL" dirty="0" err="1">
                <a:solidFill>
                  <a:schemeClr val="accent1"/>
                </a:solidFill>
              </a:rPr>
              <a:t>the</a:t>
            </a:r>
            <a:r>
              <a:rPr lang="nl-NL" dirty="0">
                <a:solidFill>
                  <a:schemeClr val="accent1"/>
                </a:solidFill>
              </a:rPr>
              <a:t> </a:t>
            </a:r>
            <a:r>
              <a:rPr lang="nl-NL" dirty="0" err="1">
                <a:solidFill>
                  <a:schemeClr val="accent1"/>
                </a:solidFill>
              </a:rPr>
              <a:t>framework</a:t>
            </a:r>
            <a:r>
              <a:rPr lang="nl-NL" dirty="0">
                <a:solidFill>
                  <a:schemeClr val="accent1"/>
                </a:solidFill>
              </a:rPr>
              <a:t> </a:t>
            </a:r>
            <a:r>
              <a:rPr lang="nl-NL" dirty="0" err="1">
                <a:solidFill>
                  <a:schemeClr val="accent1"/>
                </a:solidFill>
              </a:rPr>
              <a:t>for</a:t>
            </a:r>
            <a:r>
              <a:rPr lang="nl-NL" dirty="0">
                <a:solidFill>
                  <a:schemeClr val="accent1"/>
                </a:solidFill>
              </a:rPr>
              <a:t> </a:t>
            </a:r>
            <a:r>
              <a:rPr lang="nl-NL" dirty="0" err="1">
                <a:solidFill>
                  <a:schemeClr val="accent1"/>
                </a:solidFill>
              </a:rPr>
              <a:t>several</a:t>
            </a:r>
            <a:r>
              <a:rPr lang="nl-NL" dirty="0">
                <a:solidFill>
                  <a:schemeClr val="accent1"/>
                </a:solidFill>
              </a:rPr>
              <a:t> EU Acts </a:t>
            </a:r>
          </a:p>
        </p:txBody>
      </p:sp>
      <p:sp>
        <p:nvSpPr>
          <p:cNvPr id="7" name="TextBox 6">
            <a:extLst>
              <a:ext uri="{FF2B5EF4-FFF2-40B4-BE49-F238E27FC236}">
                <a16:creationId xmlns:a16="http://schemas.microsoft.com/office/drawing/2014/main" id="{30B3E2CE-F80C-3741-F74C-0540C6D3DCCC}"/>
              </a:ext>
            </a:extLst>
          </p:cNvPr>
          <p:cNvSpPr txBox="1"/>
          <p:nvPr/>
        </p:nvSpPr>
        <p:spPr>
          <a:xfrm>
            <a:off x="3461921" y="2997235"/>
            <a:ext cx="1528997" cy="1200329"/>
          </a:xfrm>
          <a:prstGeom prst="rect">
            <a:avLst/>
          </a:prstGeom>
          <a:noFill/>
        </p:spPr>
        <p:txBody>
          <a:bodyPr wrap="square" rtlCol="0">
            <a:spAutoFit/>
          </a:bodyPr>
          <a:lstStyle/>
          <a:p>
            <a:pPr algn="ctr"/>
            <a:r>
              <a:rPr lang="nl-NL" dirty="0" err="1">
                <a:solidFill>
                  <a:schemeClr val="accent1"/>
                </a:solidFill>
              </a:rPr>
              <a:t>Obtain</a:t>
            </a:r>
            <a:r>
              <a:rPr lang="nl-NL" dirty="0">
                <a:solidFill>
                  <a:schemeClr val="accent1"/>
                </a:solidFill>
              </a:rPr>
              <a:t> input </a:t>
            </a:r>
            <a:r>
              <a:rPr lang="nl-NL" dirty="0" err="1">
                <a:solidFill>
                  <a:schemeClr val="accent1"/>
                </a:solidFill>
              </a:rPr>
              <a:t>from</a:t>
            </a:r>
            <a:r>
              <a:rPr lang="nl-NL" dirty="0">
                <a:solidFill>
                  <a:schemeClr val="accent1"/>
                </a:solidFill>
              </a:rPr>
              <a:t> DPI alumni </a:t>
            </a:r>
            <a:r>
              <a:rPr lang="nl-NL" dirty="0" err="1">
                <a:solidFill>
                  <a:schemeClr val="accent1"/>
                </a:solidFill>
              </a:rPr>
              <a:t>colleagues</a:t>
            </a:r>
            <a:endParaRPr lang="nl-NL" dirty="0">
              <a:solidFill>
                <a:schemeClr val="accent1"/>
              </a:solidFill>
            </a:endParaRPr>
          </a:p>
        </p:txBody>
      </p:sp>
      <p:sp>
        <p:nvSpPr>
          <p:cNvPr id="8" name="TextBox 7">
            <a:extLst>
              <a:ext uri="{FF2B5EF4-FFF2-40B4-BE49-F238E27FC236}">
                <a16:creationId xmlns:a16="http://schemas.microsoft.com/office/drawing/2014/main" id="{141D32A5-7ED5-0DAE-188E-1B560603F3AF}"/>
              </a:ext>
            </a:extLst>
          </p:cNvPr>
          <p:cNvSpPr txBox="1"/>
          <p:nvPr/>
        </p:nvSpPr>
        <p:spPr>
          <a:xfrm>
            <a:off x="5331501" y="3026108"/>
            <a:ext cx="1528997" cy="923330"/>
          </a:xfrm>
          <a:prstGeom prst="rect">
            <a:avLst/>
          </a:prstGeom>
          <a:noFill/>
        </p:spPr>
        <p:txBody>
          <a:bodyPr wrap="square" rtlCol="0">
            <a:spAutoFit/>
          </a:bodyPr>
          <a:lstStyle/>
          <a:p>
            <a:pPr algn="ctr"/>
            <a:r>
              <a:rPr lang="nl-NL" dirty="0" err="1">
                <a:solidFill>
                  <a:schemeClr val="accent1"/>
                </a:solidFill>
              </a:rPr>
              <a:t>Validate</a:t>
            </a:r>
            <a:r>
              <a:rPr lang="nl-NL" dirty="0">
                <a:solidFill>
                  <a:schemeClr val="accent1"/>
                </a:solidFill>
              </a:rPr>
              <a:t> </a:t>
            </a:r>
            <a:r>
              <a:rPr lang="nl-NL" dirty="0" err="1">
                <a:solidFill>
                  <a:schemeClr val="accent1"/>
                </a:solidFill>
              </a:rPr>
              <a:t>by</a:t>
            </a:r>
            <a:r>
              <a:rPr lang="nl-NL" dirty="0">
                <a:solidFill>
                  <a:schemeClr val="accent1"/>
                </a:solidFill>
              </a:rPr>
              <a:t> </a:t>
            </a:r>
            <a:r>
              <a:rPr lang="nl-NL" dirty="0" err="1">
                <a:solidFill>
                  <a:schemeClr val="accent1"/>
                </a:solidFill>
              </a:rPr>
              <a:t>authorities</a:t>
            </a:r>
            <a:endParaRPr lang="nl-NL" dirty="0">
              <a:solidFill>
                <a:schemeClr val="accent1"/>
              </a:solidFill>
            </a:endParaRPr>
          </a:p>
          <a:p>
            <a:pPr algn="ctr"/>
            <a:r>
              <a:rPr lang="nl-NL" dirty="0">
                <a:solidFill>
                  <a:schemeClr val="accent1"/>
                </a:solidFill>
              </a:rPr>
              <a:t>(</a:t>
            </a:r>
            <a:r>
              <a:rPr lang="nl-NL" dirty="0" err="1">
                <a:solidFill>
                  <a:schemeClr val="accent1"/>
                </a:solidFill>
              </a:rPr>
              <a:t>optional</a:t>
            </a:r>
            <a:r>
              <a:rPr lang="nl-NL" dirty="0">
                <a:solidFill>
                  <a:schemeClr val="accent1"/>
                </a:solidFill>
              </a:rPr>
              <a:t>)</a:t>
            </a:r>
          </a:p>
        </p:txBody>
      </p:sp>
      <p:sp>
        <p:nvSpPr>
          <p:cNvPr id="9" name="TextBox 8">
            <a:extLst>
              <a:ext uri="{FF2B5EF4-FFF2-40B4-BE49-F238E27FC236}">
                <a16:creationId xmlns:a16="http://schemas.microsoft.com/office/drawing/2014/main" id="{E6D38377-4008-EAEA-5D86-D33D94C1DDEF}"/>
              </a:ext>
            </a:extLst>
          </p:cNvPr>
          <p:cNvSpPr txBox="1"/>
          <p:nvPr/>
        </p:nvSpPr>
        <p:spPr>
          <a:xfrm>
            <a:off x="8504420" y="774459"/>
            <a:ext cx="1528997" cy="923330"/>
          </a:xfrm>
          <a:prstGeom prst="rect">
            <a:avLst/>
          </a:prstGeom>
          <a:noFill/>
        </p:spPr>
        <p:txBody>
          <a:bodyPr wrap="square" rtlCol="0">
            <a:spAutoFit/>
          </a:bodyPr>
          <a:lstStyle/>
          <a:p>
            <a:pPr algn="ctr"/>
            <a:r>
              <a:rPr lang="nl-NL" dirty="0" err="1">
                <a:solidFill>
                  <a:schemeClr val="accent1"/>
                </a:solidFill>
              </a:rPr>
              <a:t>Publish</a:t>
            </a:r>
            <a:r>
              <a:rPr lang="nl-NL" dirty="0">
                <a:solidFill>
                  <a:schemeClr val="accent1"/>
                </a:solidFill>
              </a:rPr>
              <a:t> &amp; Present v1 </a:t>
            </a:r>
            <a:r>
              <a:rPr lang="nl-NL" dirty="0" err="1">
                <a:solidFill>
                  <a:schemeClr val="accent1"/>
                </a:solidFill>
              </a:rPr>
              <a:t>by</a:t>
            </a:r>
            <a:r>
              <a:rPr lang="nl-NL" dirty="0">
                <a:solidFill>
                  <a:schemeClr val="accent1"/>
                </a:solidFill>
              </a:rPr>
              <a:t> 30/09</a:t>
            </a:r>
          </a:p>
        </p:txBody>
      </p:sp>
      <p:cxnSp>
        <p:nvCxnSpPr>
          <p:cNvPr id="11" name="Straight Connector 10">
            <a:extLst>
              <a:ext uri="{FF2B5EF4-FFF2-40B4-BE49-F238E27FC236}">
                <a16:creationId xmlns:a16="http://schemas.microsoft.com/office/drawing/2014/main" id="{D5866607-F9A8-4252-372C-CCDBEC872DA9}"/>
              </a:ext>
            </a:extLst>
          </p:cNvPr>
          <p:cNvCxnSpPr>
            <a:stCxn id="6" idx="2"/>
          </p:cNvCxnSpPr>
          <p:nvPr/>
        </p:nvCxnSpPr>
        <p:spPr>
          <a:xfrm flipH="1">
            <a:off x="2402618" y="4226438"/>
            <a:ext cx="1" cy="424260"/>
          </a:xfrm>
          <a:prstGeom prst="line">
            <a:avLst/>
          </a:prstGeom>
          <a:ln>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D59FC68-F62F-DCC4-F82B-519AE587A733}"/>
              </a:ext>
            </a:extLst>
          </p:cNvPr>
          <p:cNvCxnSpPr/>
          <p:nvPr/>
        </p:nvCxnSpPr>
        <p:spPr>
          <a:xfrm flipH="1">
            <a:off x="4226420" y="4197564"/>
            <a:ext cx="1" cy="424260"/>
          </a:xfrm>
          <a:prstGeom prst="line">
            <a:avLst/>
          </a:prstGeom>
          <a:ln>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18BF0C6-4629-B551-F16F-FE64A538CABE}"/>
              </a:ext>
            </a:extLst>
          </p:cNvPr>
          <p:cNvCxnSpPr/>
          <p:nvPr/>
        </p:nvCxnSpPr>
        <p:spPr>
          <a:xfrm flipH="1">
            <a:off x="6095999" y="4182574"/>
            <a:ext cx="1" cy="424260"/>
          </a:xfrm>
          <a:prstGeom prst="line">
            <a:avLst/>
          </a:prstGeom>
          <a:ln>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7F6E5C1-64BD-3B50-D102-375AB39E962D}"/>
              </a:ext>
            </a:extLst>
          </p:cNvPr>
          <p:cNvCxnSpPr/>
          <p:nvPr/>
        </p:nvCxnSpPr>
        <p:spPr>
          <a:xfrm flipH="1">
            <a:off x="9313888" y="4275945"/>
            <a:ext cx="1" cy="424260"/>
          </a:xfrm>
          <a:prstGeom prst="line">
            <a:avLst/>
          </a:prstGeom>
          <a:ln>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pic>
        <p:nvPicPr>
          <p:cNvPr id="5124" name="Picture 4" descr="Thumbnail Image A realistic photo of a businessman and a businesswoman sitting at a desk, both looking very happy while holding a document together. They are dressed in professional business attire. On the desk, there is a visible sign that says 'DPO'. In the background, there is a large window showing a modern city skyline with tall buildings and a clear sky. The setting is a bright, modern office with natural lighting.">
            <a:extLst>
              <a:ext uri="{FF2B5EF4-FFF2-40B4-BE49-F238E27FC236}">
                <a16:creationId xmlns:a16="http://schemas.microsoft.com/office/drawing/2014/main" id="{8317F674-A289-E663-19E5-79060B43A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3145" y="1858780"/>
            <a:ext cx="2615784" cy="261578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16C13A2-F5B6-57DA-8F5C-C4BAB455B3BC}"/>
              </a:ext>
            </a:extLst>
          </p:cNvPr>
          <p:cNvSpPr txBox="1"/>
          <p:nvPr/>
        </p:nvSpPr>
        <p:spPr>
          <a:xfrm>
            <a:off x="3246619" y="4958720"/>
            <a:ext cx="5944405" cy="1200329"/>
          </a:xfrm>
          <a:prstGeom prst="rect">
            <a:avLst/>
          </a:prstGeom>
          <a:noFill/>
        </p:spPr>
        <p:txBody>
          <a:bodyPr wrap="square" rtlCol="0">
            <a:spAutoFit/>
          </a:bodyPr>
          <a:lstStyle/>
          <a:p>
            <a:pPr algn="ctr"/>
            <a:r>
              <a:rPr lang="nl-NL" b="1" dirty="0" err="1">
                <a:solidFill>
                  <a:schemeClr val="accent6"/>
                </a:solidFill>
              </a:rPr>
              <a:t>Interested</a:t>
            </a:r>
            <a:r>
              <a:rPr lang="nl-NL" b="1" dirty="0">
                <a:solidFill>
                  <a:schemeClr val="accent6"/>
                </a:solidFill>
              </a:rPr>
              <a:t> in collaborating? </a:t>
            </a:r>
          </a:p>
          <a:p>
            <a:pPr algn="ctr"/>
            <a:endParaRPr lang="nl-NL" b="1" dirty="0">
              <a:solidFill>
                <a:schemeClr val="accent6"/>
              </a:solidFill>
            </a:endParaRPr>
          </a:p>
          <a:p>
            <a:pPr algn="ctr"/>
            <a:r>
              <a:rPr lang="nl-NL" b="1" dirty="0" err="1">
                <a:solidFill>
                  <a:schemeClr val="accent6"/>
                </a:solidFill>
              </a:rPr>
              <a:t>Please</a:t>
            </a:r>
            <a:r>
              <a:rPr lang="nl-NL" b="1" dirty="0">
                <a:solidFill>
                  <a:schemeClr val="accent6"/>
                </a:solidFill>
              </a:rPr>
              <a:t> contact </a:t>
            </a:r>
            <a:r>
              <a:rPr lang="nl-NL" b="1" dirty="0" err="1">
                <a:solidFill>
                  <a:schemeClr val="accent6"/>
                </a:solidFill>
              </a:rPr>
              <a:t>us</a:t>
            </a:r>
            <a:r>
              <a:rPr lang="nl-NL" b="1" dirty="0">
                <a:solidFill>
                  <a:schemeClr val="accent6"/>
                </a:solidFill>
              </a:rPr>
              <a:t> </a:t>
            </a:r>
            <a:r>
              <a:rPr lang="nl-NL" b="1" dirty="0" err="1">
                <a:solidFill>
                  <a:schemeClr val="accent6"/>
                </a:solidFill>
              </a:rPr>
              <a:t>during</a:t>
            </a:r>
            <a:r>
              <a:rPr lang="nl-NL" b="1" dirty="0">
                <a:solidFill>
                  <a:schemeClr val="accent6"/>
                </a:solidFill>
              </a:rPr>
              <a:t> </a:t>
            </a:r>
            <a:r>
              <a:rPr lang="nl-NL" b="1" dirty="0" err="1">
                <a:solidFill>
                  <a:schemeClr val="accent6"/>
                </a:solidFill>
              </a:rPr>
              <a:t>the</a:t>
            </a:r>
            <a:r>
              <a:rPr lang="nl-NL" b="1" dirty="0">
                <a:solidFill>
                  <a:schemeClr val="accent6"/>
                </a:solidFill>
              </a:rPr>
              <a:t> break or </a:t>
            </a:r>
            <a:r>
              <a:rPr lang="nl-NL" b="1" dirty="0" err="1">
                <a:solidFill>
                  <a:schemeClr val="accent6"/>
                </a:solidFill>
              </a:rPr>
              <a:t>after</a:t>
            </a:r>
            <a:r>
              <a:rPr lang="nl-NL" b="1" dirty="0">
                <a:solidFill>
                  <a:schemeClr val="accent6"/>
                </a:solidFill>
              </a:rPr>
              <a:t> </a:t>
            </a:r>
            <a:r>
              <a:rPr lang="nl-NL" b="1" dirty="0" err="1">
                <a:solidFill>
                  <a:schemeClr val="accent6"/>
                </a:solidFill>
              </a:rPr>
              <a:t>the</a:t>
            </a:r>
            <a:r>
              <a:rPr lang="nl-NL" b="1" dirty="0">
                <a:solidFill>
                  <a:schemeClr val="accent6"/>
                </a:solidFill>
              </a:rPr>
              <a:t> </a:t>
            </a:r>
            <a:r>
              <a:rPr lang="nl-NL" b="1" dirty="0" err="1">
                <a:solidFill>
                  <a:schemeClr val="accent6"/>
                </a:solidFill>
              </a:rPr>
              <a:t>session</a:t>
            </a:r>
            <a:r>
              <a:rPr lang="nl-NL" b="1" dirty="0">
                <a:solidFill>
                  <a:schemeClr val="accent6"/>
                </a:solidFill>
              </a:rPr>
              <a:t>.</a:t>
            </a:r>
          </a:p>
        </p:txBody>
      </p:sp>
    </p:spTree>
    <p:extLst>
      <p:ext uri="{BB962C8B-B14F-4D97-AF65-F5344CB8AC3E}">
        <p14:creationId xmlns:p14="http://schemas.microsoft.com/office/powerpoint/2010/main" val="156167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59724D48-14DB-0A2B-5407-C83A3A089E9A}"/>
              </a:ext>
            </a:extLst>
          </p:cNvPr>
          <p:cNvSpPr>
            <a:spLocks noGrp="1"/>
          </p:cNvSpPr>
          <p:nvPr>
            <p:ph type="sldNum" sz="quarter" idx="4"/>
          </p:nvPr>
        </p:nvSpPr>
        <p:spPr/>
        <p:txBody>
          <a:bodyPr/>
          <a:lstStyle/>
          <a:p>
            <a:fld id="{BB3B27A6-5504-4172-9607-AC3A8638B53A}" type="slidenum">
              <a:rPr lang="sr-Latn-RS" smtClean="0"/>
              <a:pPr/>
              <a:t>27</a:t>
            </a:fld>
            <a:endParaRPr lang="sr-Latn-RS" dirty="0"/>
          </a:p>
        </p:txBody>
      </p:sp>
      <p:sp>
        <p:nvSpPr>
          <p:cNvPr id="3" name="Tekstvak 2">
            <a:extLst>
              <a:ext uri="{FF2B5EF4-FFF2-40B4-BE49-F238E27FC236}">
                <a16:creationId xmlns:a16="http://schemas.microsoft.com/office/drawing/2014/main" id="{8BFA9031-3642-1AFD-EA3D-196CC8E29949}"/>
              </a:ext>
            </a:extLst>
          </p:cNvPr>
          <p:cNvSpPr txBox="1"/>
          <p:nvPr/>
        </p:nvSpPr>
        <p:spPr>
          <a:xfrm>
            <a:off x="4847303" y="2967335"/>
            <a:ext cx="1248697" cy="923330"/>
          </a:xfrm>
          <a:prstGeom prst="rect">
            <a:avLst/>
          </a:prstGeom>
          <a:noFill/>
        </p:spPr>
        <p:txBody>
          <a:bodyPr wrap="square" rtlCol="0">
            <a:spAutoFit/>
          </a:bodyPr>
          <a:lstStyle/>
          <a:p>
            <a:r>
              <a:rPr lang="nl-NL" sz="5400" dirty="0">
                <a:solidFill>
                  <a:schemeClr val="bg1"/>
                </a:solidFill>
                <a:latin typeface="+mj-lt"/>
              </a:rPr>
              <a:t>Q</a:t>
            </a:r>
            <a:endParaRPr lang="en-GB" sz="5400" dirty="0">
              <a:solidFill>
                <a:schemeClr val="bg1"/>
              </a:solidFill>
              <a:latin typeface="+mj-lt"/>
            </a:endParaRPr>
          </a:p>
        </p:txBody>
      </p:sp>
      <p:sp>
        <p:nvSpPr>
          <p:cNvPr id="4" name="Tekstvak 3">
            <a:extLst>
              <a:ext uri="{FF2B5EF4-FFF2-40B4-BE49-F238E27FC236}">
                <a16:creationId xmlns:a16="http://schemas.microsoft.com/office/drawing/2014/main" id="{B9C68F18-2C67-977A-32D1-684D95C3BAB1}"/>
              </a:ext>
            </a:extLst>
          </p:cNvPr>
          <p:cNvSpPr txBox="1"/>
          <p:nvPr/>
        </p:nvSpPr>
        <p:spPr>
          <a:xfrm>
            <a:off x="6848167" y="3277051"/>
            <a:ext cx="1248697" cy="923330"/>
          </a:xfrm>
          <a:prstGeom prst="rect">
            <a:avLst/>
          </a:prstGeom>
          <a:noFill/>
        </p:spPr>
        <p:txBody>
          <a:bodyPr wrap="square" rtlCol="0">
            <a:spAutoFit/>
          </a:bodyPr>
          <a:lstStyle/>
          <a:p>
            <a:r>
              <a:rPr lang="nl-NL" sz="5400" dirty="0">
                <a:solidFill>
                  <a:schemeClr val="bg1"/>
                </a:solidFill>
                <a:latin typeface="+mj-lt"/>
              </a:rPr>
              <a:t>A</a:t>
            </a:r>
            <a:endParaRPr lang="en-GB" sz="5400" dirty="0">
              <a:solidFill>
                <a:schemeClr val="bg1"/>
              </a:solidFill>
              <a:latin typeface="+mj-lt"/>
            </a:endParaRPr>
          </a:p>
        </p:txBody>
      </p:sp>
      <p:sp>
        <p:nvSpPr>
          <p:cNvPr id="5" name="Tekstvak 4">
            <a:extLst>
              <a:ext uri="{FF2B5EF4-FFF2-40B4-BE49-F238E27FC236}">
                <a16:creationId xmlns:a16="http://schemas.microsoft.com/office/drawing/2014/main" id="{919B5F87-CAAB-B39F-67C7-1AB3DC6AD9B2}"/>
              </a:ext>
            </a:extLst>
          </p:cNvPr>
          <p:cNvSpPr txBox="1"/>
          <p:nvPr/>
        </p:nvSpPr>
        <p:spPr>
          <a:xfrm>
            <a:off x="5943600" y="3168896"/>
            <a:ext cx="1248697" cy="923330"/>
          </a:xfrm>
          <a:prstGeom prst="rect">
            <a:avLst/>
          </a:prstGeom>
          <a:noFill/>
        </p:spPr>
        <p:txBody>
          <a:bodyPr wrap="square" rtlCol="0">
            <a:spAutoFit/>
          </a:bodyPr>
          <a:lstStyle/>
          <a:p>
            <a:r>
              <a:rPr lang="nl-NL" sz="5400" dirty="0">
                <a:solidFill>
                  <a:schemeClr val="bg1"/>
                </a:solidFill>
                <a:latin typeface="+mj-lt"/>
              </a:rPr>
              <a:t>&amp;</a:t>
            </a:r>
            <a:endParaRPr lang="en-GB" sz="5400" dirty="0">
              <a:solidFill>
                <a:schemeClr val="bg1"/>
              </a:solidFill>
              <a:latin typeface="+mj-lt"/>
            </a:endParaRPr>
          </a:p>
        </p:txBody>
      </p:sp>
    </p:spTree>
    <p:extLst>
      <p:ext uri="{BB962C8B-B14F-4D97-AF65-F5344CB8AC3E}">
        <p14:creationId xmlns:p14="http://schemas.microsoft.com/office/powerpoint/2010/main" val="4093548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0CC252-AB95-796D-961D-F3927DD90079}"/>
              </a:ext>
            </a:extLst>
          </p:cNvPr>
          <p:cNvSpPr>
            <a:spLocks noGrp="1"/>
          </p:cNvSpPr>
          <p:nvPr>
            <p:ph type="ctrTitle"/>
          </p:nvPr>
        </p:nvSpPr>
        <p:spPr>
          <a:xfrm>
            <a:off x="7719935" y="-129269"/>
            <a:ext cx="4539429" cy="1644459"/>
          </a:xfrm>
        </p:spPr>
        <p:txBody>
          <a:bodyPr/>
          <a:lstStyle/>
          <a:p>
            <a:pPr algn="ctr"/>
            <a:r>
              <a:rPr lang="nl-NL" dirty="0" err="1">
                <a:solidFill>
                  <a:schemeClr val="accent1"/>
                </a:solidFill>
              </a:rPr>
              <a:t>What’s</a:t>
            </a:r>
            <a:r>
              <a:rPr lang="nl-NL" dirty="0">
                <a:solidFill>
                  <a:schemeClr val="accent1"/>
                </a:solidFill>
              </a:rPr>
              <a:t> </a:t>
            </a:r>
            <a:r>
              <a:rPr lang="nl-NL" dirty="0" err="1">
                <a:solidFill>
                  <a:schemeClr val="accent1"/>
                </a:solidFill>
              </a:rPr>
              <a:t>the</a:t>
            </a:r>
            <a:r>
              <a:rPr lang="nl-NL" dirty="0">
                <a:solidFill>
                  <a:schemeClr val="accent1"/>
                </a:solidFill>
              </a:rPr>
              <a:t> </a:t>
            </a:r>
            <a:r>
              <a:rPr lang="nl-NL" dirty="0" err="1">
                <a:solidFill>
                  <a:schemeClr val="accent1"/>
                </a:solidFill>
              </a:rPr>
              <a:t>problem</a:t>
            </a:r>
            <a:r>
              <a:rPr lang="nl-NL" dirty="0">
                <a:solidFill>
                  <a:schemeClr val="accent1"/>
                </a:solidFill>
              </a:rPr>
              <a:t>? </a:t>
            </a:r>
          </a:p>
        </p:txBody>
      </p:sp>
      <p:sp>
        <p:nvSpPr>
          <p:cNvPr id="2" name="Slide Number Placeholder 1">
            <a:extLst>
              <a:ext uri="{FF2B5EF4-FFF2-40B4-BE49-F238E27FC236}">
                <a16:creationId xmlns:a16="http://schemas.microsoft.com/office/drawing/2014/main" id="{335D5A2E-D5C0-EEEE-7463-0274706DA9F3}"/>
              </a:ext>
            </a:extLst>
          </p:cNvPr>
          <p:cNvSpPr>
            <a:spLocks noGrp="1"/>
          </p:cNvSpPr>
          <p:nvPr>
            <p:ph type="sldNum" sz="quarter" idx="4294967295"/>
          </p:nvPr>
        </p:nvSpPr>
        <p:spPr>
          <a:xfrm>
            <a:off x="11653838" y="6483350"/>
            <a:ext cx="538162" cy="365125"/>
          </a:xfrm>
        </p:spPr>
        <p:txBody>
          <a:bodyPr/>
          <a:lstStyle/>
          <a:p>
            <a:fld id="{BB3B27A6-5504-4172-9607-AC3A8638B53A}" type="slidenum">
              <a:rPr lang="sr-Latn-RS" smtClean="0"/>
              <a:pPr/>
              <a:t>3</a:t>
            </a:fld>
            <a:endParaRPr lang="sr-Latn-RS"/>
          </a:p>
        </p:txBody>
      </p:sp>
    </p:spTree>
    <p:extLst>
      <p:ext uri="{BB962C8B-B14F-4D97-AF65-F5344CB8AC3E}">
        <p14:creationId xmlns:p14="http://schemas.microsoft.com/office/powerpoint/2010/main" val="174915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9187E0-1BC9-C6F7-B7FB-E66E970B240F}"/>
              </a:ext>
            </a:extLst>
          </p:cNvPr>
          <p:cNvSpPr>
            <a:spLocks noGrp="1"/>
          </p:cNvSpPr>
          <p:nvPr>
            <p:ph type="title"/>
          </p:nvPr>
        </p:nvSpPr>
        <p:spPr>
          <a:xfrm>
            <a:off x="609600" y="160334"/>
            <a:ext cx="11044905" cy="571500"/>
          </a:xfrm>
        </p:spPr>
        <p:txBody>
          <a:bodyPr/>
          <a:lstStyle/>
          <a:p>
            <a:r>
              <a:rPr lang="nl-NL" dirty="0" err="1"/>
              <a:t>Several</a:t>
            </a:r>
            <a:r>
              <a:rPr lang="nl-NL" dirty="0"/>
              <a:t> </a:t>
            </a:r>
            <a:r>
              <a:rPr lang="nl-NL" dirty="0" err="1"/>
              <a:t>problems</a:t>
            </a:r>
            <a:r>
              <a:rPr lang="nl-NL" dirty="0"/>
              <a:t> </a:t>
            </a:r>
            <a:r>
              <a:rPr lang="nl-NL" dirty="0" err="1"/>
              <a:t>with</a:t>
            </a:r>
            <a:r>
              <a:rPr lang="nl-NL" dirty="0"/>
              <a:t> </a:t>
            </a:r>
            <a:r>
              <a:rPr lang="nl-NL" dirty="0" err="1"/>
              <a:t>all</a:t>
            </a:r>
            <a:r>
              <a:rPr lang="nl-NL" dirty="0"/>
              <a:t> </a:t>
            </a:r>
            <a:r>
              <a:rPr lang="nl-NL" dirty="0" err="1"/>
              <a:t>the</a:t>
            </a:r>
            <a:r>
              <a:rPr lang="nl-NL" dirty="0"/>
              <a:t> EU acts…</a:t>
            </a:r>
          </a:p>
        </p:txBody>
      </p:sp>
      <p:sp>
        <p:nvSpPr>
          <p:cNvPr id="7" name="Rectangle 6">
            <a:extLst>
              <a:ext uri="{FF2B5EF4-FFF2-40B4-BE49-F238E27FC236}">
                <a16:creationId xmlns:a16="http://schemas.microsoft.com/office/drawing/2014/main" id="{71C28BB2-87D4-D5F1-6AA8-B4506B46157B}"/>
              </a:ext>
            </a:extLst>
          </p:cNvPr>
          <p:cNvSpPr/>
          <p:nvPr/>
        </p:nvSpPr>
        <p:spPr>
          <a:xfrm>
            <a:off x="759502" y="1911245"/>
            <a:ext cx="3222886" cy="27506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400" dirty="0">
                <a:solidFill>
                  <a:schemeClr val="bg1"/>
                </a:solidFill>
              </a:rPr>
              <a:t>Understanding </a:t>
            </a:r>
          </a:p>
          <a:p>
            <a:pPr algn="ctr"/>
            <a:endParaRPr lang="nl-NL" dirty="0">
              <a:solidFill>
                <a:schemeClr val="bg1"/>
              </a:solidFill>
            </a:endParaRPr>
          </a:p>
          <a:p>
            <a:pPr algn="ctr"/>
            <a:r>
              <a:rPr lang="nl-NL" dirty="0" err="1">
                <a:solidFill>
                  <a:schemeClr val="bg1"/>
                </a:solidFill>
              </a:rPr>
              <a:t>the</a:t>
            </a:r>
            <a:r>
              <a:rPr lang="nl-NL" dirty="0">
                <a:solidFill>
                  <a:schemeClr val="bg1"/>
                </a:solidFill>
              </a:rPr>
              <a:t> different Acts, </a:t>
            </a:r>
          </a:p>
          <a:p>
            <a:pPr algn="ctr"/>
            <a:r>
              <a:rPr lang="nl-NL" dirty="0" err="1">
                <a:solidFill>
                  <a:schemeClr val="bg1"/>
                </a:solidFill>
              </a:rPr>
              <a:t>their</a:t>
            </a:r>
            <a:r>
              <a:rPr lang="nl-NL" dirty="0">
                <a:solidFill>
                  <a:schemeClr val="bg1"/>
                </a:solidFill>
              </a:rPr>
              <a:t> Scope, </a:t>
            </a:r>
          </a:p>
          <a:p>
            <a:pPr algn="ctr"/>
            <a:r>
              <a:rPr lang="nl-NL" dirty="0" err="1">
                <a:solidFill>
                  <a:schemeClr val="bg1"/>
                </a:solidFill>
              </a:rPr>
              <a:t>Requirements</a:t>
            </a:r>
            <a:r>
              <a:rPr lang="nl-NL" dirty="0">
                <a:solidFill>
                  <a:schemeClr val="bg1"/>
                </a:solidFill>
              </a:rPr>
              <a:t> </a:t>
            </a:r>
          </a:p>
          <a:p>
            <a:pPr algn="ctr"/>
            <a:r>
              <a:rPr lang="nl-NL" dirty="0">
                <a:solidFill>
                  <a:schemeClr val="bg1"/>
                </a:solidFill>
              </a:rPr>
              <a:t>&amp; </a:t>
            </a:r>
            <a:r>
              <a:rPr lang="nl-NL" dirty="0" err="1">
                <a:solidFill>
                  <a:schemeClr val="bg1"/>
                </a:solidFill>
              </a:rPr>
              <a:t>Capabilities</a:t>
            </a:r>
            <a:endParaRPr lang="nl-NL" dirty="0">
              <a:solidFill>
                <a:schemeClr val="bg1"/>
              </a:solidFill>
            </a:endParaRPr>
          </a:p>
        </p:txBody>
      </p:sp>
      <p:sp>
        <p:nvSpPr>
          <p:cNvPr id="8" name="Rectangle 7">
            <a:extLst>
              <a:ext uri="{FF2B5EF4-FFF2-40B4-BE49-F238E27FC236}">
                <a16:creationId xmlns:a16="http://schemas.microsoft.com/office/drawing/2014/main" id="{1444E309-418B-AB60-6A27-6A004F2C0552}"/>
              </a:ext>
            </a:extLst>
          </p:cNvPr>
          <p:cNvSpPr/>
          <p:nvPr/>
        </p:nvSpPr>
        <p:spPr>
          <a:xfrm>
            <a:off x="4379626" y="1911245"/>
            <a:ext cx="3222886" cy="26982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chemeClr val="bg1"/>
              </a:solidFill>
            </a:endParaRPr>
          </a:p>
          <a:p>
            <a:pPr algn="ctr"/>
            <a:r>
              <a:rPr lang="nl-NL" sz="2800" dirty="0">
                <a:solidFill>
                  <a:schemeClr val="bg1"/>
                </a:solidFill>
              </a:rPr>
              <a:t>Silo approaches</a:t>
            </a:r>
          </a:p>
          <a:p>
            <a:pPr algn="ctr"/>
            <a:endParaRPr lang="nl-NL" dirty="0">
              <a:solidFill>
                <a:schemeClr val="bg1"/>
              </a:solidFill>
            </a:endParaRPr>
          </a:p>
          <a:p>
            <a:pPr algn="ctr"/>
            <a:r>
              <a:rPr lang="nl-NL" dirty="0">
                <a:solidFill>
                  <a:schemeClr val="bg1"/>
                </a:solidFill>
              </a:rPr>
              <a:t>Redundant &amp; large </a:t>
            </a:r>
          </a:p>
          <a:p>
            <a:pPr algn="ctr"/>
            <a:endParaRPr lang="nl-NL" dirty="0">
              <a:solidFill>
                <a:schemeClr val="bg1"/>
              </a:solidFill>
            </a:endParaRPr>
          </a:p>
          <a:p>
            <a:pPr algn="ctr"/>
            <a:r>
              <a:rPr lang="nl-NL" dirty="0" err="1">
                <a:solidFill>
                  <a:schemeClr val="bg1"/>
                </a:solidFill>
              </a:rPr>
              <a:t>efforts</a:t>
            </a:r>
            <a:r>
              <a:rPr lang="nl-NL" dirty="0">
                <a:solidFill>
                  <a:schemeClr val="bg1"/>
                </a:solidFill>
              </a:rPr>
              <a:t> &amp; </a:t>
            </a:r>
            <a:r>
              <a:rPr lang="nl-NL" dirty="0" err="1">
                <a:solidFill>
                  <a:schemeClr val="bg1"/>
                </a:solidFill>
              </a:rPr>
              <a:t>capabilities</a:t>
            </a:r>
            <a:r>
              <a:rPr lang="nl-NL" dirty="0">
                <a:solidFill>
                  <a:schemeClr val="bg1"/>
                </a:solidFill>
              </a:rPr>
              <a:t> </a:t>
            </a:r>
          </a:p>
          <a:p>
            <a:pPr algn="ctr"/>
            <a:endParaRPr lang="nl-NL" dirty="0">
              <a:solidFill>
                <a:schemeClr val="bg1"/>
              </a:solidFill>
            </a:endParaRPr>
          </a:p>
          <a:p>
            <a:pPr algn="ctr"/>
            <a:endParaRPr lang="nl-NL" dirty="0">
              <a:solidFill>
                <a:schemeClr val="bg1"/>
              </a:solidFill>
            </a:endParaRPr>
          </a:p>
        </p:txBody>
      </p:sp>
      <p:sp>
        <p:nvSpPr>
          <p:cNvPr id="9" name="Rectangle 8">
            <a:extLst>
              <a:ext uri="{FF2B5EF4-FFF2-40B4-BE49-F238E27FC236}">
                <a16:creationId xmlns:a16="http://schemas.microsoft.com/office/drawing/2014/main" id="{2EECC801-5354-CBAA-E5A3-D647827AE9A5}"/>
              </a:ext>
            </a:extLst>
          </p:cNvPr>
          <p:cNvSpPr/>
          <p:nvPr/>
        </p:nvSpPr>
        <p:spPr>
          <a:xfrm>
            <a:off x="7999750" y="1911244"/>
            <a:ext cx="3222886" cy="26982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800" dirty="0" err="1">
                <a:solidFill>
                  <a:schemeClr val="bg1"/>
                </a:solidFill>
              </a:rPr>
              <a:t>Unclear</a:t>
            </a:r>
            <a:r>
              <a:rPr lang="nl-NL" sz="2800" dirty="0">
                <a:solidFill>
                  <a:schemeClr val="bg1"/>
                </a:solidFill>
              </a:rPr>
              <a:t> </a:t>
            </a:r>
          </a:p>
          <a:p>
            <a:pPr algn="ctr"/>
            <a:endParaRPr lang="nl-NL" dirty="0">
              <a:solidFill>
                <a:schemeClr val="bg1"/>
              </a:solidFill>
            </a:endParaRPr>
          </a:p>
          <a:p>
            <a:pPr algn="ctr"/>
            <a:r>
              <a:rPr lang="nl-NL" dirty="0" err="1">
                <a:solidFill>
                  <a:schemeClr val="bg1"/>
                </a:solidFill>
              </a:rPr>
              <a:t>what</a:t>
            </a:r>
            <a:r>
              <a:rPr lang="nl-NL" dirty="0">
                <a:solidFill>
                  <a:schemeClr val="bg1"/>
                </a:solidFill>
              </a:rPr>
              <a:t> </a:t>
            </a:r>
            <a:r>
              <a:rPr lang="nl-NL" dirty="0" err="1">
                <a:solidFill>
                  <a:schemeClr val="bg1"/>
                </a:solidFill>
              </a:rPr>
              <a:t>to</a:t>
            </a:r>
            <a:r>
              <a:rPr lang="nl-NL" dirty="0">
                <a:solidFill>
                  <a:schemeClr val="bg1"/>
                </a:solidFill>
              </a:rPr>
              <a:t> do/</a:t>
            </a:r>
            <a:r>
              <a:rPr lang="nl-NL" dirty="0" err="1">
                <a:solidFill>
                  <a:schemeClr val="bg1"/>
                </a:solidFill>
              </a:rPr>
              <a:t>provide</a:t>
            </a:r>
            <a:r>
              <a:rPr lang="nl-NL" dirty="0">
                <a:solidFill>
                  <a:schemeClr val="bg1"/>
                </a:solidFill>
              </a:rPr>
              <a:t> </a:t>
            </a:r>
          </a:p>
          <a:p>
            <a:pPr algn="ctr"/>
            <a:endParaRPr lang="nl-NL" dirty="0">
              <a:solidFill>
                <a:schemeClr val="bg1"/>
              </a:solidFill>
            </a:endParaRPr>
          </a:p>
          <a:p>
            <a:pPr algn="ctr"/>
            <a:r>
              <a:rPr lang="nl-NL" dirty="0">
                <a:solidFill>
                  <a:schemeClr val="bg1"/>
                </a:solidFill>
              </a:rPr>
              <a:t>as a Data </a:t>
            </a:r>
            <a:r>
              <a:rPr lang="nl-NL" dirty="0" err="1">
                <a:solidFill>
                  <a:schemeClr val="bg1"/>
                </a:solidFill>
              </a:rPr>
              <a:t>Protection</a:t>
            </a:r>
            <a:r>
              <a:rPr lang="nl-NL" dirty="0">
                <a:solidFill>
                  <a:schemeClr val="bg1"/>
                </a:solidFill>
              </a:rPr>
              <a:t> professional</a:t>
            </a:r>
          </a:p>
        </p:txBody>
      </p:sp>
    </p:spTree>
    <p:extLst>
      <p:ext uri="{BB962C8B-B14F-4D97-AF65-F5344CB8AC3E}">
        <p14:creationId xmlns:p14="http://schemas.microsoft.com/office/powerpoint/2010/main" val="19234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E23F909-299F-6390-0EDA-C2817D883DA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4EEF723-0F3C-C958-0A89-624411B402CB}"/>
              </a:ext>
            </a:extLst>
          </p:cNvPr>
          <p:cNvSpPr>
            <a:spLocks noGrp="1"/>
          </p:cNvSpPr>
          <p:nvPr>
            <p:ph type="title"/>
          </p:nvPr>
        </p:nvSpPr>
        <p:spPr>
          <a:xfrm>
            <a:off x="609600" y="160334"/>
            <a:ext cx="11044905" cy="571500"/>
          </a:xfrm>
        </p:spPr>
        <p:txBody>
          <a:bodyPr/>
          <a:lstStyle/>
          <a:p>
            <a:r>
              <a:rPr lang="nl-NL" dirty="0" err="1"/>
              <a:t>Several</a:t>
            </a:r>
            <a:r>
              <a:rPr lang="nl-NL" dirty="0"/>
              <a:t> </a:t>
            </a:r>
            <a:r>
              <a:rPr lang="nl-NL" dirty="0" err="1"/>
              <a:t>problems</a:t>
            </a:r>
            <a:r>
              <a:rPr lang="nl-NL" dirty="0"/>
              <a:t> </a:t>
            </a:r>
            <a:r>
              <a:rPr lang="nl-NL" dirty="0" err="1"/>
              <a:t>with</a:t>
            </a:r>
            <a:r>
              <a:rPr lang="nl-NL" dirty="0"/>
              <a:t> </a:t>
            </a:r>
            <a:r>
              <a:rPr lang="nl-NL" dirty="0" err="1"/>
              <a:t>all</a:t>
            </a:r>
            <a:r>
              <a:rPr lang="nl-NL" dirty="0"/>
              <a:t> </a:t>
            </a:r>
            <a:r>
              <a:rPr lang="nl-NL" dirty="0" err="1"/>
              <a:t>the</a:t>
            </a:r>
            <a:r>
              <a:rPr lang="nl-NL" dirty="0"/>
              <a:t> EU acts…</a:t>
            </a:r>
          </a:p>
        </p:txBody>
      </p:sp>
      <p:sp>
        <p:nvSpPr>
          <p:cNvPr id="7" name="Rectangle 6">
            <a:extLst>
              <a:ext uri="{FF2B5EF4-FFF2-40B4-BE49-F238E27FC236}">
                <a16:creationId xmlns:a16="http://schemas.microsoft.com/office/drawing/2014/main" id="{3EBC5DF1-D06A-8508-D785-9BC20E3290C2}"/>
              </a:ext>
            </a:extLst>
          </p:cNvPr>
          <p:cNvSpPr/>
          <p:nvPr/>
        </p:nvSpPr>
        <p:spPr>
          <a:xfrm>
            <a:off x="759502" y="1911245"/>
            <a:ext cx="3222886" cy="27506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400" dirty="0">
                <a:solidFill>
                  <a:schemeClr val="bg1"/>
                </a:solidFill>
              </a:rPr>
              <a:t>Understanding </a:t>
            </a:r>
          </a:p>
          <a:p>
            <a:pPr algn="ctr"/>
            <a:endParaRPr lang="nl-NL" dirty="0">
              <a:solidFill>
                <a:schemeClr val="bg1"/>
              </a:solidFill>
            </a:endParaRPr>
          </a:p>
          <a:p>
            <a:pPr algn="ctr"/>
            <a:r>
              <a:rPr lang="nl-NL" dirty="0" err="1">
                <a:solidFill>
                  <a:schemeClr val="bg1"/>
                </a:solidFill>
              </a:rPr>
              <a:t>the</a:t>
            </a:r>
            <a:r>
              <a:rPr lang="nl-NL" dirty="0">
                <a:solidFill>
                  <a:schemeClr val="bg1"/>
                </a:solidFill>
              </a:rPr>
              <a:t> different Acts, </a:t>
            </a:r>
          </a:p>
          <a:p>
            <a:pPr algn="ctr"/>
            <a:r>
              <a:rPr lang="nl-NL" dirty="0" err="1">
                <a:solidFill>
                  <a:schemeClr val="bg1"/>
                </a:solidFill>
              </a:rPr>
              <a:t>their</a:t>
            </a:r>
            <a:r>
              <a:rPr lang="nl-NL" dirty="0">
                <a:solidFill>
                  <a:schemeClr val="bg1"/>
                </a:solidFill>
              </a:rPr>
              <a:t> Scope, </a:t>
            </a:r>
          </a:p>
          <a:p>
            <a:pPr algn="ctr"/>
            <a:r>
              <a:rPr lang="nl-NL" dirty="0" err="1">
                <a:solidFill>
                  <a:schemeClr val="bg1"/>
                </a:solidFill>
              </a:rPr>
              <a:t>Requirements</a:t>
            </a:r>
            <a:r>
              <a:rPr lang="nl-NL" dirty="0">
                <a:solidFill>
                  <a:schemeClr val="bg1"/>
                </a:solidFill>
              </a:rPr>
              <a:t> </a:t>
            </a:r>
          </a:p>
          <a:p>
            <a:pPr algn="ctr"/>
            <a:r>
              <a:rPr lang="nl-NL" dirty="0">
                <a:solidFill>
                  <a:schemeClr val="bg1"/>
                </a:solidFill>
              </a:rPr>
              <a:t>&amp; </a:t>
            </a:r>
            <a:r>
              <a:rPr lang="nl-NL" dirty="0" err="1">
                <a:solidFill>
                  <a:schemeClr val="bg1"/>
                </a:solidFill>
              </a:rPr>
              <a:t>Capabilities</a:t>
            </a:r>
            <a:endParaRPr lang="nl-NL" dirty="0">
              <a:solidFill>
                <a:schemeClr val="bg1"/>
              </a:solidFill>
            </a:endParaRPr>
          </a:p>
        </p:txBody>
      </p:sp>
      <p:sp>
        <p:nvSpPr>
          <p:cNvPr id="8" name="Rectangle 7">
            <a:extLst>
              <a:ext uri="{FF2B5EF4-FFF2-40B4-BE49-F238E27FC236}">
                <a16:creationId xmlns:a16="http://schemas.microsoft.com/office/drawing/2014/main" id="{3A281F65-418A-489A-868B-693C39393DB2}"/>
              </a:ext>
            </a:extLst>
          </p:cNvPr>
          <p:cNvSpPr/>
          <p:nvPr/>
        </p:nvSpPr>
        <p:spPr>
          <a:xfrm>
            <a:off x="4379626" y="1911245"/>
            <a:ext cx="3222886" cy="26982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chemeClr val="bg1"/>
              </a:solidFill>
            </a:endParaRPr>
          </a:p>
          <a:p>
            <a:pPr algn="ctr"/>
            <a:r>
              <a:rPr lang="nl-NL" sz="2800" dirty="0">
                <a:solidFill>
                  <a:schemeClr val="bg1"/>
                </a:solidFill>
              </a:rPr>
              <a:t>Silo approaches</a:t>
            </a:r>
          </a:p>
          <a:p>
            <a:pPr algn="ctr"/>
            <a:endParaRPr lang="nl-NL" dirty="0">
              <a:solidFill>
                <a:schemeClr val="bg1"/>
              </a:solidFill>
            </a:endParaRPr>
          </a:p>
          <a:p>
            <a:pPr algn="ctr"/>
            <a:r>
              <a:rPr lang="nl-NL" dirty="0">
                <a:solidFill>
                  <a:schemeClr val="bg1"/>
                </a:solidFill>
              </a:rPr>
              <a:t>Redundant &amp; large </a:t>
            </a:r>
          </a:p>
          <a:p>
            <a:pPr algn="ctr"/>
            <a:endParaRPr lang="nl-NL" dirty="0">
              <a:solidFill>
                <a:schemeClr val="bg1"/>
              </a:solidFill>
            </a:endParaRPr>
          </a:p>
          <a:p>
            <a:pPr algn="ctr"/>
            <a:r>
              <a:rPr lang="nl-NL" dirty="0" err="1">
                <a:solidFill>
                  <a:schemeClr val="bg1"/>
                </a:solidFill>
              </a:rPr>
              <a:t>efforts</a:t>
            </a:r>
            <a:r>
              <a:rPr lang="nl-NL" dirty="0">
                <a:solidFill>
                  <a:schemeClr val="bg1"/>
                </a:solidFill>
              </a:rPr>
              <a:t> &amp; </a:t>
            </a:r>
            <a:r>
              <a:rPr lang="nl-NL" dirty="0" err="1">
                <a:solidFill>
                  <a:schemeClr val="bg1"/>
                </a:solidFill>
              </a:rPr>
              <a:t>capabilities</a:t>
            </a:r>
            <a:r>
              <a:rPr lang="nl-NL" dirty="0">
                <a:solidFill>
                  <a:schemeClr val="bg1"/>
                </a:solidFill>
              </a:rPr>
              <a:t> </a:t>
            </a:r>
          </a:p>
          <a:p>
            <a:pPr algn="ctr"/>
            <a:endParaRPr lang="nl-NL" dirty="0">
              <a:solidFill>
                <a:schemeClr val="bg1"/>
              </a:solidFill>
            </a:endParaRPr>
          </a:p>
          <a:p>
            <a:pPr algn="ctr"/>
            <a:endParaRPr lang="nl-NL" dirty="0">
              <a:solidFill>
                <a:schemeClr val="bg1"/>
              </a:solidFill>
            </a:endParaRPr>
          </a:p>
        </p:txBody>
      </p:sp>
      <p:sp>
        <p:nvSpPr>
          <p:cNvPr id="9" name="Rectangle 8">
            <a:extLst>
              <a:ext uri="{FF2B5EF4-FFF2-40B4-BE49-F238E27FC236}">
                <a16:creationId xmlns:a16="http://schemas.microsoft.com/office/drawing/2014/main" id="{D5A99BD4-EBE5-D241-FDA6-E398900A8C9C}"/>
              </a:ext>
            </a:extLst>
          </p:cNvPr>
          <p:cNvSpPr/>
          <p:nvPr/>
        </p:nvSpPr>
        <p:spPr>
          <a:xfrm>
            <a:off x="7999750" y="1911244"/>
            <a:ext cx="3222886" cy="26982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800" dirty="0" err="1">
                <a:solidFill>
                  <a:schemeClr val="bg1"/>
                </a:solidFill>
              </a:rPr>
              <a:t>Unclear</a:t>
            </a:r>
            <a:r>
              <a:rPr lang="nl-NL" sz="2800" dirty="0">
                <a:solidFill>
                  <a:schemeClr val="bg1"/>
                </a:solidFill>
              </a:rPr>
              <a:t> </a:t>
            </a:r>
          </a:p>
          <a:p>
            <a:pPr algn="ctr"/>
            <a:endParaRPr lang="nl-NL" dirty="0">
              <a:solidFill>
                <a:schemeClr val="bg1"/>
              </a:solidFill>
            </a:endParaRPr>
          </a:p>
          <a:p>
            <a:pPr algn="ctr"/>
            <a:r>
              <a:rPr lang="nl-NL" dirty="0" err="1">
                <a:solidFill>
                  <a:schemeClr val="bg1"/>
                </a:solidFill>
              </a:rPr>
              <a:t>what</a:t>
            </a:r>
            <a:r>
              <a:rPr lang="nl-NL" dirty="0">
                <a:solidFill>
                  <a:schemeClr val="bg1"/>
                </a:solidFill>
              </a:rPr>
              <a:t> </a:t>
            </a:r>
            <a:r>
              <a:rPr lang="nl-NL" dirty="0" err="1">
                <a:solidFill>
                  <a:schemeClr val="bg1"/>
                </a:solidFill>
              </a:rPr>
              <a:t>to</a:t>
            </a:r>
            <a:r>
              <a:rPr lang="nl-NL" dirty="0">
                <a:solidFill>
                  <a:schemeClr val="bg1"/>
                </a:solidFill>
              </a:rPr>
              <a:t> do/</a:t>
            </a:r>
            <a:r>
              <a:rPr lang="nl-NL" dirty="0" err="1">
                <a:solidFill>
                  <a:schemeClr val="bg1"/>
                </a:solidFill>
              </a:rPr>
              <a:t>provide</a:t>
            </a:r>
            <a:r>
              <a:rPr lang="nl-NL" dirty="0">
                <a:solidFill>
                  <a:schemeClr val="bg1"/>
                </a:solidFill>
              </a:rPr>
              <a:t> </a:t>
            </a:r>
          </a:p>
          <a:p>
            <a:pPr algn="ctr"/>
            <a:endParaRPr lang="nl-NL" dirty="0">
              <a:solidFill>
                <a:schemeClr val="bg1"/>
              </a:solidFill>
            </a:endParaRPr>
          </a:p>
          <a:p>
            <a:pPr algn="ctr"/>
            <a:r>
              <a:rPr lang="nl-NL" dirty="0">
                <a:solidFill>
                  <a:schemeClr val="bg1"/>
                </a:solidFill>
              </a:rPr>
              <a:t>as a Data professional</a:t>
            </a:r>
          </a:p>
          <a:p>
            <a:pPr algn="ctr"/>
            <a:endParaRPr lang="nl-NL" dirty="0">
              <a:solidFill>
                <a:schemeClr val="bg1"/>
              </a:solidFill>
            </a:endParaRPr>
          </a:p>
        </p:txBody>
      </p:sp>
    </p:spTree>
    <p:extLst>
      <p:ext uri="{BB962C8B-B14F-4D97-AF65-F5344CB8AC3E}">
        <p14:creationId xmlns:p14="http://schemas.microsoft.com/office/powerpoint/2010/main" val="3660863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F0645-B7AE-07D3-F7EE-B281D4DAD2C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A158F01-DA7E-7CDB-CD51-A876886A539B}"/>
              </a:ext>
            </a:extLst>
          </p:cNvPr>
          <p:cNvSpPr/>
          <p:nvPr/>
        </p:nvSpPr>
        <p:spPr>
          <a:xfrm>
            <a:off x="7999750" y="1911244"/>
            <a:ext cx="3222886" cy="26982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800" dirty="0" err="1">
                <a:solidFill>
                  <a:schemeClr val="bg1"/>
                </a:solidFill>
              </a:rPr>
              <a:t>Unclear</a:t>
            </a:r>
            <a:r>
              <a:rPr lang="nl-NL" sz="2800" dirty="0">
                <a:solidFill>
                  <a:schemeClr val="bg1"/>
                </a:solidFill>
              </a:rPr>
              <a:t> </a:t>
            </a:r>
          </a:p>
          <a:p>
            <a:pPr algn="ctr"/>
            <a:endParaRPr lang="nl-NL" dirty="0">
              <a:solidFill>
                <a:schemeClr val="bg1"/>
              </a:solidFill>
            </a:endParaRPr>
          </a:p>
          <a:p>
            <a:pPr algn="ctr"/>
            <a:r>
              <a:rPr lang="nl-NL" dirty="0" err="1">
                <a:solidFill>
                  <a:schemeClr val="bg1"/>
                </a:solidFill>
              </a:rPr>
              <a:t>what</a:t>
            </a:r>
            <a:r>
              <a:rPr lang="nl-NL" dirty="0">
                <a:solidFill>
                  <a:schemeClr val="bg1"/>
                </a:solidFill>
              </a:rPr>
              <a:t> </a:t>
            </a:r>
            <a:r>
              <a:rPr lang="nl-NL" dirty="0" err="1">
                <a:solidFill>
                  <a:schemeClr val="bg1"/>
                </a:solidFill>
              </a:rPr>
              <a:t>to</a:t>
            </a:r>
            <a:r>
              <a:rPr lang="nl-NL" dirty="0">
                <a:solidFill>
                  <a:schemeClr val="bg1"/>
                </a:solidFill>
              </a:rPr>
              <a:t> do/</a:t>
            </a:r>
            <a:r>
              <a:rPr lang="nl-NL" dirty="0" err="1">
                <a:solidFill>
                  <a:schemeClr val="bg1"/>
                </a:solidFill>
              </a:rPr>
              <a:t>provide</a:t>
            </a:r>
            <a:r>
              <a:rPr lang="nl-NL" dirty="0">
                <a:solidFill>
                  <a:schemeClr val="bg1"/>
                </a:solidFill>
              </a:rPr>
              <a:t> </a:t>
            </a:r>
          </a:p>
          <a:p>
            <a:pPr algn="ctr"/>
            <a:endParaRPr lang="nl-NL" dirty="0">
              <a:solidFill>
                <a:schemeClr val="bg1"/>
              </a:solidFill>
            </a:endParaRPr>
          </a:p>
          <a:p>
            <a:pPr algn="ctr"/>
            <a:r>
              <a:rPr lang="nl-NL" dirty="0">
                <a:solidFill>
                  <a:schemeClr val="bg1"/>
                </a:solidFill>
              </a:rPr>
              <a:t>as a Data </a:t>
            </a:r>
            <a:r>
              <a:rPr lang="nl-NL" dirty="0" err="1">
                <a:solidFill>
                  <a:schemeClr val="bg1"/>
                </a:solidFill>
              </a:rPr>
              <a:t>Protection</a:t>
            </a:r>
            <a:r>
              <a:rPr lang="nl-NL" dirty="0">
                <a:solidFill>
                  <a:schemeClr val="bg1"/>
                </a:solidFill>
              </a:rPr>
              <a:t> professional</a:t>
            </a:r>
          </a:p>
        </p:txBody>
      </p:sp>
      <p:sp>
        <p:nvSpPr>
          <p:cNvPr id="3" name="Title 2">
            <a:extLst>
              <a:ext uri="{FF2B5EF4-FFF2-40B4-BE49-F238E27FC236}">
                <a16:creationId xmlns:a16="http://schemas.microsoft.com/office/drawing/2014/main" id="{FF570429-7220-40AB-A88B-B3FAEF0239EA}"/>
              </a:ext>
            </a:extLst>
          </p:cNvPr>
          <p:cNvSpPr>
            <a:spLocks noGrp="1"/>
          </p:cNvSpPr>
          <p:nvPr>
            <p:ph type="title"/>
          </p:nvPr>
        </p:nvSpPr>
        <p:spPr>
          <a:xfrm>
            <a:off x="609600" y="160334"/>
            <a:ext cx="11044905" cy="571500"/>
          </a:xfrm>
        </p:spPr>
        <p:txBody>
          <a:bodyPr/>
          <a:lstStyle/>
          <a:p>
            <a:r>
              <a:rPr lang="nl-NL" dirty="0" err="1"/>
              <a:t>What</a:t>
            </a:r>
            <a:r>
              <a:rPr lang="nl-NL" dirty="0"/>
              <a:t> </a:t>
            </a:r>
            <a:r>
              <a:rPr lang="nl-NL" dirty="0" err="1"/>
              <a:t>if</a:t>
            </a:r>
            <a:r>
              <a:rPr lang="nl-NL" dirty="0"/>
              <a:t>….</a:t>
            </a:r>
          </a:p>
        </p:txBody>
      </p:sp>
      <p:sp>
        <p:nvSpPr>
          <p:cNvPr id="7" name="Rectangle 6">
            <a:extLst>
              <a:ext uri="{FF2B5EF4-FFF2-40B4-BE49-F238E27FC236}">
                <a16:creationId xmlns:a16="http://schemas.microsoft.com/office/drawing/2014/main" id="{91066F80-5525-D1C3-EE73-B7C49D2BBD30}"/>
              </a:ext>
            </a:extLst>
          </p:cNvPr>
          <p:cNvSpPr/>
          <p:nvPr/>
        </p:nvSpPr>
        <p:spPr>
          <a:xfrm>
            <a:off x="759502" y="1911245"/>
            <a:ext cx="3222886" cy="27506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400" dirty="0">
                <a:solidFill>
                  <a:schemeClr val="bg1"/>
                </a:solidFill>
              </a:rPr>
              <a:t>Understanding </a:t>
            </a:r>
          </a:p>
          <a:p>
            <a:pPr algn="ctr"/>
            <a:endParaRPr lang="nl-NL" dirty="0">
              <a:solidFill>
                <a:schemeClr val="bg1"/>
              </a:solidFill>
            </a:endParaRPr>
          </a:p>
          <a:p>
            <a:pPr algn="ctr"/>
            <a:r>
              <a:rPr lang="nl-NL" dirty="0" err="1">
                <a:solidFill>
                  <a:schemeClr val="bg1"/>
                </a:solidFill>
              </a:rPr>
              <a:t>the</a:t>
            </a:r>
            <a:r>
              <a:rPr lang="nl-NL" dirty="0">
                <a:solidFill>
                  <a:schemeClr val="bg1"/>
                </a:solidFill>
              </a:rPr>
              <a:t> different Acts, </a:t>
            </a:r>
          </a:p>
          <a:p>
            <a:pPr algn="ctr"/>
            <a:r>
              <a:rPr lang="nl-NL" dirty="0" err="1">
                <a:solidFill>
                  <a:schemeClr val="bg1"/>
                </a:solidFill>
              </a:rPr>
              <a:t>their</a:t>
            </a:r>
            <a:r>
              <a:rPr lang="nl-NL" dirty="0">
                <a:solidFill>
                  <a:schemeClr val="bg1"/>
                </a:solidFill>
              </a:rPr>
              <a:t> Scope, </a:t>
            </a:r>
          </a:p>
          <a:p>
            <a:pPr algn="ctr"/>
            <a:r>
              <a:rPr lang="nl-NL" dirty="0" err="1">
                <a:solidFill>
                  <a:schemeClr val="bg1"/>
                </a:solidFill>
              </a:rPr>
              <a:t>Requirements</a:t>
            </a:r>
            <a:r>
              <a:rPr lang="nl-NL" dirty="0">
                <a:solidFill>
                  <a:schemeClr val="bg1"/>
                </a:solidFill>
              </a:rPr>
              <a:t> </a:t>
            </a:r>
          </a:p>
          <a:p>
            <a:pPr algn="ctr"/>
            <a:r>
              <a:rPr lang="nl-NL" dirty="0">
                <a:solidFill>
                  <a:schemeClr val="bg1"/>
                </a:solidFill>
              </a:rPr>
              <a:t>&amp; </a:t>
            </a:r>
            <a:r>
              <a:rPr lang="nl-NL" dirty="0" err="1">
                <a:solidFill>
                  <a:schemeClr val="bg1"/>
                </a:solidFill>
              </a:rPr>
              <a:t>Capabilities</a:t>
            </a:r>
            <a:endParaRPr lang="nl-NL" dirty="0">
              <a:solidFill>
                <a:schemeClr val="bg1"/>
              </a:solidFill>
            </a:endParaRPr>
          </a:p>
        </p:txBody>
      </p:sp>
      <p:sp>
        <p:nvSpPr>
          <p:cNvPr id="8" name="Rectangle 7">
            <a:extLst>
              <a:ext uri="{FF2B5EF4-FFF2-40B4-BE49-F238E27FC236}">
                <a16:creationId xmlns:a16="http://schemas.microsoft.com/office/drawing/2014/main" id="{2D4A7049-5CAC-73BC-FBDC-8E1B8D970C55}"/>
              </a:ext>
            </a:extLst>
          </p:cNvPr>
          <p:cNvSpPr/>
          <p:nvPr/>
        </p:nvSpPr>
        <p:spPr>
          <a:xfrm>
            <a:off x="4379626" y="1911245"/>
            <a:ext cx="3222886" cy="26982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chemeClr val="bg1"/>
              </a:solidFill>
            </a:endParaRPr>
          </a:p>
          <a:p>
            <a:pPr algn="ctr"/>
            <a:r>
              <a:rPr lang="nl-NL" sz="2800" dirty="0">
                <a:solidFill>
                  <a:schemeClr val="bg1"/>
                </a:solidFill>
              </a:rPr>
              <a:t>Silo approaches</a:t>
            </a:r>
          </a:p>
          <a:p>
            <a:pPr algn="ctr"/>
            <a:endParaRPr lang="nl-NL" dirty="0">
              <a:solidFill>
                <a:schemeClr val="bg1"/>
              </a:solidFill>
            </a:endParaRPr>
          </a:p>
          <a:p>
            <a:pPr algn="ctr"/>
            <a:r>
              <a:rPr lang="nl-NL" dirty="0">
                <a:solidFill>
                  <a:schemeClr val="bg1"/>
                </a:solidFill>
              </a:rPr>
              <a:t>Redundant &amp; large </a:t>
            </a:r>
          </a:p>
          <a:p>
            <a:pPr algn="ctr"/>
            <a:endParaRPr lang="nl-NL" dirty="0">
              <a:solidFill>
                <a:schemeClr val="bg1"/>
              </a:solidFill>
            </a:endParaRPr>
          </a:p>
          <a:p>
            <a:pPr algn="ctr"/>
            <a:r>
              <a:rPr lang="nl-NL" dirty="0" err="1">
                <a:solidFill>
                  <a:schemeClr val="bg1"/>
                </a:solidFill>
              </a:rPr>
              <a:t>efforts</a:t>
            </a:r>
            <a:r>
              <a:rPr lang="nl-NL" dirty="0">
                <a:solidFill>
                  <a:schemeClr val="bg1"/>
                </a:solidFill>
              </a:rPr>
              <a:t> &amp; </a:t>
            </a:r>
            <a:r>
              <a:rPr lang="nl-NL" dirty="0" err="1">
                <a:solidFill>
                  <a:schemeClr val="bg1"/>
                </a:solidFill>
              </a:rPr>
              <a:t>capabilities</a:t>
            </a:r>
            <a:r>
              <a:rPr lang="nl-NL" dirty="0">
                <a:solidFill>
                  <a:schemeClr val="bg1"/>
                </a:solidFill>
              </a:rPr>
              <a:t> </a:t>
            </a:r>
          </a:p>
          <a:p>
            <a:pPr algn="ctr"/>
            <a:endParaRPr lang="nl-NL" dirty="0">
              <a:solidFill>
                <a:schemeClr val="bg1"/>
              </a:solidFill>
            </a:endParaRPr>
          </a:p>
          <a:p>
            <a:pPr algn="ctr"/>
            <a:endParaRPr lang="nl-NL" dirty="0">
              <a:solidFill>
                <a:schemeClr val="bg1"/>
              </a:solidFill>
            </a:endParaRPr>
          </a:p>
        </p:txBody>
      </p:sp>
      <p:sp>
        <p:nvSpPr>
          <p:cNvPr id="2" name="Rectangle 1">
            <a:extLst>
              <a:ext uri="{FF2B5EF4-FFF2-40B4-BE49-F238E27FC236}">
                <a16:creationId xmlns:a16="http://schemas.microsoft.com/office/drawing/2014/main" id="{06EC7622-DFF0-3145-086F-DB0C79428EC1}"/>
              </a:ext>
            </a:extLst>
          </p:cNvPr>
          <p:cNvSpPr/>
          <p:nvPr/>
        </p:nvSpPr>
        <p:spPr>
          <a:xfrm>
            <a:off x="759502" y="1911245"/>
            <a:ext cx="3222886" cy="27506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chemeClr val="bg1"/>
              </a:solidFill>
            </a:endParaRPr>
          </a:p>
          <a:p>
            <a:pPr algn="ctr"/>
            <a:r>
              <a:rPr lang="nl-NL" dirty="0" err="1">
                <a:solidFill>
                  <a:schemeClr val="bg1"/>
                </a:solidFill>
              </a:rPr>
              <a:t>Provides</a:t>
            </a:r>
            <a:r>
              <a:rPr lang="nl-NL" dirty="0">
                <a:solidFill>
                  <a:schemeClr val="bg1"/>
                </a:solidFill>
              </a:rPr>
              <a:t> </a:t>
            </a:r>
          </a:p>
          <a:p>
            <a:pPr algn="ctr"/>
            <a:endParaRPr lang="nl-NL" dirty="0">
              <a:solidFill>
                <a:schemeClr val="bg1"/>
              </a:solidFill>
            </a:endParaRPr>
          </a:p>
          <a:p>
            <a:pPr algn="ctr"/>
            <a:r>
              <a:rPr lang="nl-NL" sz="2400" dirty="0" err="1">
                <a:solidFill>
                  <a:schemeClr val="bg1"/>
                </a:solidFill>
              </a:rPr>
              <a:t>Insights</a:t>
            </a:r>
            <a:endParaRPr lang="nl-NL" sz="2400" dirty="0">
              <a:solidFill>
                <a:schemeClr val="bg1"/>
              </a:solidFill>
            </a:endParaRPr>
          </a:p>
          <a:p>
            <a:pPr algn="ctr"/>
            <a:endParaRPr lang="nl-NL" dirty="0">
              <a:solidFill>
                <a:schemeClr val="bg1"/>
              </a:solidFill>
            </a:endParaRPr>
          </a:p>
          <a:p>
            <a:pPr algn="ctr"/>
            <a:r>
              <a:rPr lang="nl-NL" dirty="0" err="1">
                <a:solidFill>
                  <a:schemeClr val="bg1"/>
                </a:solidFill>
              </a:rPr>
              <a:t>into</a:t>
            </a:r>
            <a:r>
              <a:rPr lang="nl-NL" dirty="0">
                <a:solidFill>
                  <a:schemeClr val="bg1"/>
                </a:solidFill>
              </a:rPr>
              <a:t> </a:t>
            </a:r>
            <a:r>
              <a:rPr lang="nl-NL" dirty="0" err="1">
                <a:solidFill>
                  <a:schemeClr val="bg1"/>
                </a:solidFill>
              </a:rPr>
              <a:t>the</a:t>
            </a:r>
            <a:r>
              <a:rPr lang="nl-NL" dirty="0">
                <a:solidFill>
                  <a:schemeClr val="bg1"/>
                </a:solidFill>
              </a:rPr>
              <a:t> different Acts, </a:t>
            </a:r>
          </a:p>
          <a:p>
            <a:pPr algn="ctr"/>
            <a:r>
              <a:rPr lang="nl-NL" dirty="0" err="1">
                <a:solidFill>
                  <a:schemeClr val="bg1"/>
                </a:solidFill>
              </a:rPr>
              <a:t>their</a:t>
            </a:r>
            <a:r>
              <a:rPr lang="nl-NL" dirty="0">
                <a:solidFill>
                  <a:schemeClr val="bg1"/>
                </a:solidFill>
              </a:rPr>
              <a:t> Scope, </a:t>
            </a:r>
          </a:p>
          <a:p>
            <a:pPr algn="ctr"/>
            <a:r>
              <a:rPr lang="nl-NL" dirty="0" err="1">
                <a:solidFill>
                  <a:schemeClr val="bg1"/>
                </a:solidFill>
              </a:rPr>
              <a:t>Requirements</a:t>
            </a:r>
            <a:r>
              <a:rPr lang="nl-NL" dirty="0">
                <a:solidFill>
                  <a:schemeClr val="bg1"/>
                </a:solidFill>
              </a:rPr>
              <a:t> </a:t>
            </a:r>
          </a:p>
          <a:p>
            <a:pPr algn="ctr"/>
            <a:r>
              <a:rPr lang="nl-NL" dirty="0">
                <a:solidFill>
                  <a:schemeClr val="bg1"/>
                </a:solidFill>
              </a:rPr>
              <a:t>&amp; </a:t>
            </a:r>
            <a:r>
              <a:rPr lang="nl-NL" dirty="0" err="1">
                <a:solidFill>
                  <a:schemeClr val="bg1"/>
                </a:solidFill>
              </a:rPr>
              <a:t>Capabilities</a:t>
            </a:r>
            <a:endParaRPr lang="nl-NL" dirty="0">
              <a:solidFill>
                <a:schemeClr val="bg1"/>
              </a:solidFill>
            </a:endParaRPr>
          </a:p>
        </p:txBody>
      </p:sp>
      <p:sp>
        <p:nvSpPr>
          <p:cNvPr id="4" name="Rectangle 3">
            <a:extLst>
              <a:ext uri="{FF2B5EF4-FFF2-40B4-BE49-F238E27FC236}">
                <a16:creationId xmlns:a16="http://schemas.microsoft.com/office/drawing/2014/main" id="{D898800A-CA84-CF7D-D136-7302F2258C88}"/>
              </a:ext>
            </a:extLst>
          </p:cNvPr>
          <p:cNvSpPr/>
          <p:nvPr/>
        </p:nvSpPr>
        <p:spPr>
          <a:xfrm>
            <a:off x="759502" y="1116767"/>
            <a:ext cx="10463134" cy="63708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dirty="0">
                <a:solidFill>
                  <a:schemeClr val="bg1"/>
                </a:solidFill>
              </a:rPr>
              <a:t>… a new </a:t>
            </a:r>
            <a:r>
              <a:rPr lang="nl-NL" dirty="0" err="1">
                <a:solidFill>
                  <a:schemeClr val="bg1"/>
                </a:solidFill>
              </a:rPr>
              <a:t>framework</a:t>
            </a:r>
            <a:r>
              <a:rPr lang="nl-NL" dirty="0">
                <a:solidFill>
                  <a:schemeClr val="bg1"/>
                </a:solidFill>
              </a:rPr>
              <a:t> </a:t>
            </a:r>
          </a:p>
        </p:txBody>
      </p:sp>
      <p:sp>
        <p:nvSpPr>
          <p:cNvPr id="5" name="Rectangle 4">
            <a:extLst>
              <a:ext uri="{FF2B5EF4-FFF2-40B4-BE49-F238E27FC236}">
                <a16:creationId xmlns:a16="http://schemas.microsoft.com/office/drawing/2014/main" id="{8656D93C-6F2F-1EE1-AFC5-62D8C81D6EC8}"/>
              </a:ext>
            </a:extLst>
          </p:cNvPr>
          <p:cNvSpPr/>
          <p:nvPr/>
        </p:nvSpPr>
        <p:spPr>
          <a:xfrm>
            <a:off x="4379626" y="1911245"/>
            <a:ext cx="3222886" cy="27506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err="1">
                <a:solidFill>
                  <a:schemeClr val="bg1"/>
                </a:solidFill>
              </a:rPr>
              <a:t>Provides</a:t>
            </a:r>
            <a:r>
              <a:rPr lang="nl-NL" dirty="0">
                <a:solidFill>
                  <a:schemeClr val="bg1"/>
                </a:solidFill>
              </a:rPr>
              <a:t> </a:t>
            </a:r>
          </a:p>
          <a:p>
            <a:pPr algn="ctr"/>
            <a:endParaRPr lang="nl-NL" dirty="0">
              <a:solidFill>
                <a:schemeClr val="bg1"/>
              </a:solidFill>
            </a:endParaRPr>
          </a:p>
          <a:p>
            <a:pPr algn="ctr"/>
            <a:r>
              <a:rPr lang="nl-NL" sz="2400" dirty="0">
                <a:solidFill>
                  <a:schemeClr val="bg1"/>
                </a:solidFill>
              </a:rPr>
              <a:t>a Base </a:t>
            </a:r>
            <a:r>
              <a:rPr lang="nl-NL" sz="2400" dirty="0" err="1">
                <a:solidFill>
                  <a:schemeClr val="bg1"/>
                </a:solidFill>
              </a:rPr>
              <a:t>layer</a:t>
            </a:r>
            <a:endParaRPr lang="nl-NL" sz="2400" dirty="0">
              <a:solidFill>
                <a:schemeClr val="bg1"/>
              </a:solidFill>
            </a:endParaRPr>
          </a:p>
          <a:p>
            <a:pPr algn="ctr"/>
            <a:endParaRPr lang="nl-NL" dirty="0">
              <a:solidFill>
                <a:schemeClr val="bg1"/>
              </a:solidFill>
            </a:endParaRPr>
          </a:p>
          <a:p>
            <a:pPr algn="ctr"/>
            <a:r>
              <a:rPr lang="nl-NL" dirty="0" err="1">
                <a:solidFill>
                  <a:schemeClr val="bg1"/>
                </a:solidFill>
              </a:rPr>
              <a:t>reducing</a:t>
            </a:r>
            <a:r>
              <a:rPr lang="nl-NL" dirty="0">
                <a:solidFill>
                  <a:schemeClr val="bg1"/>
                </a:solidFill>
              </a:rPr>
              <a:t> </a:t>
            </a:r>
            <a:r>
              <a:rPr lang="nl-NL" dirty="0" err="1">
                <a:solidFill>
                  <a:schemeClr val="bg1"/>
                </a:solidFill>
              </a:rPr>
              <a:t>redundancy</a:t>
            </a:r>
            <a:r>
              <a:rPr lang="nl-NL" dirty="0">
                <a:solidFill>
                  <a:schemeClr val="bg1"/>
                </a:solidFill>
              </a:rPr>
              <a:t> &amp; large </a:t>
            </a:r>
            <a:r>
              <a:rPr lang="nl-NL" dirty="0" err="1">
                <a:solidFill>
                  <a:schemeClr val="bg1"/>
                </a:solidFill>
              </a:rPr>
              <a:t>efforts</a:t>
            </a:r>
            <a:endParaRPr lang="nl-NL" dirty="0">
              <a:solidFill>
                <a:schemeClr val="bg1"/>
              </a:solidFill>
            </a:endParaRPr>
          </a:p>
          <a:p>
            <a:pPr algn="ctr"/>
            <a:endParaRPr lang="nl-NL" dirty="0">
              <a:solidFill>
                <a:schemeClr val="bg1"/>
              </a:solidFill>
            </a:endParaRPr>
          </a:p>
        </p:txBody>
      </p:sp>
      <p:sp>
        <p:nvSpPr>
          <p:cNvPr id="6" name="Rectangle 5">
            <a:extLst>
              <a:ext uri="{FF2B5EF4-FFF2-40B4-BE49-F238E27FC236}">
                <a16:creationId xmlns:a16="http://schemas.microsoft.com/office/drawing/2014/main" id="{C49711BA-E0FA-921E-447F-CECC358E4557}"/>
              </a:ext>
            </a:extLst>
          </p:cNvPr>
          <p:cNvSpPr/>
          <p:nvPr/>
        </p:nvSpPr>
        <p:spPr>
          <a:xfrm>
            <a:off x="7999750" y="1911245"/>
            <a:ext cx="3222886" cy="27506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err="1">
                <a:solidFill>
                  <a:schemeClr val="bg1"/>
                </a:solidFill>
              </a:rPr>
              <a:t>Makes</a:t>
            </a:r>
            <a:r>
              <a:rPr lang="nl-NL" dirty="0">
                <a:solidFill>
                  <a:schemeClr val="bg1"/>
                </a:solidFill>
              </a:rPr>
              <a:t> </a:t>
            </a:r>
            <a:r>
              <a:rPr lang="nl-NL" dirty="0" err="1">
                <a:solidFill>
                  <a:schemeClr val="bg1"/>
                </a:solidFill>
              </a:rPr>
              <a:t>it</a:t>
            </a:r>
            <a:r>
              <a:rPr lang="nl-NL" dirty="0">
                <a:solidFill>
                  <a:schemeClr val="bg1"/>
                </a:solidFill>
              </a:rPr>
              <a:t> </a:t>
            </a:r>
          </a:p>
          <a:p>
            <a:pPr algn="ctr"/>
            <a:endParaRPr lang="nl-NL" dirty="0">
              <a:solidFill>
                <a:schemeClr val="bg1"/>
              </a:solidFill>
            </a:endParaRPr>
          </a:p>
          <a:p>
            <a:pPr algn="ctr"/>
            <a:r>
              <a:rPr lang="nl-NL" sz="2400" dirty="0" err="1">
                <a:solidFill>
                  <a:schemeClr val="bg1"/>
                </a:solidFill>
              </a:rPr>
              <a:t>Clear</a:t>
            </a:r>
            <a:endParaRPr lang="nl-NL" sz="2400" dirty="0">
              <a:solidFill>
                <a:schemeClr val="bg1"/>
              </a:solidFill>
            </a:endParaRPr>
          </a:p>
          <a:p>
            <a:pPr algn="ctr"/>
            <a:endParaRPr lang="nl-NL" dirty="0">
              <a:solidFill>
                <a:schemeClr val="bg1"/>
              </a:solidFill>
            </a:endParaRPr>
          </a:p>
          <a:p>
            <a:pPr algn="ctr"/>
            <a:r>
              <a:rPr lang="nl-NL" dirty="0" err="1">
                <a:solidFill>
                  <a:schemeClr val="bg1"/>
                </a:solidFill>
              </a:rPr>
              <a:t>what</a:t>
            </a:r>
            <a:r>
              <a:rPr lang="nl-NL" dirty="0">
                <a:solidFill>
                  <a:schemeClr val="bg1"/>
                </a:solidFill>
              </a:rPr>
              <a:t> </a:t>
            </a:r>
            <a:r>
              <a:rPr lang="nl-NL" dirty="0" err="1">
                <a:solidFill>
                  <a:schemeClr val="bg1"/>
                </a:solidFill>
              </a:rPr>
              <a:t>to</a:t>
            </a:r>
            <a:r>
              <a:rPr lang="nl-NL" dirty="0">
                <a:solidFill>
                  <a:schemeClr val="bg1"/>
                </a:solidFill>
              </a:rPr>
              <a:t> </a:t>
            </a:r>
            <a:r>
              <a:rPr lang="nl-NL" dirty="0" err="1">
                <a:solidFill>
                  <a:schemeClr val="bg1"/>
                </a:solidFill>
              </a:rPr>
              <a:t>prepare</a:t>
            </a:r>
            <a:r>
              <a:rPr lang="nl-NL" dirty="0">
                <a:solidFill>
                  <a:schemeClr val="bg1"/>
                </a:solidFill>
              </a:rPr>
              <a:t> &amp; </a:t>
            </a:r>
            <a:r>
              <a:rPr lang="nl-NL" dirty="0" err="1">
                <a:solidFill>
                  <a:schemeClr val="bg1"/>
                </a:solidFill>
              </a:rPr>
              <a:t>provide</a:t>
            </a:r>
            <a:r>
              <a:rPr lang="nl-NL" dirty="0">
                <a:solidFill>
                  <a:schemeClr val="bg1"/>
                </a:solidFill>
              </a:rPr>
              <a:t> </a:t>
            </a:r>
            <a:r>
              <a:rPr lang="nl-NL" dirty="0" err="1">
                <a:solidFill>
                  <a:schemeClr val="bg1"/>
                </a:solidFill>
              </a:rPr>
              <a:t>for</a:t>
            </a:r>
            <a:r>
              <a:rPr lang="nl-NL" dirty="0">
                <a:solidFill>
                  <a:schemeClr val="bg1"/>
                </a:solidFill>
              </a:rPr>
              <a:t> </a:t>
            </a:r>
            <a:r>
              <a:rPr lang="nl-NL" dirty="0" err="1">
                <a:solidFill>
                  <a:schemeClr val="bg1"/>
                </a:solidFill>
              </a:rPr>
              <a:t>your</a:t>
            </a:r>
            <a:r>
              <a:rPr lang="nl-NL" dirty="0">
                <a:solidFill>
                  <a:schemeClr val="bg1"/>
                </a:solidFill>
              </a:rPr>
              <a:t> </a:t>
            </a:r>
            <a:r>
              <a:rPr lang="nl-NL" dirty="0" err="1">
                <a:solidFill>
                  <a:schemeClr val="bg1"/>
                </a:solidFill>
              </a:rPr>
              <a:t>role</a:t>
            </a:r>
            <a:endParaRPr lang="nl-NL" dirty="0">
              <a:solidFill>
                <a:schemeClr val="bg1"/>
              </a:solidFill>
            </a:endParaRPr>
          </a:p>
          <a:p>
            <a:pPr algn="ctr"/>
            <a:endParaRPr lang="nl-NL" dirty="0">
              <a:solidFill>
                <a:schemeClr val="bg1"/>
              </a:solidFill>
            </a:endParaRPr>
          </a:p>
        </p:txBody>
      </p:sp>
    </p:spTree>
    <p:extLst>
      <p:ext uri="{BB962C8B-B14F-4D97-AF65-F5344CB8AC3E}">
        <p14:creationId xmlns:p14="http://schemas.microsoft.com/office/powerpoint/2010/main" val="209446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C341D7-FB2C-BA97-8BBB-9A4FD3F7F2AD}"/>
              </a:ext>
            </a:extLst>
          </p:cNvPr>
          <p:cNvSpPr>
            <a:spLocks noGrp="1"/>
          </p:cNvSpPr>
          <p:nvPr>
            <p:ph type="sldNum" sz="quarter" idx="4"/>
          </p:nvPr>
        </p:nvSpPr>
        <p:spPr/>
        <p:txBody>
          <a:bodyPr/>
          <a:lstStyle/>
          <a:p>
            <a:fld id="{BB3B27A6-5504-4172-9607-AC3A8638B53A}" type="slidenum">
              <a:rPr lang="sr-Latn-RS" smtClean="0"/>
              <a:pPr/>
              <a:t>7</a:t>
            </a:fld>
            <a:endParaRPr lang="sr-Latn-RS"/>
          </a:p>
        </p:txBody>
      </p:sp>
      <p:sp>
        <p:nvSpPr>
          <p:cNvPr id="5" name="Rectangle 4">
            <a:extLst>
              <a:ext uri="{FF2B5EF4-FFF2-40B4-BE49-F238E27FC236}">
                <a16:creationId xmlns:a16="http://schemas.microsoft.com/office/drawing/2014/main" id="{C1013747-9FB6-7233-FB8C-E22380DE3FEA}"/>
              </a:ext>
            </a:extLst>
          </p:cNvPr>
          <p:cNvSpPr/>
          <p:nvPr/>
        </p:nvSpPr>
        <p:spPr>
          <a:xfrm>
            <a:off x="755375" y="2894275"/>
            <a:ext cx="2753952" cy="65995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a:t>
            </a:r>
            <a:r>
              <a:rPr lang="nl-NL" sz="1400" dirty="0" err="1">
                <a:solidFill>
                  <a:schemeClr val="bg1"/>
                </a:solidFill>
              </a:rPr>
              <a:t>Governance</a:t>
            </a:r>
            <a:r>
              <a:rPr lang="nl-NL" sz="1400" dirty="0">
                <a:solidFill>
                  <a:schemeClr val="bg1"/>
                </a:solidFill>
              </a:rPr>
              <a:t> &amp; </a:t>
            </a:r>
          </a:p>
          <a:p>
            <a:r>
              <a:rPr lang="nl-NL" sz="1400" dirty="0">
                <a:solidFill>
                  <a:schemeClr val="bg1"/>
                </a:solidFill>
              </a:rPr>
              <a:t>Data </a:t>
            </a:r>
            <a:r>
              <a:rPr lang="nl-NL" sz="1400" dirty="0" err="1">
                <a:solidFill>
                  <a:schemeClr val="bg1"/>
                </a:solidFill>
              </a:rPr>
              <a:t>Quality</a:t>
            </a:r>
            <a:endParaRPr lang="nl-NL" sz="1400" dirty="0">
              <a:solidFill>
                <a:schemeClr val="bg1"/>
              </a:solidFill>
            </a:endParaRPr>
          </a:p>
        </p:txBody>
      </p:sp>
      <p:sp>
        <p:nvSpPr>
          <p:cNvPr id="6" name="Rectangle 5">
            <a:extLst>
              <a:ext uri="{FF2B5EF4-FFF2-40B4-BE49-F238E27FC236}">
                <a16:creationId xmlns:a16="http://schemas.microsoft.com/office/drawing/2014/main" id="{01AB463B-26D9-90F8-0C5A-0DEB57CCB813}"/>
              </a:ext>
            </a:extLst>
          </p:cNvPr>
          <p:cNvSpPr/>
          <p:nvPr/>
        </p:nvSpPr>
        <p:spPr>
          <a:xfrm>
            <a:off x="3555559" y="2894275"/>
            <a:ext cx="2753952" cy="659958"/>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a:t>
            </a:r>
            <a:r>
              <a:rPr lang="nl-NL" sz="1400" dirty="0" err="1">
                <a:solidFill>
                  <a:schemeClr val="bg1"/>
                </a:solidFill>
              </a:rPr>
              <a:t>interoperability</a:t>
            </a:r>
            <a:r>
              <a:rPr lang="nl-NL" sz="1400" dirty="0">
                <a:solidFill>
                  <a:schemeClr val="bg1"/>
                </a:solidFill>
              </a:rPr>
              <a:t> &amp; </a:t>
            </a:r>
          </a:p>
          <a:p>
            <a:r>
              <a:rPr lang="nl-NL" sz="1400" dirty="0">
                <a:solidFill>
                  <a:schemeClr val="bg1"/>
                </a:solidFill>
              </a:rPr>
              <a:t>Data Platforms</a:t>
            </a:r>
          </a:p>
        </p:txBody>
      </p:sp>
      <p:sp>
        <p:nvSpPr>
          <p:cNvPr id="7" name="Rectangle 6">
            <a:extLst>
              <a:ext uri="{FF2B5EF4-FFF2-40B4-BE49-F238E27FC236}">
                <a16:creationId xmlns:a16="http://schemas.microsoft.com/office/drawing/2014/main" id="{8E824463-63A1-AF9A-D8A8-D1ECA7239277}"/>
              </a:ext>
            </a:extLst>
          </p:cNvPr>
          <p:cNvSpPr/>
          <p:nvPr/>
        </p:nvSpPr>
        <p:spPr>
          <a:xfrm>
            <a:off x="6349117" y="2894275"/>
            <a:ext cx="2753952" cy="659958"/>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Information –</a:t>
            </a:r>
            <a:r>
              <a:rPr lang="nl-NL" sz="1400" dirty="0" err="1">
                <a:solidFill>
                  <a:schemeClr val="bg1"/>
                </a:solidFill>
              </a:rPr>
              <a:t>and</a:t>
            </a:r>
            <a:r>
              <a:rPr lang="nl-NL" sz="1400" dirty="0">
                <a:solidFill>
                  <a:schemeClr val="bg1"/>
                </a:solidFill>
              </a:rPr>
              <a:t> cybersecurity &amp; </a:t>
            </a:r>
            <a:r>
              <a:rPr lang="nl-NL" sz="1400" dirty="0" err="1">
                <a:solidFill>
                  <a:schemeClr val="bg1"/>
                </a:solidFill>
              </a:rPr>
              <a:t>resilience</a:t>
            </a:r>
            <a:endParaRPr lang="nl-NL" sz="1400" dirty="0">
              <a:solidFill>
                <a:schemeClr val="bg1"/>
              </a:solidFill>
            </a:endParaRPr>
          </a:p>
        </p:txBody>
      </p:sp>
      <p:sp>
        <p:nvSpPr>
          <p:cNvPr id="8" name="Rectangle 7">
            <a:extLst>
              <a:ext uri="{FF2B5EF4-FFF2-40B4-BE49-F238E27FC236}">
                <a16:creationId xmlns:a16="http://schemas.microsoft.com/office/drawing/2014/main" id="{BAF08273-3BA8-6031-DD4D-663EF8806050}"/>
              </a:ext>
            </a:extLst>
          </p:cNvPr>
          <p:cNvSpPr/>
          <p:nvPr/>
        </p:nvSpPr>
        <p:spPr>
          <a:xfrm>
            <a:off x="9142675" y="2894275"/>
            <a:ext cx="2753952" cy="65995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accent1"/>
                </a:solidFill>
              </a:rPr>
              <a:t>Data </a:t>
            </a:r>
            <a:r>
              <a:rPr lang="nl-NL" sz="1400" dirty="0" err="1">
                <a:solidFill>
                  <a:schemeClr val="accent1"/>
                </a:solidFill>
              </a:rPr>
              <a:t>Protection</a:t>
            </a:r>
            <a:endParaRPr lang="nl-NL" sz="1400" dirty="0">
              <a:solidFill>
                <a:schemeClr val="accent1"/>
              </a:solidFill>
            </a:endParaRPr>
          </a:p>
        </p:txBody>
      </p:sp>
      <p:sp>
        <p:nvSpPr>
          <p:cNvPr id="9" name="TextBox 8">
            <a:extLst>
              <a:ext uri="{FF2B5EF4-FFF2-40B4-BE49-F238E27FC236}">
                <a16:creationId xmlns:a16="http://schemas.microsoft.com/office/drawing/2014/main" id="{A08734D0-FC1F-CB0E-7356-A2C7D5F56E86}"/>
              </a:ext>
            </a:extLst>
          </p:cNvPr>
          <p:cNvSpPr txBox="1"/>
          <p:nvPr/>
        </p:nvSpPr>
        <p:spPr>
          <a:xfrm>
            <a:off x="764883" y="3632058"/>
            <a:ext cx="1759292" cy="276999"/>
          </a:xfrm>
          <a:prstGeom prst="rect">
            <a:avLst/>
          </a:prstGeom>
          <a:noFill/>
        </p:spPr>
        <p:txBody>
          <a:bodyPr wrap="square" rtlCol="0">
            <a:spAutoFit/>
          </a:bodyPr>
          <a:lstStyle/>
          <a:p>
            <a:r>
              <a:rPr lang="nl-NL" sz="1200" b="1" dirty="0">
                <a:solidFill>
                  <a:schemeClr val="accent1"/>
                </a:solidFill>
              </a:rPr>
              <a:t>Scope </a:t>
            </a:r>
            <a:r>
              <a:rPr lang="nl-NL" sz="1200" b="1" dirty="0" err="1">
                <a:solidFill>
                  <a:schemeClr val="accent1"/>
                </a:solidFill>
              </a:rPr>
              <a:t>description</a:t>
            </a:r>
            <a:r>
              <a:rPr lang="nl-NL" sz="1200" b="1" dirty="0">
                <a:solidFill>
                  <a:schemeClr val="accent1"/>
                </a:solidFill>
              </a:rPr>
              <a:t>:</a:t>
            </a:r>
          </a:p>
        </p:txBody>
      </p:sp>
      <p:sp>
        <p:nvSpPr>
          <p:cNvPr id="10" name="Rectangle 9">
            <a:extLst>
              <a:ext uri="{FF2B5EF4-FFF2-40B4-BE49-F238E27FC236}">
                <a16:creationId xmlns:a16="http://schemas.microsoft.com/office/drawing/2014/main" id="{D4A6781F-3B94-9713-6699-E0DC3F310AB8}"/>
              </a:ext>
            </a:extLst>
          </p:cNvPr>
          <p:cNvSpPr/>
          <p:nvPr/>
        </p:nvSpPr>
        <p:spPr>
          <a:xfrm>
            <a:off x="755375" y="3632058"/>
            <a:ext cx="1759293" cy="422473"/>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1" name="Rectangle 10">
            <a:extLst>
              <a:ext uri="{FF2B5EF4-FFF2-40B4-BE49-F238E27FC236}">
                <a16:creationId xmlns:a16="http://schemas.microsoft.com/office/drawing/2014/main" id="{FAA8CA5D-DB4A-3025-43B5-1049A5F21CC0}"/>
              </a:ext>
            </a:extLst>
          </p:cNvPr>
          <p:cNvSpPr/>
          <p:nvPr/>
        </p:nvSpPr>
        <p:spPr>
          <a:xfrm>
            <a:off x="2987969" y="2943412"/>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sp>
        <p:nvSpPr>
          <p:cNvPr id="12" name="TextBox 11">
            <a:extLst>
              <a:ext uri="{FF2B5EF4-FFF2-40B4-BE49-F238E27FC236}">
                <a16:creationId xmlns:a16="http://schemas.microsoft.com/office/drawing/2014/main" id="{914A1B5E-3016-8583-8947-D4BCDA9E6505}"/>
              </a:ext>
            </a:extLst>
          </p:cNvPr>
          <p:cNvSpPr txBox="1"/>
          <p:nvPr/>
        </p:nvSpPr>
        <p:spPr>
          <a:xfrm>
            <a:off x="7758260" y="6548085"/>
            <a:ext cx="3186260" cy="261610"/>
          </a:xfrm>
          <a:prstGeom prst="rect">
            <a:avLst/>
          </a:prstGeom>
          <a:noFill/>
        </p:spPr>
        <p:txBody>
          <a:bodyPr wrap="square" rtlCol="0">
            <a:spAutoFit/>
          </a:bodyPr>
          <a:lstStyle/>
          <a:p>
            <a:pPr algn="r"/>
            <a:r>
              <a:rPr lang="nl-NL" sz="1050" b="1" i="1" dirty="0">
                <a:solidFill>
                  <a:schemeClr val="accent2"/>
                </a:solidFill>
              </a:rPr>
              <a:t>*</a:t>
            </a:r>
            <a:r>
              <a:rPr lang="nl-NL" sz="1050" b="1" i="1" dirty="0" err="1">
                <a:solidFill>
                  <a:schemeClr val="accent2"/>
                </a:solidFill>
              </a:rPr>
              <a:t>Targetted</a:t>
            </a:r>
            <a:r>
              <a:rPr lang="nl-NL" sz="1050" b="1" i="1" dirty="0">
                <a:solidFill>
                  <a:schemeClr val="accent2"/>
                </a:solidFill>
              </a:rPr>
              <a:t> </a:t>
            </a:r>
            <a:r>
              <a:rPr lang="nl-NL" sz="1050" b="1" i="1" dirty="0" err="1">
                <a:solidFill>
                  <a:schemeClr val="accent2"/>
                </a:solidFill>
              </a:rPr>
              <a:t>maturity</a:t>
            </a:r>
            <a:r>
              <a:rPr lang="nl-NL" sz="1050" b="1" i="1" dirty="0">
                <a:solidFill>
                  <a:schemeClr val="accent2"/>
                </a:solidFill>
              </a:rPr>
              <a:t> level </a:t>
            </a:r>
            <a:r>
              <a:rPr lang="nl-NL" sz="1050" b="1" i="1" dirty="0" err="1">
                <a:solidFill>
                  <a:schemeClr val="accent2"/>
                </a:solidFill>
              </a:rPr>
              <a:t>for</a:t>
            </a:r>
            <a:r>
              <a:rPr lang="nl-NL" sz="1050" b="1" i="1" dirty="0">
                <a:solidFill>
                  <a:schemeClr val="accent2"/>
                </a:solidFill>
              </a:rPr>
              <a:t> base fundament </a:t>
            </a:r>
          </a:p>
        </p:txBody>
      </p:sp>
      <p:sp>
        <p:nvSpPr>
          <p:cNvPr id="13" name="Rectangle 12">
            <a:extLst>
              <a:ext uri="{FF2B5EF4-FFF2-40B4-BE49-F238E27FC236}">
                <a16:creationId xmlns:a16="http://schemas.microsoft.com/office/drawing/2014/main" id="{929EE989-ACEC-FAF1-F734-F26F82A9AD6B}"/>
              </a:ext>
            </a:extLst>
          </p:cNvPr>
          <p:cNvSpPr/>
          <p:nvPr/>
        </p:nvSpPr>
        <p:spPr>
          <a:xfrm rot="16200000">
            <a:off x="-1458387" y="4412325"/>
            <a:ext cx="3434963" cy="39886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solidFill>
                  <a:schemeClr val="accent1"/>
                </a:solidFill>
              </a:rPr>
              <a:t>Base fundament</a:t>
            </a:r>
          </a:p>
        </p:txBody>
      </p:sp>
      <p:sp>
        <p:nvSpPr>
          <p:cNvPr id="14" name="Round Single Corner of Rectangle 13">
            <a:extLst>
              <a:ext uri="{FF2B5EF4-FFF2-40B4-BE49-F238E27FC236}">
                <a16:creationId xmlns:a16="http://schemas.microsoft.com/office/drawing/2014/main" id="{F68C4CE4-B5EB-CA10-EE2A-EB41F1F7F34E}"/>
              </a:ext>
            </a:extLst>
          </p:cNvPr>
          <p:cNvSpPr/>
          <p:nvPr/>
        </p:nvSpPr>
        <p:spPr>
          <a:xfrm rot="16200000">
            <a:off x="274701" y="1791461"/>
            <a:ext cx="1391478" cy="506936"/>
          </a:xfrm>
          <a:prstGeom prst="round1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solidFill>
                  <a:schemeClr val="bg1"/>
                </a:solidFill>
              </a:rPr>
              <a:t>Delta</a:t>
            </a:r>
          </a:p>
        </p:txBody>
      </p:sp>
      <p:sp>
        <p:nvSpPr>
          <p:cNvPr id="15" name="Round Single Corner of Rectangle 14">
            <a:extLst>
              <a:ext uri="{FF2B5EF4-FFF2-40B4-BE49-F238E27FC236}">
                <a16:creationId xmlns:a16="http://schemas.microsoft.com/office/drawing/2014/main" id="{54652406-B7E1-0A71-CE1D-D6004232E826}"/>
              </a:ext>
            </a:extLst>
          </p:cNvPr>
          <p:cNvSpPr/>
          <p:nvPr/>
        </p:nvSpPr>
        <p:spPr>
          <a:xfrm>
            <a:off x="716971" y="425489"/>
            <a:ext cx="506937" cy="600411"/>
          </a:xfrm>
          <a:prstGeom prst="round1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50" dirty="0">
                <a:solidFill>
                  <a:schemeClr val="bg1"/>
                </a:solidFill>
              </a:rPr>
              <a:t>AI Act</a:t>
            </a:r>
          </a:p>
        </p:txBody>
      </p:sp>
      <p:sp>
        <p:nvSpPr>
          <p:cNvPr id="16" name="Round Single Corner of Rectangle 15">
            <a:extLst>
              <a:ext uri="{FF2B5EF4-FFF2-40B4-BE49-F238E27FC236}">
                <a16:creationId xmlns:a16="http://schemas.microsoft.com/office/drawing/2014/main" id="{E12E9802-8943-3E0F-8FD4-1876ADB6A10C}"/>
              </a:ext>
            </a:extLst>
          </p:cNvPr>
          <p:cNvSpPr/>
          <p:nvPr/>
        </p:nvSpPr>
        <p:spPr>
          <a:xfrm rot="16200000">
            <a:off x="920082" y="1792637"/>
            <a:ext cx="1391478" cy="506936"/>
          </a:xfrm>
          <a:prstGeom prst="round1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solidFill>
                  <a:schemeClr val="bg1"/>
                </a:solidFill>
              </a:rPr>
              <a:t>Delta</a:t>
            </a:r>
          </a:p>
        </p:txBody>
      </p:sp>
      <p:sp>
        <p:nvSpPr>
          <p:cNvPr id="17" name="Round Single Corner of Rectangle 16">
            <a:extLst>
              <a:ext uri="{FF2B5EF4-FFF2-40B4-BE49-F238E27FC236}">
                <a16:creationId xmlns:a16="http://schemas.microsoft.com/office/drawing/2014/main" id="{963861BD-B441-4727-28BD-F796C3B97217}"/>
              </a:ext>
            </a:extLst>
          </p:cNvPr>
          <p:cNvSpPr/>
          <p:nvPr/>
        </p:nvSpPr>
        <p:spPr>
          <a:xfrm>
            <a:off x="1362352" y="426665"/>
            <a:ext cx="506937" cy="600411"/>
          </a:xfrm>
          <a:prstGeom prst="round1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50" dirty="0">
                <a:solidFill>
                  <a:schemeClr val="bg1"/>
                </a:solidFill>
              </a:rPr>
              <a:t>Data Act</a:t>
            </a:r>
          </a:p>
        </p:txBody>
      </p:sp>
      <p:sp>
        <p:nvSpPr>
          <p:cNvPr id="18" name="Round Single Corner of Rectangle 17">
            <a:extLst>
              <a:ext uri="{FF2B5EF4-FFF2-40B4-BE49-F238E27FC236}">
                <a16:creationId xmlns:a16="http://schemas.microsoft.com/office/drawing/2014/main" id="{02565D44-E877-9967-9BD0-53851DECAA75}"/>
              </a:ext>
            </a:extLst>
          </p:cNvPr>
          <p:cNvSpPr/>
          <p:nvPr/>
        </p:nvSpPr>
        <p:spPr>
          <a:xfrm rot="16200000">
            <a:off x="1565462" y="1791461"/>
            <a:ext cx="1391478" cy="506936"/>
          </a:xfrm>
          <a:prstGeom prst="round1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solidFill>
                  <a:schemeClr val="bg1"/>
                </a:solidFill>
              </a:rPr>
              <a:t>Delta</a:t>
            </a:r>
          </a:p>
        </p:txBody>
      </p:sp>
      <p:sp>
        <p:nvSpPr>
          <p:cNvPr id="19" name="Round Single Corner of Rectangle 18">
            <a:extLst>
              <a:ext uri="{FF2B5EF4-FFF2-40B4-BE49-F238E27FC236}">
                <a16:creationId xmlns:a16="http://schemas.microsoft.com/office/drawing/2014/main" id="{E7B4B70D-81A7-E90B-9A2A-E6538BC7902F}"/>
              </a:ext>
            </a:extLst>
          </p:cNvPr>
          <p:cNvSpPr/>
          <p:nvPr/>
        </p:nvSpPr>
        <p:spPr>
          <a:xfrm>
            <a:off x="2007732" y="425489"/>
            <a:ext cx="506937" cy="600411"/>
          </a:xfrm>
          <a:prstGeom prst="round1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50" dirty="0">
                <a:solidFill>
                  <a:schemeClr val="bg1"/>
                </a:solidFill>
              </a:rPr>
              <a:t>Data </a:t>
            </a:r>
            <a:r>
              <a:rPr lang="nl-NL" sz="1050" dirty="0" err="1">
                <a:solidFill>
                  <a:schemeClr val="bg1"/>
                </a:solidFill>
              </a:rPr>
              <a:t>Gov</a:t>
            </a:r>
            <a:r>
              <a:rPr lang="nl-NL" sz="1050" dirty="0">
                <a:solidFill>
                  <a:schemeClr val="bg1"/>
                </a:solidFill>
              </a:rPr>
              <a:t>. Act</a:t>
            </a:r>
          </a:p>
        </p:txBody>
      </p:sp>
      <p:sp>
        <p:nvSpPr>
          <p:cNvPr id="20" name="Round Single Corner of Rectangle 19">
            <a:extLst>
              <a:ext uri="{FF2B5EF4-FFF2-40B4-BE49-F238E27FC236}">
                <a16:creationId xmlns:a16="http://schemas.microsoft.com/office/drawing/2014/main" id="{59AE558F-9750-C3D9-7876-BBFBC06A6E2B}"/>
              </a:ext>
            </a:extLst>
          </p:cNvPr>
          <p:cNvSpPr/>
          <p:nvPr/>
        </p:nvSpPr>
        <p:spPr>
          <a:xfrm rot="16200000">
            <a:off x="2253980" y="1791461"/>
            <a:ext cx="1391478" cy="506936"/>
          </a:xfrm>
          <a:prstGeom prst="round1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solidFill>
                  <a:schemeClr val="bg1"/>
                </a:solidFill>
              </a:rPr>
              <a:t>Delta</a:t>
            </a:r>
          </a:p>
        </p:txBody>
      </p:sp>
      <p:sp>
        <p:nvSpPr>
          <p:cNvPr id="21" name="Round Single Corner of Rectangle 20">
            <a:extLst>
              <a:ext uri="{FF2B5EF4-FFF2-40B4-BE49-F238E27FC236}">
                <a16:creationId xmlns:a16="http://schemas.microsoft.com/office/drawing/2014/main" id="{D9EC46D9-FA96-B976-81B3-B5C9C77B8E6E}"/>
              </a:ext>
            </a:extLst>
          </p:cNvPr>
          <p:cNvSpPr/>
          <p:nvPr/>
        </p:nvSpPr>
        <p:spPr>
          <a:xfrm>
            <a:off x="2696250" y="425489"/>
            <a:ext cx="506937" cy="600411"/>
          </a:xfrm>
          <a:prstGeom prst="round1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50" dirty="0">
              <a:solidFill>
                <a:schemeClr val="bg1"/>
              </a:solidFill>
            </a:endParaRPr>
          </a:p>
        </p:txBody>
      </p:sp>
      <p:sp>
        <p:nvSpPr>
          <p:cNvPr id="22" name="TextBox 21">
            <a:extLst>
              <a:ext uri="{FF2B5EF4-FFF2-40B4-BE49-F238E27FC236}">
                <a16:creationId xmlns:a16="http://schemas.microsoft.com/office/drawing/2014/main" id="{22B31425-DB83-A7A0-B37A-56A5CB12FCC4}"/>
              </a:ext>
            </a:extLst>
          </p:cNvPr>
          <p:cNvSpPr txBox="1"/>
          <p:nvPr/>
        </p:nvSpPr>
        <p:spPr>
          <a:xfrm>
            <a:off x="2669031" y="594889"/>
            <a:ext cx="506937" cy="261610"/>
          </a:xfrm>
          <a:prstGeom prst="rect">
            <a:avLst/>
          </a:prstGeom>
          <a:noFill/>
        </p:spPr>
        <p:txBody>
          <a:bodyPr wrap="square" rtlCol="0">
            <a:spAutoFit/>
          </a:bodyPr>
          <a:lstStyle/>
          <a:p>
            <a:pPr algn="ctr"/>
            <a:r>
              <a:rPr lang="nl-NL" sz="1050" dirty="0">
                <a:solidFill>
                  <a:schemeClr val="bg1"/>
                </a:solidFill>
              </a:rPr>
              <a:t>Dora</a:t>
            </a:r>
          </a:p>
        </p:txBody>
      </p:sp>
      <p:sp>
        <p:nvSpPr>
          <p:cNvPr id="24" name="Rectangle 23">
            <a:extLst>
              <a:ext uri="{FF2B5EF4-FFF2-40B4-BE49-F238E27FC236}">
                <a16:creationId xmlns:a16="http://schemas.microsoft.com/office/drawing/2014/main" id="{99A6FC09-8472-285C-BB5A-B6B85B105D87}"/>
              </a:ext>
            </a:extLst>
          </p:cNvPr>
          <p:cNvSpPr/>
          <p:nvPr/>
        </p:nvSpPr>
        <p:spPr>
          <a:xfrm>
            <a:off x="5784179" y="2948154"/>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sp>
        <p:nvSpPr>
          <p:cNvPr id="25" name="Rectangle 24">
            <a:extLst>
              <a:ext uri="{FF2B5EF4-FFF2-40B4-BE49-F238E27FC236}">
                <a16:creationId xmlns:a16="http://schemas.microsoft.com/office/drawing/2014/main" id="{CE32217D-1974-CAE2-C9BD-0838EB4F764F}"/>
              </a:ext>
            </a:extLst>
          </p:cNvPr>
          <p:cNvSpPr/>
          <p:nvPr/>
        </p:nvSpPr>
        <p:spPr>
          <a:xfrm>
            <a:off x="8559184" y="2943412"/>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sp>
        <p:nvSpPr>
          <p:cNvPr id="26" name="Rectangle 25">
            <a:extLst>
              <a:ext uri="{FF2B5EF4-FFF2-40B4-BE49-F238E27FC236}">
                <a16:creationId xmlns:a16="http://schemas.microsoft.com/office/drawing/2014/main" id="{A1598DF5-3362-B289-85A3-980F93E491D1}"/>
              </a:ext>
            </a:extLst>
          </p:cNvPr>
          <p:cNvSpPr/>
          <p:nvPr/>
        </p:nvSpPr>
        <p:spPr>
          <a:xfrm>
            <a:off x="11355391" y="2940709"/>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sp>
        <p:nvSpPr>
          <p:cNvPr id="28" name="Rectangle 27">
            <a:extLst>
              <a:ext uri="{FF2B5EF4-FFF2-40B4-BE49-F238E27FC236}">
                <a16:creationId xmlns:a16="http://schemas.microsoft.com/office/drawing/2014/main" id="{3FB02DB3-66E9-872A-B743-F90600472894}"/>
              </a:ext>
            </a:extLst>
          </p:cNvPr>
          <p:cNvSpPr/>
          <p:nvPr/>
        </p:nvSpPr>
        <p:spPr>
          <a:xfrm>
            <a:off x="2601797" y="3632058"/>
            <a:ext cx="876693" cy="422473"/>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b="1" dirty="0">
                <a:solidFill>
                  <a:schemeClr val="accent1"/>
                </a:solidFill>
              </a:rPr>
              <a:t>SME/ Large**</a:t>
            </a:r>
          </a:p>
        </p:txBody>
      </p:sp>
      <p:sp>
        <p:nvSpPr>
          <p:cNvPr id="29" name="TextBox 28">
            <a:extLst>
              <a:ext uri="{FF2B5EF4-FFF2-40B4-BE49-F238E27FC236}">
                <a16:creationId xmlns:a16="http://schemas.microsoft.com/office/drawing/2014/main" id="{8E9F3EF8-24F1-7891-1737-E7844D32318C}"/>
              </a:ext>
            </a:extLst>
          </p:cNvPr>
          <p:cNvSpPr txBox="1"/>
          <p:nvPr/>
        </p:nvSpPr>
        <p:spPr>
          <a:xfrm>
            <a:off x="764883" y="4166647"/>
            <a:ext cx="1904148" cy="1107996"/>
          </a:xfrm>
          <a:prstGeom prst="rect">
            <a:avLst/>
          </a:prstGeom>
          <a:noFill/>
        </p:spPr>
        <p:txBody>
          <a:bodyPr wrap="square" rtlCol="0">
            <a:spAutoFit/>
          </a:bodyPr>
          <a:lstStyle/>
          <a:p>
            <a:r>
              <a:rPr lang="nl-NL" sz="1100" b="1" u="sng" dirty="0">
                <a:solidFill>
                  <a:schemeClr val="accent1"/>
                </a:solidFill>
              </a:rPr>
              <a:t>Data </a:t>
            </a:r>
            <a:r>
              <a:rPr lang="nl-NL" sz="1100" b="1" u="sng" dirty="0" err="1">
                <a:solidFill>
                  <a:schemeClr val="accent1"/>
                </a:solidFill>
              </a:rPr>
              <a:t>Gov</a:t>
            </a:r>
            <a:r>
              <a:rPr lang="nl-NL" sz="1100" b="1" u="sng" dirty="0">
                <a:solidFill>
                  <a:schemeClr val="accent1"/>
                </a:solidFill>
              </a:rPr>
              <a:t>. </a:t>
            </a:r>
            <a:r>
              <a:rPr lang="nl-NL" sz="1100" b="1" u="sng" dirty="0" err="1">
                <a:solidFill>
                  <a:schemeClr val="accent1"/>
                </a:solidFill>
              </a:rPr>
              <a:t>Capabilities</a:t>
            </a:r>
            <a:r>
              <a:rPr lang="nl-NL" sz="1100" b="1" u="sng" dirty="0">
                <a:solidFill>
                  <a:schemeClr val="accent1"/>
                </a:solidFill>
              </a:rPr>
              <a:t>:</a:t>
            </a:r>
          </a:p>
          <a:p>
            <a:endParaRPr lang="nl-NL" sz="1100" b="1" dirty="0">
              <a:solidFill>
                <a:schemeClr val="accent1"/>
              </a:solidFill>
            </a:endParaRPr>
          </a:p>
          <a:p>
            <a:pPr marL="171450" indent="-171450">
              <a:buFontTx/>
              <a:buChar char="-"/>
            </a:pPr>
            <a:r>
              <a:rPr lang="nl-NL" sz="1100" b="1" dirty="0">
                <a:solidFill>
                  <a:schemeClr val="accent1"/>
                </a:solidFill>
              </a:rPr>
              <a:t>Operating model</a:t>
            </a:r>
          </a:p>
          <a:p>
            <a:pPr marL="171450" indent="-171450">
              <a:buFontTx/>
              <a:buChar char="-"/>
            </a:pPr>
            <a:r>
              <a:rPr lang="nl-NL" sz="1100" b="1" dirty="0">
                <a:solidFill>
                  <a:schemeClr val="accent1"/>
                </a:solidFill>
              </a:rPr>
              <a:t>Bus &amp; Tech </a:t>
            </a:r>
            <a:r>
              <a:rPr lang="nl-NL" sz="1100" b="1" dirty="0" err="1">
                <a:solidFill>
                  <a:schemeClr val="accent1"/>
                </a:solidFill>
              </a:rPr>
              <a:t>Lineage</a:t>
            </a:r>
            <a:endParaRPr lang="nl-NL" sz="1100" b="1" dirty="0">
              <a:solidFill>
                <a:schemeClr val="accent1"/>
              </a:solidFill>
            </a:endParaRPr>
          </a:p>
          <a:p>
            <a:pPr marL="171450" indent="-171450">
              <a:buFontTx/>
              <a:buChar char="-"/>
            </a:pPr>
            <a:r>
              <a:rPr lang="nl-NL" sz="1100" b="1" dirty="0" err="1">
                <a:solidFill>
                  <a:schemeClr val="accent1"/>
                </a:solidFill>
              </a:rPr>
              <a:t>Roles</a:t>
            </a:r>
            <a:r>
              <a:rPr lang="nl-NL" sz="1100" b="1" dirty="0">
                <a:solidFill>
                  <a:schemeClr val="accent1"/>
                </a:solidFill>
              </a:rPr>
              <a:t> &amp; Resp.</a:t>
            </a:r>
          </a:p>
          <a:p>
            <a:pPr marL="171450" indent="-171450">
              <a:buFontTx/>
              <a:buChar char="-"/>
            </a:pPr>
            <a:r>
              <a:rPr lang="nl-NL" sz="1100" b="1" dirty="0">
                <a:solidFill>
                  <a:schemeClr val="accent1"/>
                </a:solidFill>
              </a:rPr>
              <a:t>…</a:t>
            </a:r>
          </a:p>
        </p:txBody>
      </p:sp>
      <p:sp>
        <p:nvSpPr>
          <p:cNvPr id="30" name="TextBox 29">
            <a:extLst>
              <a:ext uri="{FF2B5EF4-FFF2-40B4-BE49-F238E27FC236}">
                <a16:creationId xmlns:a16="http://schemas.microsoft.com/office/drawing/2014/main" id="{D35F8FD0-D92E-C218-5646-B7855E3F05B2}"/>
              </a:ext>
            </a:extLst>
          </p:cNvPr>
          <p:cNvSpPr txBox="1"/>
          <p:nvPr/>
        </p:nvSpPr>
        <p:spPr>
          <a:xfrm>
            <a:off x="745252" y="5225382"/>
            <a:ext cx="1904148" cy="1107996"/>
          </a:xfrm>
          <a:prstGeom prst="rect">
            <a:avLst/>
          </a:prstGeom>
          <a:noFill/>
        </p:spPr>
        <p:txBody>
          <a:bodyPr wrap="square" rtlCol="0">
            <a:spAutoFit/>
          </a:bodyPr>
          <a:lstStyle/>
          <a:p>
            <a:r>
              <a:rPr lang="nl-NL" sz="1100" b="1" u="sng" dirty="0">
                <a:solidFill>
                  <a:schemeClr val="accent1"/>
                </a:solidFill>
              </a:rPr>
              <a:t>Data Q. </a:t>
            </a:r>
            <a:r>
              <a:rPr lang="nl-NL" sz="1100" b="1" u="sng" dirty="0" err="1">
                <a:solidFill>
                  <a:schemeClr val="accent1"/>
                </a:solidFill>
              </a:rPr>
              <a:t>Capabilities</a:t>
            </a:r>
            <a:r>
              <a:rPr lang="nl-NL" sz="1100" b="1" u="sng" dirty="0">
                <a:solidFill>
                  <a:schemeClr val="accent1"/>
                </a:solidFill>
              </a:rPr>
              <a:t>:</a:t>
            </a:r>
          </a:p>
          <a:p>
            <a:endParaRPr lang="nl-NL" sz="1100" b="1" dirty="0">
              <a:solidFill>
                <a:schemeClr val="accent1"/>
              </a:solidFill>
            </a:endParaRPr>
          </a:p>
          <a:p>
            <a:pPr marL="171450" indent="-171450">
              <a:buFontTx/>
              <a:buChar char="-"/>
            </a:pPr>
            <a:r>
              <a:rPr lang="nl-NL" sz="1100" b="1" dirty="0" err="1">
                <a:solidFill>
                  <a:schemeClr val="accent1"/>
                </a:solidFill>
              </a:rPr>
              <a:t>Analytical</a:t>
            </a:r>
            <a:r>
              <a:rPr lang="nl-NL" sz="1100" b="1" dirty="0">
                <a:solidFill>
                  <a:schemeClr val="accent1"/>
                </a:solidFill>
              </a:rPr>
              <a:t> DQ</a:t>
            </a:r>
          </a:p>
          <a:p>
            <a:pPr marL="171450" indent="-171450">
              <a:buFontTx/>
              <a:buChar char="-"/>
            </a:pPr>
            <a:r>
              <a:rPr lang="nl-NL" sz="1100" b="1" dirty="0" err="1">
                <a:solidFill>
                  <a:schemeClr val="accent1"/>
                </a:solidFill>
              </a:rPr>
              <a:t>Operational</a:t>
            </a:r>
            <a:r>
              <a:rPr lang="nl-NL" sz="1100" b="1" dirty="0">
                <a:solidFill>
                  <a:schemeClr val="accent1"/>
                </a:solidFill>
              </a:rPr>
              <a:t> DQ</a:t>
            </a:r>
          </a:p>
          <a:p>
            <a:pPr marL="171450" indent="-171450">
              <a:buFontTx/>
              <a:buChar char="-"/>
            </a:pPr>
            <a:r>
              <a:rPr lang="nl-NL" sz="1100" b="1" dirty="0">
                <a:solidFill>
                  <a:schemeClr val="accent1"/>
                </a:solidFill>
              </a:rPr>
              <a:t>DQ </a:t>
            </a:r>
            <a:r>
              <a:rPr lang="nl-NL" sz="1100" b="1" dirty="0" err="1">
                <a:solidFill>
                  <a:schemeClr val="accent1"/>
                </a:solidFill>
              </a:rPr>
              <a:t>reporting</a:t>
            </a:r>
            <a:endParaRPr lang="nl-NL" sz="1100" b="1" dirty="0">
              <a:solidFill>
                <a:schemeClr val="accent1"/>
              </a:solidFill>
            </a:endParaRPr>
          </a:p>
          <a:p>
            <a:pPr marL="171450" indent="-171450">
              <a:buFontTx/>
              <a:buChar char="-"/>
            </a:pPr>
            <a:r>
              <a:rPr lang="nl-NL" sz="1100" b="1" dirty="0">
                <a:solidFill>
                  <a:schemeClr val="accent1"/>
                </a:solidFill>
              </a:rPr>
              <a:t>…</a:t>
            </a:r>
          </a:p>
        </p:txBody>
      </p:sp>
      <p:sp>
        <p:nvSpPr>
          <p:cNvPr id="31" name="Rectangle 30">
            <a:extLst>
              <a:ext uri="{FF2B5EF4-FFF2-40B4-BE49-F238E27FC236}">
                <a16:creationId xmlns:a16="http://schemas.microsoft.com/office/drawing/2014/main" id="{1BF12145-72CB-D3E2-3E29-D774F41A60E2}"/>
              </a:ext>
            </a:extLst>
          </p:cNvPr>
          <p:cNvSpPr/>
          <p:nvPr/>
        </p:nvSpPr>
        <p:spPr>
          <a:xfrm>
            <a:off x="755375" y="4166647"/>
            <a:ext cx="1768800" cy="2162591"/>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32" name="Rectangle 31">
            <a:extLst>
              <a:ext uri="{FF2B5EF4-FFF2-40B4-BE49-F238E27FC236}">
                <a16:creationId xmlns:a16="http://schemas.microsoft.com/office/drawing/2014/main" id="{1A884D52-CDC8-A5CE-E36E-D9A66BCE1119}"/>
              </a:ext>
            </a:extLst>
          </p:cNvPr>
          <p:cNvSpPr/>
          <p:nvPr/>
        </p:nvSpPr>
        <p:spPr>
          <a:xfrm>
            <a:off x="2601798" y="4193347"/>
            <a:ext cx="876692" cy="2162591"/>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35" name="TextBox 34">
            <a:extLst>
              <a:ext uri="{FF2B5EF4-FFF2-40B4-BE49-F238E27FC236}">
                <a16:creationId xmlns:a16="http://schemas.microsoft.com/office/drawing/2014/main" id="{E36274BF-E193-066C-A24C-559A2CBA0860}"/>
              </a:ext>
            </a:extLst>
          </p:cNvPr>
          <p:cNvSpPr txBox="1"/>
          <p:nvPr/>
        </p:nvSpPr>
        <p:spPr>
          <a:xfrm>
            <a:off x="2548266" y="4519018"/>
            <a:ext cx="958506" cy="261610"/>
          </a:xfrm>
          <a:prstGeom prst="rect">
            <a:avLst/>
          </a:prstGeom>
          <a:noFill/>
        </p:spPr>
        <p:txBody>
          <a:bodyPr wrap="square">
            <a:spAutoFit/>
          </a:bodyPr>
          <a:lstStyle/>
          <a:p>
            <a:pPr algn="ctr"/>
            <a:r>
              <a:rPr lang="nl-NL" sz="1050" b="1" dirty="0">
                <a:solidFill>
                  <a:schemeClr val="accent1"/>
                </a:solidFill>
              </a:rPr>
              <a:t>SME/ Large</a:t>
            </a:r>
          </a:p>
        </p:txBody>
      </p:sp>
      <p:sp>
        <p:nvSpPr>
          <p:cNvPr id="36" name="TextBox 35">
            <a:extLst>
              <a:ext uri="{FF2B5EF4-FFF2-40B4-BE49-F238E27FC236}">
                <a16:creationId xmlns:a16="http://schemas.microsoft.com/office/drawing/2014/main" id="{A4DC8BDA-85E4-FB9C-5E53-7F5CD0410B5A}"/>
              </a:ext>
            </a:extLst>
          </p:cNvPr>
          <p:cNvSpPr txBox="1"/>
          <p:nvPr/>
        </p:nvSpPr>
        <p:spPr>
          <a:xfrm>
            <a:off x="2533683" y="4688694"/>
            <a:ext cx="958506" cy="261610"/>
          </a:xfrm>
          <a:prstGeom prst="rect">
            <a:avLst/>
          </a:prstGeom>
          <a:noFill/>
        </p:spPr>
        <p:txBody>
          <a:bodyPr wrap="square">
            <a:spAutoFit/>
          </a:bodyPr>
          <a:lstStyle/>
          <a:p>
            <a:pPr algn="ctr"/>
            <a:r>
              <a:rPr lang="nl-NL" sz="1050" b="1" dirty="0">
                <a:solidFill>
                  <a:schemeClr val="accent1"/>
                </a:solidFill>
              </a:rPr>
              <a:t>Large</a:t>
            </a:r>
          </a:p>
        </p:txBody>
      </p:sp>
      <p:sp>
        <p:nvSpPr>
          <p:cNvPr id="37" name="TextBox 36">
            <a:extLst>
              <a:ext uri="{FF2B5EF4-FFF2-40B4-BE49-F238E27FC236}">
                <a16:creationId xmlns:a16="http://schemas.microsoft.com/office/drawing/2014/main" id="{F8928129-777A-5788-CCD8-5485E2F499BF}"/>
              </a:ext>
            </a:extLst>
          </p:cNvPr>
          <p:cNvSpPr txBox="1"/>
          <p:nvPr/>
        </p:nvSpPr>
        <p:spPr>
          <a:xfrm>
            <a:off x="2540975" y="4851656"/>
            <a:ext cx="958506" cy="261610"/>
          </a:xfrm>
          <a:prstGeom prst="rect">
            <a:avLst/>
          </a:prstGeom>
          <a:noFill/>
        </p:spPr>
        <p:txBody>
          <a:bodyPr wrap="square">
            <a:spAutoFit/>
          </a:bodyPr>
          <a:lstStyle/>
          <a:p>
            <a:pPr algn="ctr"/>
            <a:r>
              <a:rPr lang="nl-NL" sz="1050" b="1" dirty="0">
                <a:solidFill>
                  <a:schemeClr val="accent1"/>
                </a:solidFill>
              </a:rPr>
              <a:t>SME/ Large</a:t>
            </a:r>
          </a:p>
        </p:txBody>
      </p:sp>
      <p:sp>
        <p:nvSpPr>
          <p:cNvPr id="38" name="TextBox 37">
            <a:extLst>
              <a:ext uri="{FF2B5EF4-FFF2-40B4-BE49-F238E27FC236}">
                <a16:creationId xmlns:a16="http://schemas.microsoft.com/office/drawing/2014/main" id="{4BF77221-5E8E-3BD6-DDDE-19BD5FA9B310}"/>
              </a:ext>
            </a:extLst>
          </p:cNvPr>
          <p:cNvSpPr txBox="1"/>
          <p:nvPr/>
        </p:nvSpPr>
        <p:spPr>
          <a:xfrm>
            <a:off x="2649400" y="6548085"/>
            <a:ext cx="5104822" cy="261610"/>
          </a:xfrm>
          <a:prstGeom prst="rect">
            <a:avLst/>
          </a:prstGeom>
          <a:noFill/>
        </p:spPr>
        <p:txBody>
          <a:bodyPr wrap="square" rtlCol="0">
            <a:spAutoFit/>
          </a:bodyPr>
          <a:lstStyle/>
          <a:p>
            <a:r>
              <a:rPr lang="nl-NL" sz="1100" dirty="0">
                <a:solidFill>
                  <a:schemeClr val="bg1"/>
                </a:solidFill>
              </a:rPr>
              <a:t>**</a:t>
            </a:r>
            <a:r>
              <a:rPr lang="nl-NL" sz="1100" dirty="0" err="1">
                <a:solidFill>
                  <a:schemeClr val="bg1"/>
                </a:solidFill>
              </a:rPr>
              <a:t>Capability</a:t>
            </a:r>
            <a:r>
              <a:rPr lang="nl-NL" sz="1100" dirty="0">
                <a:solidFill>
                  <a:schemeClr val="bg1"/>
                </a:solidFill>
              </a:rPr>
              <a:t>/control/… </a:t>
            </a:r>
            <a:r>
              <a:rPr lang="nl-NL" sz="1100" dirty="0" err="1">
                <a:solidFill>
                  <a:schemeClr val="bg1"/>
                </a:solidFill>
              </a:rPr>
              <a:t>applicable</a:t>
            </a:r>
            <a:r>
              <a:rPr lang="nl-NL" sz="1100" dirty="0">
                <a:solidFill>
                  <a:schemeClr val="bg1"/>
                </a:solidFill>
              </a:rPr>
              <a:t> </a:t>
            </a:r>
            <a:r>
              <a:rPr lang="nl-NL" sz="1100" dirty="0" err="1">
                <a:solidFill>
                  <a:schemeClr val="bg1"/>
                </a:solidFill>
              </a:rPr>
              <a:t>for</a:t>
            </a:r>
            <a:r>
              <a:rPr lang="nl-NL" sz="1100" dirty="0">
                <a:solidFill>
                  <a:schemeClr val="bg1"/>
                </a:solidFill>
              </a:rPr>
              <a:t> </a:t>
            </a:r>
            <a:r>
              <a:rPr lang="nl-NL" sz="1100" dirty="0" err="1">
                <a:solidFill>
                  <a:schemeClr val="bg1"/>
                </a:solidFill>
              </a:rPr>
              <a:t>SME’s</a:t>
            </a:r>
            <a:r>
              <a:rPr lang="nl-NL" sz="1100" dirty="0">
                <a:solidFill>
                  <a:schemeClr val="bg1"/>
                </a:solidFill>
              </a:rPr>
              <a:t>, large </a:t>
            </a:r>
            <a:r>
              <a:rPr lang="nl-NL" sz="1100" dirty="0" err="1">
                <a:solidFill>
                  <a:schemeClr val="bg1"/>
                </a:solidFill>
              </a:rPr>
              <a:t>organisations</a:t>
            </a:r>
            <a:r>
              <a:rPr lang="nl-NL" sz="1100" dirty="0">
                <a:solidFill>
                  <a:schemeClr val="bg1"/>
                </a:solidFill>
              </a:rPr>
              <a:t> or </a:t>
            </a:r>
            <a:r>
              <a:rPr lang="nl-NL" sz="1100" dirty="0" err="1">
                <a:solidFill>
                  <a:schemeClr val="bg1"/>
                </a:solidFill>
              </a:rPr>
              <a:t>both</a:t>
            </a:r>
            <a:r>
              <a:rPr lang="nl-NL" sz="1100" dirty="0">
                <a:solidFill>
                  <a:schemeClr val="bg1"/>
                </a:solidFill>
              </a:rPr>
              <a:t> </a:t>
            </a:r>
          </a:p>
        </p:txBody>
      </p:sp>
      <p:sp>
        <p:nvSpPr>
          <p:cNvPr id="39" name="TextBox 38">
            <a:extLst>
              <a:ext uri="{FF2B5EF4-FFF2-40B4-BE49-F238E27FC236}">
                <a16:creationId xmlns:a16="http://schemas.microsoft.com/office/drawing/2014/main" id="{5E22AD1F-36CB-2C6A-6EED-D2A2D0C58B42}"/>
              </a:ext>
            </a:extLst>
          </p:cNvPr>
          <p:cNvSpPr txBox="1"/>
          <p:nvPr/>
        </p:nvSpPr>
        <p:spPr>
          <a:xfrm>
            <a:off x="2531298" y="5549721"/>
            <a:ext cx="958506" cy="261610"/>
          </a:xfrm>
          <a:prstGeom prst="rect">
            <a:avLst/>
          </a:prstGeom>
          <a:noFill/>
        </p:spPr>
        <p:txBody>
          <a:bodyPr wrap="square">
            <a:spAutoFit/>
          </a:bodyPr>
          <a:lstStyle/>
          <a:p>
            <a:pPr algn="ctr"/>
            <a:r>
              <a:rPr lang="nl-NL" sz="1050" b="1" dirty="0">
                <a:solidFill>
                  <a:schemeClr val="accent1"/>
                </a:solidFill>
              </a:rPr>
              <a:t>SME/ Large</a:t>
            </a:r>
          </a:p>
        </p:txBody>
      </p:sp>
      <p:sp>
        <p:nvSpPr>
          <p:cNvPr id="40" name="TextBox 39">
            <a:extLst>
              <a:ext uri="{FF2B5EF4-FFF2-40B4-BE49-F238E27FC236}">
                <a16:creationId xmlns:a16="http://schemas.microsoft.com/office/drawing/2014/main" id="{29D94ADA-DED4-FEA5-E2BB-8B00D531DCAB}"/>
              </a:ext>
            </a:extLst>
          </p:cNvPr>
          <p:cNvSpPr txBox="1"/>
          <p:nvPr/>
        </p:nvSpPr>
        <p:spPr>
          <a:xfrm>
            <a:off x="2516715" y="5719397"/>
            <a:ext cx="958506" cy="261610"/>
          </a:xfrm>
          <a:prstGeom prst="rect">
            <a:avLst/>
          </a:prstGeom>
          <a:noFill/>
        </p:spPr>
        <p:txBody>
          <a:bodyPr wrap="square">
            <a:spAutoFit/>
          </a:bodyPr>
          <a:lstStyle/>
          <a:p>
            <a:pPr algn="ctr"/>
            <a:r>
              <a:rPr lang="nl-NL" sz="1050" b="1" dirty="0">
                <a:solidFill>
                  <a:schemeClr val="accent1"/>
                </a:solidFill>
              </a:rPr>
              <a:t>Large</a:t>
            </a:r>
          </a:p>
        </p:txBody>
      </p:sp>
      <p:sp>
        <p:nvSpPr>
          <p:cNvPr id="41" name="TextBox 40">
            <a:extLst>
              <a:ext uri="{FF2B5EF4-FFF2-40B4-BE49-F238E27FC236}">
                <a16:creationId xmlns:a16="http://schemas.microsoft.com/office/drawing/2014/main" id="{25FEB4CC-F60D-36BD-DDDE-2D446F5C7553}"/>
              </a:ext>
            </a:extLst>
          </p:cNvPr>
          <p:cNvSpPr txBox="1"/>
          <p:nvPr/>
        </p:nvSpPr>
        <p:spPr>
          <a:xfrm>
            <a:off x="2509174" y="5905483"/>
            <a:ext cx="958506" cy="261610"/>
          </a:xfrm>
          <a:prstGeom prst="rect">
            <a:avLst/>
          </a:prstGeom>
          <a:noFill/>
        </p:spPr>
        <p:txBody>
          <a:bodyPr wrap="square">
            <a:spAutoFit/>
          </a:bodyPr>
          <a:lstStyle/>
          <a:p>
            <a:pPr algn="ctr"/>
            <a:r>
              <a:rPr lang="nl-NL" sz="1050" b="1" dirty="0">
                <a:solidFill>
                  <a:schemeClr val="accent1"/>
                </a:solidFill>
              </a:rPr>
              <a:t>Large</a:t>
            </a:r>
          </a:p>
        </p:txBody>
      </p:sp>
      <p:sp>
        <p:nvSpPr>
          <p:cNvPr id="42" name="TextBox 41">
            <a:extLst>
              <a:ext uri="{FF2B5EF4-FFF2-40B4-BE49-F238E27FC236}">
                <a16:creationId xmlns:a16="http://schemas.microsoft.com/office/drawing/2014/main" id="{8DA0E66D-E5D2-5B03-6958-4DEA43251853}"/>
              </a:ext>
            </a:extLst>
          </p:cNvPr>
          <p:cNvSpPr txBox="1"/>
          <p:nvPr/>
        </p:nvSpPr>
        <p:spPr>
          <a:xfrm>
            <a:off x="3595904" y="3655091"/>
            <a:ext cx="1759292" cy="276999"/>
          </a:xfrm>
          <a:prstGeom prst="rect">
            <a:avLst/>
          </a:prstGeom>
          <a:noFill/>
        </p:spPr>
        <p:txBody>
          <a:bodyPr wrap="square" rtlCol="0">
            <a:spAutoFit/>
          </a:bodyPr>
          <a:lstStyle/>
          <a:p>
            <a:r>
              <a:rPr lang="nl-NL" sz="1200" b="1" dirty="0">
                <a:solidFill>
                  <a:schemeClr val="accent1"/>
                </a:solidFill>
              </a:rPr>
              <a:t>Scope </a:t>
            </a:r>
            <a:r>
              <a:rPr lang="nl-NL" sz="1200" b="1" dirty="0" err="1">
                <a:solidFill>
                  <a:schemeClr val="accent1"/>
                </a:solidFill>
              </a:rPr>
              <a:t>description</a:t>
            </a:r>
            <a:r>
              <a:rPr lang="nl-NL" sz="1200" b="1" dirty="0">
                <a:solidFill>
                  <a:schemeClr val="accent1"/>
                </a:solidFill>
              </a:rPr>
              <a:t>:</a:t>
            </a:r>
          </a:p>
        </p:txBody>
      </p:sp>
      <p:sp>
        <p:nvSpPr>
          <p:cNvPr id="43" name="Rectangle 42">
            <a:extLst>
              <a:ext uri="{FF2B5EF4-FFF2-40B4-BE49-F238E27FC236}">
                <a16:creationId xmlns:a16="http://schemas.microsoft.com/office/drawing/2014/main" id="{B8F094C1-764D-1815-6FFE-DCC352EEE7AD}"/>
              </a:ext>
            </a:extLst>
          </p:cNvPr>
          <p:cNvSpPr/>
          <p:nvPr/>
        </p:nvSpPr>
        <p:spPr>
          <a:xfrm>
            <a:off x="3586396" y="3655091"/>
            <a:ext cx="1759293" cy="422473"/>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44" name="Rectangle 43">
            <a:extLst>
              <a:ext uri="{FF2B5EF4-FFF2-40B4-BE49-F238E27FC236}">
                <a16:creationId xmlns:a16="http://schemas.microsoft.com/office/drawing/2014/main" id="{4BB2001A-B8BE-BE77-8F5D-36DC461F69F4}"/>
              </a:ext>
            </a:extLst>
          </p:cNvPr>
          <p:cNvSpPr/>
          <p:nvPr/>
        </p:nvSpPr>
        <p:spPr>
          <a:xfrm>
            <a:off x="5432818" y="3655091"/>
            <a:ext cx="876693" cy="422473"/>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b="1" dirty="0">
                <a:solidFill>
                  <a:schemeClr val="accent1"/>
                </a:solidFill>
              </a:rPr>
              <a:t>SME/ Large**</a:t>
            </a:r>
          </a:p>
        </p:txBody>
      </p:sp>
      <p:sp>
        <p:nvSpPr>
          <p:cNvPr id="45" name="TextBox 44">
            <a:extLst>
              <a:ext uri="{FF2B5EF4-FFF2-40B4-BE49-F238E27FC236}">
                <a16:creationId xmlns:a16="http://schemas.microsoft.com/office/drawing/2014/main" id="{D2431059-8B13-C143-1121-9FED77F2BD16}"/>
              </a:ext>
            </a:extLst>
          </p:cNvPr>
          <p:cNvSpPr txBox="1"/>
          <p:nvPr/>
        </p:nvSpPr>
        <p:spPr>
          <a:xfrm>
            <a:off x="3595904" y="4189680"/>
            <a:ext cx="1904148" cy="1107996"/>
          </a:xfrm>
          <a:prstGeom prst="rect">
            <a:avLst/>
          </a:prstGeom>
          <a:noFill/>
        </p:spPr>
        <p:txBody>
          <a:bodyPr wrap="square" rtlCol="0">
            <a:spAutoFit/>
          </a:bodyPr>
          <a:lstStyle/>
          <a:p>
            <a:r>
              <a:rPr lang="nl-NL" sz="1100" b="1" u="sng" dirty="0">
                <a:solidFill>
                  <a:schemeClr val="accent1"/>
                </a:solidFill>
              </a:rPr>
              <a:t>Data </a:t>
            </a:r>
            <a:r>
              <a:rPr lang="nl-NL" sz="1100" b="1" u="sng" dirty="0" err="1">
                <a:solidFill>
                  <a:schemeClr val="accent1"/>
                </a:solidFill>
              </a:rPr>
              <a:t>Interop</a:t>
            </a:r>
            <a:r>
              <a:rPr lang="nl-NL" sz="1100" b="1" u="sng" dirty="0">
                <a:solidFill>
                  <a:schemeClr val="accent1"/>
                </a:solidFill>
              </a:rPr>
              <a:t>. </a:t>
            </a:r>
            <a:r>
              <a:rPr lang="nl-NL" sz="1100" b="1" u="sng" dirty="0" err="1">
                <a:solidFill>
                  <a:schemeClr val="accent1"/>
                </a:solidFill>
              </a:rPr>
              <a:t>Capab</a:t>
            </a:r>
            <a:r>
              <a:rPr lang="nl-NL" sz="1100" b="1" u="sng" dirty="0">
                <a:solidFill>
                  <a:schemeClr val="accent1"/>
                </a:solidFill>
              </a:rPr>
              <a:t>.</a:t>
            </a:r>
          </a:p>
          <a:p>
            <a:endParaRPr lang="nl-NL" sz="1100" b="1" dirty="0">
              <a:solidFill>
                <a:schemeClr val="accent1"/>
              </a:solidFill>
            </a:endParaRPr>
          </a:p>
          <a:p>
            <a:pPr marL="171450" indent="-171450">
              <a:buFontTx/>
              <a:buChar char="-"/>
            </a:pPr>
            <a:r>
              <a:rPr lang="nl-NL" sz="1100" b="1" dirty="0">
                <a:solidFill>
                  <a:schemeClr val="accent1"/>
                </a:solidFill>
              </a:rPr>
              <a:t>xxx</a:t>
            </a:r>
          </a:p>
          <a:p>
            <a:pPr marL="171450" indent="-171450">
              <a:buFontTx/>
              <a:buChar char="-"/>
            </a:pPr>
            <a:r>
              <a:rPr lang="nl-NL" sz="1100" b="1" dirty="0">
                <a:solidFill>
                  <a:schemeClr val="accent1"/>
                </a:solidFill>
              </a:rPr>
              <a:t>xxx</a:t>
            </a:r>
          </a:p>
          <a:p>
            <a:pPr marL="171450" indent="-171450">
              <a:buFontTx/>
              <a:buChar char="-"/>
            </a:pPr>
            <a:r>
              <a:rPr lang="nl-NL" sz="1100" b="1" dirty="0">
                <a:solidFill>
                  <a:schemeClr val="accent1"/>
                </a:solidFill>
              </a:rPr>
              <a:t>xxx</a:t>
            </a:r>
          </a:p>
          <a:p>
            <a:pPr marL="171450" indent="-171450">
              <a:buFontTx/>
              <a:buChar char="-"/>
            </a:pPr>
            <a:r>
              <a:rPr lang="nl-NL" sz="1100" b="1" dirty="0">
                <a:solidFill>
                  <a:schemeClr val="accent1"/>
                </a:solidFill>
              </a:rPr>
              <a:t>…</a:t>
            </a:r>
          </a:p>
        </p:txBody>
      </p:sp>
      <p:sp>
        <p:nvSpPr>
          <p:cNvPr id="46" name="TextBox 45">
            <a:extLst>
              <a:ext uri="{FF2B5EF4-FFF2-40B4-BE49-F238E27FC236}">
                <a16:creationId xmlns:a16="http://schemas.microsoft.com/office/drawing/2014/main" id="{31EC257B-0438-B1B5-D87D-1D64B762D023}"/>
              </a:ext>
            </a:extLst>
          </p:cNvPr>
          <p:cNvSpPr txBox="1"/>
          <p:nvPr/>
        </p:nvSpPr>
        <p:spPr>
          <a:xfrm>
            <a:off x="3576273" y="5248415"/>
            <a:ext cx="1904148" cy="1107996"/>
          </a:xfrm>
          <a:prstGeom prst="rect">
            <a:avLst/>
          </a:prstGeom>
          <a:noFill/>
        </p:spPr>
        <p:txBody>
          <a:bodyPr wrap="square" rtlCol="0">
            <a:spAutoFit/>
          </a:bodyPr>
          <a:lstStyle/>
          <a:p>
            <a:r>
              <a:rPr lang="nl-NL" sz="1100" b="1" u="sng" dirty="0">
                <a:solidFill>
                  <a:schemeClr val="accent1"/>
                </a:solidFill>
              </a:rPr>
              <a:t>Data Platform </a:t>
            </a:r>
            <a:r>
              <a:rPr lang="nl-NL" sz="1100" b="1" u="sng" dirty="0" err="1">
                <a:solidFill>
                  <a:schemeClr val="accent1"/>
                </a:solidFill>
              </a:rPr>
              <a:t>Capab</a:t>
            </a:r>
            <a:r>
              <a:rPr lang="nl-NL" sz="1100" b="1" u="sng" dirty="0">
                <a:solidFill>
                  <a:schemeClr val="accent1"/>
                </a:solidFill>
              </a:rPr>
              <a:t>.</a:t>
            </a:r>
          </a:p>
          <a:p>
            <a:endParaRPr lang="nl-NL" sz="1100" b="1" dirty="0">
              <a:solidFill>
                <a:schemeClr val="accent1"/>
              </a:solidFill>
            </a:endParaRPr>
          </a:p>
          <a:p>
            <a:pPr marL="171450" indent="-171450">
              <a:buFontTx/>
              <a:buChar char="-"/>
            </a:pPr>
            <a:r>
              <a:rPr lang="nl-NL" sz="1100" b="1" dirty="0">
                <a:solidFill>
                  <a:schemeClr val="accent1"/>
                </a:solidFill>
              </a:rPr>
              <a:t>xxx</a:t>
            </a:r>
          </a:p>
          <a:p>
            <a:pPr marL="171450" indent="-171450">
              <a:buFontTx/>
              <a:buChar char="-"/>
            </a:pPr>
            <a:r>
              <a:rPr lang="nl-NL" sz="1100" b="1" dirty="0">
                <a:solidFill>
                  <a:schemeClr val="accent1"/>
                </a:solidFill>
              </a:rPr>
              <a:t>xxx</a:t>
            </a:r>
          </a:p>
          <a:p>
            <a:pPr marL="171450" indent="-171450">
              <a:buFontTx/>
              <a:buChar char="-"/>
            </a:pPr>
            <a:r>
              <a:rPr lang="nl-NL" sz="1100" b="1" dirty="0">
                <a:solidFill>
                  <a:schemeClr val="accent1"/>
                </a:solidFill>
              </a:rPr>
              <a:t>xxx</a:t>
            </a:r>
          </a:p>
          <a:p>
            <a:pPr marL="171450" indent="-171450">
              <a:buFontTx/>
              <a:buChar char="-"/>
            </a:pPr>
            <a:r>
              <a:rPr lang="nl-NL" sz="1100" b="1" dirty="0">
                <a:solidFill>
                  <a:schemeClr val="accent1"/>
                </a:solidFill>
              </a:rPr>
              <a:t>…</a:t>
            </a:r>
          </a:p>
        </p:txBody>
      </p:sp>
      <p:sp>
        <p:nvSpPr>
          <p:cNvPr id="47" name="Rectangle 46">
            <a:extLst>
              <a:ext uri="{FF2B5EF4-FFF2-40B4-BE49-F238E27FC236}">
                <a16:creationId xmlns:a16="http://schemas.microsoft.com/office/drawing/2014/main" id="{5CF966CD-7378-F4F9-A28A-565FB8DF8EB3}"/>
              </a:ext>
            </a:extLst>
          </p:cNvPr>
          <p:cNvSpPr/>
          <p:nvPr/>
        </p:nvSpPr>
        <p:spPr>
          <a:xfrm>
            <a:off x="3586396" y="4189680"/>
            <a:ext cx="1768800" cy="2162591"/>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48" name="Rectangle 47">
            <a:extLst>
              <a:ext uri="{FF2B5EF4-FFF2-40B4-BE49-F238E27FC236}">
                <a16:creationId xmlns:a16="http://schemas.microsoft.com/office/drawing/2014/main" id="{DB032052-2E76-FF6C-A867-B0C3999167BC}"/>
              </a:ext>
            </a:extLst>
          </p:cNvPr>
          <p:cNvSpPr/>
          <p:nvPr/>
        </p:nvSpPr>
        <p:spPr>
          <a:xfrm>
            <a:off x="5432819" y="4216380"/>
            <a:ext cx="876692" cy="2162591"/>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49" name="TextBox 48">
            <a:extLst>
              <a:ext uri="{FF2B5EF4-FFF2-40B4-BE49-F238E27FC236}">
                <a16:creationId xmlns:a16="http://schemas.microsoft.com/office/drawing/2014/main" id="{621628E7-BACE-8A83-0061-86620CD0222D}"/>
              </a:ext>
            </a:extLst>
          </p:cNvPr>
          <p:cNvSpPr txBox="1"/>
          <p:nvPr/>
        </p:nvSpPr>
        <p:spPr>
          <a:xfrm>
            <a:off x="5379287" y="4542051"/>
            <a:ext cx="958506" cy="261610"/>
          </a:xfrm>
          <a:prstGeom prst="rect">
            <a:avLst/>
          </a:prstGeom>
          <a:noFill/>
        </p:spPr>
        <p:txBody>
          <a:bodyPr wrap="square">
            <a:spAutoFit/>
          </a:bodyPr>
          <a:lstStyle/>
          <a:p>
            <a:pPr algn="ctr"/>
            <a:r>
              <a:rPr lang="nl-NL" sz="1050" b="1" dirty="0">
                <a:solidFill>
                  <a:schemeClr val="accent1"/>
                </a:solidFill>
              </a:rPr>
              <a:t>SME/ Large</a:t>
            </a:r>
          </a:p>
        </p:txBody>
      </p:sp>
      <p:sp>
        <p:nvSpPr>
          <p:cNvPr id="50" name="TextBox 49">
            <a:extLst>
              <a:ext uri="{FF2B5EF4-FFF2-40B4-BE49-F238E27FC236}">
                <a16:creationId xmlns:a16="http://schemas.microsoft.com/office/drawing/2014/main" id="{A8CA6866-348D-1F89-9954-939AC4D9453B}"/>
              </a:ext>
            </a:extLst>
          </p:cNvPr>
          <p:cNvSpPr txBox="1"/>
          <p:nvPr/>
        </p:nvSpPr>
        <p:spPr>
          <a:xfrm>
            <a:off x="5364704" y="4711727"/>
            <a:ext cx="958506" cy="261610"/>
          </a:xfrm>
          <a:prstGeom prst="rect">
            <a:avLst/>
          </a:prstGeom>
          <a:noFill/>
        </p:spPr>
        <p:txBody>
          <a:bodyPr wrap="square">
            <a:spAutoFit/>
          </a:bodyPr>
          <a:lstStyle/>
          <a:p>
            <a:pPr algn="ctr"/>
            <a:r>
              <a:rPr lang="nl-NL" sz="1050" b="1" dirty="0">
                <a:solidFill>
                  <a:schemeClr val="accent1"/>
                </a:solidFill>
              </a:rPr>
              <a:t>Large</a:t>
            </a:r>
          </a:p>
        </p:txBody>
      </p:sp>
      <p:sp>
        <p:nvSpPr>
          <p:cNvPr id="51" name="TextBox 50">
            <a:extLst>
              <a:ext uri="{FF2B5EF4-FFF2-40B4-BE49-F238E27FC236}">
                <a16:creationId xmlns:a16="http://schemas.microsoft.com/office/drawing/2014/main" id="{4FDF1DE1-F859-4347-CE5A-EFD3A62A3E47}"/>
              </a:ext>
            </a:extLst>
          </p:cNvPr>
          <p:cNvSpPr txBox="1"/>
          <p:nvPr/>
        </p:nvSpPr>
        <p:spPr>
          <a:xfrm>
            <a:off x="5371996" y="4874689"/>
            <a:ext cx="958506" cy="261610"/>
          </a:xfrm>
          <a:prstGeom prst="rect">
            <a:avLst/>
          </a:prstGeom>
          <a:noFill/>
        </p:spPr>
        <p:txBody>
          <a:bodyPr wrap="square">
            <a:spAutoFit/>
          </a:bodyPr>
          <a:lstStyle/>
          <a:p>
            <a:pPr algn="ctr"/>
            <a:r>
              <a:rPr lang="nl-NL" sz="1050" b="1" dirty="0">
                <a:solidFill>
                  <a:schemeClr val="accent1"/>
                </a:solidFill>
              </a:rPr>
              <a:t>SME/ Large</a:t>
            </a:r>
          </a:p>
        </p:txBody>
      </p:sp>
      <p:sp>
        <p:nvSpPr>
          <p:cNvPr id="52" name="TextBox 51">
            <a:extLst>
              <a:ext uri="{FF2B5EF4-FFF2-40B4-BE49-F238E27FC236}">
                <a16:creationId xmlns:a16="http://schemas.microsoft.com/office/drawing/2014/main" id="{6C49FCB2-BCEB-69C5-5C45-1897ADF3DD59}"/>
              </a:ext>
            </a:extLst>
          </p:cNvPr>
          <p:cNvSpPr txBox="1"/>
          <p:nvPr/>
        </p:nvSpPr>
        <p:spPr>
          <a:xfrm>
            <a:off x="5362319" y="5572754"/>
            <a:ext cx="958506" cy="261610"/>
          </a:xfrm>
          <a:prstGeom prst="rect">
            <a:avLst/>
          </a:prstGeom>
          <a:noFill/>
        </p:spPr>
        <p:txBody>
          <a:bodyPr wrap="square">
            <a:spAutoFit/>
          </a:bodyPr>
          <a:lstStyle/>
          <a:p>
            <a:pPr algn="ctr"/>
            <a:r>
              <a:rPr lang="nl-NL" sz="1050" b="1" dirty="0">
                <a:solidFill>
                  <a:schemeClr val="accent1"/>
                </a:solidFill>
              </a:rPr>
              <a:t>SME/ Large</a:t>
            </a:r>
          </a:p>
        </p:txBody>
      </p:sp>
      <p:sp>
        <p:nvSpPr>
          <p:cNvPr id="53" name="TextBox 52">
            <a:extLst>
              <a:ext uri="{FF2B5EF4-FFF2-40B4-BE49-F238E27FC236}">
                <a16:creationId xmlns:a16="http://schemas.microsoft.com/office/drawing/2014/main" id="{A6F57033-7832-7164-BE0A-8DD2EBFEE135}"/>
              </a:ext>
            </a:extLst>
          </p:cNvPr>
          <p:cNvSpPr txBox="1"/>
          <p:nvPr/>
        </p:nvSpPr>
        <p:spPr>
          <a:xfrm>
            <a:off x="5347736" y="5742430"/>
            <a:ext cx="958506" cy="261610"/>
          </a:xfrm>
          <a:prstGeom prst="rect">
            <a:avLst/>
          </a:prstGeom>
          <a:noFill/>
        </p:spPr>
        <p:txBody>
          <a:bodyPr wrap="square">
            <a:spAutoFit/>
          </a:bodyPr>
          <a:lstStyle/>
          <a:p>
            <a:pPr algn="ctr"/>
            <a:r>
              <a:rPr lang="nl-NL" sz="1050" b="1" dirty="0">
                <a:solidFill>
                  <a:schemeClr val="accent1"/>
                </a:solidFill>
              </a:rPr>
              <a:t>Large</a:t>
            </a:r>
          </a:p>
        </p:txBody>
      </p:sp>
      <p:sp>
        <p:nvSpPr>
          <p:cNvPr id="54" name="TextBox 53">
            <a:extLst>
              <a:ext uri="{FF2B5EF4-FFF2-40B4-BE49-F238E27FC236}">
                <a16:creationId xmlns:a16="http://schemas.microsoft.com/office/drawing/2014/main" id="{983C1C3E-18B4-FA32-283E-260280303AEA}"/>
              </a:ext>
            </a:extLst>
          </p:cNvPr>
          <p:cNvSpPr txBox="1"/>
          <p:nvPr/>
        </p:nvSpPr>
        <p:spPr>
          <a:xfrm>
            <a:off x="5340195" y="5928516"/>
            <a:ext cx="958506" cy="261610"/>
          </a:xfrm>
          <a:prstGeom prst="rect">
            <a:avLst/>
          </a:prstGeom>
          <a:noFill/>
        </p:spPr>
        <p:txBody>
          <a:bodyPr wrap="square">
            <a:spAutoFit/>
          </a:bodyPr>
          <a:lstStyle/>
          <a:p>
            <a:pPr algn="ctr"/>
            <a:r>
              <a:rPr lang="nl-NL" sz="1050" b="1" dirty="0">
                <a:solidFill>
                  <a:schemeClr val="accent1"/>
                </a:solidFill>
              </a:rPr>
              <a:t>Large</a:t>
            </a:r>
          </a:p>
        </p:txBody>
      </p:sp>
      <p:sp>
        <p:nvSpPr>
          <p:cNvPr id="55" name="TextBox 54">
            <a:extLst>
              <a:ext uri="{FF2B5EF4-FFF2-40B4-BE49-F238E27FC236}">
                <a16:creationId xmlns:a16="http://schemas.microsoft.com/office/drawing/2014/main" id="{0425CB32-5C2A-D4ED-30CD-646889244200}"/>
              </a:ext>
            </a:extLst>
          </p:cNvPr>
          <p:cNvSpPr txBox="1"/>
          <p:nvPr/>
        </p:nvSpPr>
        <p:spPr>
          <a:xfrm>
            <a:off x="6388490" y="3654221"/>
            <a:ext cx="1759292" cy="276999"/>
          </a:xfrm>
          <a:prstGeom prst="rect">
            <a:avLst/>
          </a:prstGeom>
          <a:noFill/>
        </p:spPr>
        <p:txBody>
          <a:bodyPr wrap="square" rtlCol="0">
            <a:spAutoFit/>
          </a:bodyPr>
          <a:lstStyle/>
          <a:p>
            <a:r>
              <a:rPr lang="nl-NL" sz="1200" b="1" dirty="0">
                <a:solidFill>
                  <a:schemeClr val="accent1"/>
                </a:solidFill>
              </a:rPr>
              <a:t>Scope </a:t>
            </a:r>
            <a:r>
              <a:rPr lang="nl-NL" sz="1200" b="1" dirty="0" err="1">
                <a:solidFill>
                  <a:schemeClr val="accent1"/>
                </a:solidFill>
              </a:rPr>
              <a:t>description</a:t>
            </a:r>
            <a:r>
              <a:rPr lang="nl-NL" sz="1200" b="1" dirty="0">
                <a:solidFill>
                  <a:schemeClr val="accent1"/>
                </a:solidFill>
              </a:rPr>
              <a:t>:</a:t>
            </a:r>
          </a:p>
        </p:txBody>
      </p:sp>
      <p:sp>
        <p:nvSpPr>
          <p:cNvPr id="56" name="Rectangle 55">
            <a:extLst>
              <a:ext uri="{FF2B5EF4-FFF2-40B4-BE49-F238E27FC236}">
                <a16:creationId xmlns:a16="http://schemas.microsoft.com/office/drawing/2014/main" id="{9BFE64EC-A928-8DB0-2B5C-23F2D7C07484}"/>
              </a:ext>
            </a:extLst>
          </p:cNvPr>
          <p:cNvSpPr/>
          <p:nvPr/>
        </p:nvSpPr>
        <p:spPr>
          <a:xfrm>
            <a:off x="6378982" y="3654221"/>
            <a:ext cx="1759293" cy="422473"/>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57" name="Rectangle 56">
            <a:extLst>
              <a:ext uri="{FF2B5EF4-FFF2-40B4-BE49-F238E27FC236}">
                <a16:creationId xmlns:a16="http://schemas.microsoft.com/office/drawing/2014/main" id="{DF2C8B69-9068-D867-BE2B-2FA520BB423C}"/>
              </a:ext>
            </a:extLst>
          </p:cNvPr>
          <p:cNvSpPr/>
          <p:nvPr/>
        </p:nvSpPr>
        <p:spPr>
          <a:xfrm>
            <a:off x="8225404" y="3654221"/>
            <a:ext cx="876693" cy="422473"/>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b="1" dirty="0">
                <a:solidFill>
                  <a:schemeClr val="accent1"/>
                </a:solidFill>
              </a:rPr>
              <a:t>SME/ Large**</a:t>
            </a:r>
          </a:p>
        </p:txBody>
      </p:sp>
      <p:sp>
        <p:nvSpPr>
          <p:cNvPr id="58" name="TextBox 57">
            <a:extLst>
              <a:ext uri="{FF2B5EF4-FFF2-40B4-BE49-F238E27FC236}">
                <a16:creationId xmlns:a16="http://schemas.microsoft.com/office/drawing/2014/main" id="{89922CFD-FFDD-E67E-5B43-1511130F1EE2}"/>
              </a:ext>
            </a:extLst>
          </p:cNvPr>
          <p:cNvSpPr txBox="1"/>
          <p:nvPr/>
        </p:nvSpPr>
        <p:spPr>
          <a:xfrm>
            <a:off x="6388490" y="4188810"/>
            <a:ext cx="1904148" cy="1107996"/>
          </a:xfrm>
          <a:prstGeom prst="rect">
            <a:avLst/>
          </a:prstGeom>
          <a:noFill/>
        </p:spPr>
        <p:txBody>
          <a:bodyPr wrap="square" rtlCol="0">
            <a:spAutoFit/>
          </a:bodyPr>
          <a:lstStyle/>
          <a:p>
            <a:r>
              <a:rPr lang="nl-NL" sz="1100" b="1" u="sng" dirty="0">
                <a:solidFill>
                  <a:schemeClr val="accent1"/>
                </a:solidFill>
              </a:rPr>
              <a:t>ISMS </a:t>
            </a:r>
            <a:r>
              <a:rPr lang="nl-NL" sz="1100" b="1" u="sng" dirty="0" err="1">
                <a:solidFill>
                  <a:schemeClr val="accent1"/>
                </a:solidFill>
              </a:rPr>
              <a:t>Capabilities</a:t>
            </a:r>
            <a:endParaRPr lang="nl-NL" sz="1100" b="1" u="sng" dirty="0">
              <a:solidFill>
                <a:schemeClr val="accent1"/>
              </a:solidFill>
            </a:endParaRPr>
          </a:p>
          <a:p>
            <a:endParaRPr lang="nl-NL" sz="1100" b="1" dirty="0">
              <a:solidFill>
                <a:schemeClr val="accent1"/>
              </a:solidFill>
            </a:endParaRPr>
          </a:p>
          <a:p>
            <a:pPr marL="171450" indent="-171450">
              <a:buFontTx/>
              <a:buChar char="-"/>
            </a:pPr>
            <a:r>
              <a:rPr lang="nl-NL" sz="1100" b="1" dirty="0">
                <a:solidFill>
                  <a:schemeClr val="accent1"/>
                </a:solidFill>
              </a:rPr>
              <a:t>xxx</a:t>
            </a:r>
          </a:p>
          <a:p>
            <a:pPr marL="171450" indent="-171450">
              <a:buFontTx/>
              <a:buChar char="-"/>
            </a:pPr>
            <a:r>
              <a:rPr lang="nl-NL" sz="1100" b="1" dirty="0">
                <a:solidFill>
                  <a:schemeClr val="accent1"/>
                </a:solidFill>
              </a:rPr>
              <a:t>xxx</a:t>
            </a:r>
          </a:p>
          <a:p>
            <a:pPr marL="171450" indent="-171450">
              <a:buFontTx/>
              <a:buChar char="-"/>
            </a:pPr>
            <a:r>
              <a:rPr lang="nl-NL" sz="1100" b="1" dirty="0">
                <a:solidFill>
                  <a:schemeClr val="accent1"/>
                </a:solidFill>
              </a:rPr>
              <a:t>xxx</a:t>
            </a:r>
          </a:p>
          <a:p>
            <a:pPr marL="171450" indent="-171450">
              <a:buFontTx/>
              <a:buChar char="-"/>
            </a:pPr>
            <a:r>
              <a:rPr lang="nl-NL" sz="1100" b="1" dirty="0">
                <a:solidFill>
                  <a:schemeClr val="accent1"/>
                </a:solidFill>
              </a:rPr>
              <a:t>…</a:t>
            </a:r>
          </a:p>
        </p:txBody>
      </p:sp>
      <p:sp>
        <p:nvSpPr>
          <p:cNvPr id="59" name="TextBox 58">
            <a:extLst>
              <a:ext uri="{FF2B5EF4-FFF2-40B4-BE49-F238E27FC236}">
                <a16:creationId xmlns:a16="http://schemas.microsoft.com/office/drawing/2014/main" id="{E914B5A3-FFF6-8357-E805-52BC4D5ECD80}"/>
              </a:ext>
            </a:extLst>
          </p:cNvPr>
          <p:cNvSpPr txBox="1"/>
          <p:nvPr/>
        </p:nvSpPr>
        <p:spPr>
          <a:xfrm>
            <a:off x="6368859" y="5247545"/>
            <a:ext cx="1904148" cy="1107996"/>
          </a:xfrm>
          <a:prstGeom prst="rect">
            <a:avLst/>
          </a:prstGeom>
          <a:noFill/>
        </p:spPr>
        <p:txBody>
          <a:bodyPr wrap="square" rtlCol="0">
            <a:spAutoFit/>
          </a:bodyPr>
          <a:lstStyle/>
          <a:p>
            <a:r>
              <a:rPr lang="nl-NL" sz="1100" b="1" u="sng" dirty="0">
                <a:solidFill>
                  <a:schemeClr val="accent1"/>
                </a:solidFill>
              </a:rPr>
              <a:t>Controls</a:t>
            </a:r>
          </a:p>
          <a:p>
            <a:endParaRPr lang="nl-NL" sz="1100" b="1" dirty="0">
              <a:solidFill>
                <a:schemeClr val="accent1"/>
              </a:solidFill>
            </a:endParaRPr>
          </a:p>
          <a:p>
            <a:pPr marL="171450" indent="-171450">
              <a:buFontTx/>
              <a:buChar char="-"/>
            </a:pPr>
            <a:r>
              <a:rPr lang="nl-NL" sz="1100" b="1" dirty="0">
                <a:solidFill>
                  <a:schemeClr val="accent1"/>
                </a:solidFill>
              </a:rPr>
              <a:t>xxx</a:t>
            </a:r>
          </a:p>
          <a:p>
            <a:pPr marL="171450" indent="-171450">
              <a:buFontTx/>
              <a:buChar char="-"/>
            </a:pPr>
            <a:r>
              <a:rPr lang="nl-NL" sz="1100" b="1" dirty="0">
                <a:solidFill>
                  <a:schemeClr val="accent1"/>
                </a:solidFill>
              </a:rPr>
              <a:t>xxx</a:t>
            </a:r>
          </a:p>
          <a:p>
            <a:pPr marL="171450" indent="-171450">
              <a:buFontTx/>
              <a:buChar char="-"/>
            </a:pPr>
            <a:r>
              <a:rPr lang="nl-NL" sz="1100" b="1" dirty="0">
                <a:solidFill>
                  <a:schemeClr val="accent1"/>
                </a:solidFill>
              </a:rPr>
              <a:t>xxx</a:t>
            </a:r>
          </a:p>
          <a:p>
            <a:pPr marL="171450" indent="-171450">
              <a:buFontTx/>
              <a:buChar char="-"/>
            </a:pPr>
            <a:r>
              <a:rPr lang="nl-NL" sz="1100" b="1" dirty="0">
                <a:solidFill>
                  <a:schemeClr val="accent1"/>
                </a:solidFill>
              </a:rPr>
              <a:t>…</a:t>
            </a:r>
          </a:p>
        </p:txBody>
      </p:sp>
      <p:sp>
        <p:nvSpPr>
          <p:cNvPr id="60" name="Rectangle 59">
            <a:extLst>
              <a:ext uri="{FF2B5EF4-FFF2-40B4-BE49-F238E27FC236}">
                <a16:creationId xmlns:a16="http://schemas.microsoft.com/office/drawing/2014/main" id="{356FABFA-AB7B-FD4F-3B09-E375FAB9B3FF}"/>
              </a:ext>
            </a:extLst>
          </p:cNvPr>
          <p:cNvSpPr/>
          <p:nvPr/>
        </p:nvSpPr>
        <p:spPr>
          <a:xfrm>
            <a:off x="6378982" y="4188810"/>
            <a:ext cx="1768800" cy="2162591"/>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61" name="Rectangle 60">
            <a:extLst>
              <a:ext uri="{FF2B5EF4-FFF2-40B4-BE49-F238E27FC236}">
                <a16:creationId xmlns:a16="http://schemas.microsoft.com/office/drawing/2014/main" id="{E6B5BD7E-9A81-143F-BF55-2010C1E502E4}"/>
              </a:ext>
            </a:extLst>
          </p:cNvPr>
          <p:cNvSpPr/>
          <p:nvPr/>
        </p:nvSpPr>
        <p:spPr>
          <a:xfrm>
            <a:off x="8225405" y="4215510"/>
            <a:ext cx="876692" cy="2162591"/>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62" name="TextBox 61">
            <a:extLst>
              <a:ext uri="{FF2B5EF4-FFF2-40B4-BE49-F238E27FC236}">
                <a16:creationId xmlns:a16="http://schemas.microsoft.com/office/drawing/2014/main" id="{6208FF13-3AA0-514E-B341-C046BD75CB22}"/>
              </a:ext>
            </a:extLst>
          </p:cNvPr>
          <p:cNvSpPr txBox="1"/>
          <p:nvPr/>
        </p:nvSpPr>
        <p:spPr>
          <a:xfrm>
            <a:off x="8171873" y="4541181"/>
            <a:ext cx="958506" cy="261610"/>
          </a:xfrm>
          <a:prstGeom prst="rect">
            <a:avLst/>
          </a:prstGeom>
          <a:noFill/>
        </p:spPr>
        <p:txBody>
          <a:bodyPr wrap="square">
            <a:spAutoFit/>
          </a:bodyPr>
          <a:lstStyle/>
          <a:p>
            <a:pPr algn="ctr"/>
            <a:r>
              <a:rPr lang="nl-NL" sz="1050" b="1" dirty="0">
                <a:solidFill>
                  <a:schemeClr val="accent1"/>
                </a:solidFill>
              </a:rPr>
              <a:t>SME/ Large</a:t>
            </a:r>
          </a:p>
        </p:txBody>
      </p:sp>
      <p:sp>
        <p:nvSpPr>
          <p:cNvPr id="63" name="TextBox 62">
            <a:extLst>
              <a:ext uri="{FF2B5EF4-FFF2-40B4-BE49-F238E27FC236}">
                <a16:creationId xmlns:a16="http://schemas.microsoft.com/office/drawing/2014/main" id="{722803B4-EB0E-8B16-1BCB-5F62C5C4AE19}"/>
              </a:ext>
            </a:extLst>
          </p:cNvPr>
          <p:cNvSpPr txBox="1"/>
          <p:nvPr/>
        </p:nvSpPr>
        <p:spPr>
          <a:xfrm>
            <a:off x="8157290" y="4710857"/>
            <a:ext cx="958506" cy="261610"/>
          </a:xfrm>
          <a:prstGeom prst="rect">
            <a:avLst/>
          </a:prstGeom>
          <a:noFill/>
        </p:spPr>
        <p:txBody>
          <a:bodyPr wrap="square">
            <a:spAutoFit/>
          </a:bodyPr>
          <a:lstStyle/>
          <a:p>
            <a:pPr algn="ctr"/>
            <a:r>
              <a:rPr lang="nl-NL" sz="1050" b="1" dirty="0">
                <a:solidFill>
                  <a:schemeClr val="accent1"/>
                </a:solidFill>
              </a:rPr>
              <a:t>Large</a:t>
            </a:r>
          </a:p>
        </p:txBody>
      </p:sp>
      <p:sp>
        <p:nvSpPr>
          <p:cNvPr id="64" name="TextBox 63">
            <a:extLst>
              <a:ext uri="{FF2B5EF4-FFF2-40B4-BE49-F238E27FC236}">
                <a16:creationId xmlns:a16="http://schemas.microsoft.com/office/drawing/2014/main" id="{621AF410-015E-D079-7122-A64388D980A4}"/>
              </a:ext>
            </a:extLst>
          </p:cNvPr>
          <p:cNvSpPr txBox="1"/>
          <p:nvPr/>
        </p:nvSpPr>
        <p:spPr>
          <a:xfrm>
            <a:off x="8164582" y="4873819"/>
            <a:ext cx="958506" cy="261610"/>
          </a:xfrm>
          <a:prstGeom prst="rect">
            <a:avLst/>
          </a:prstGeom>
          <a:noFill/>
        </p:spPr>
        <p:txBody>
          <a:bodyPr wrap="square">
            <a:spAutoFit/>
          </a:bodyPr>
          <a:lstStyle/>
          <a:p>
            <a:pPr algn="ctr"/>
            <a:r>
              <a:rPr lang="nl-NL" sz="1050" b="1" dirty="0">
                <a:solidFill>
                  <a:schemeClr val="accent1"/>
                </a:solidFill>
              </a:rPr>
              <a:t>SME/ Large</a:t>
            </a:r>
          </a:p>
        </p:txBody>
      </p:sp>
      <p:sp>
        <p:nvSpPr>
          <p:cNvPr id="65" name="TextBox 64">
            <a:extLst>
              <a:ext uri="{FF2B5EF4-FFF2-40B4-BE49-F238E27FC236}">
                <a16:creationId xmlns:a16="http://schemas.microsoft.com/office/drawing/2014/main" id="{F9078634-474B-5C89-DBAF-8508BF968CDA}"/>
              </a:ext>
            </a:extLst>
          </p:cNvPr>
          <p:cNvSpPr txBox="1"/>
          <p:nvPr/>
        </p:nvSpPr>
        <p:spPr>
          <a:xfrm>
            <a:off x="8154905" y="5571884"/>
            <a:ext cx="958506" cy="261610"/>
          </a:xfrm>
          <a:prstGeom prst="rect">
            <a:avLst/>
          </a:prstGeom>
          <a:noFill/>
        </p:spPr>
        <p:txBody>
          <a:bodyPr wrap="square">
            <a:spAutoFit/>
          </a:bodyPr>
          <a:lstStyle/>
          <a:p>
            <a:pPr algn="ctr"/>
            <a:r>
              <a:rPr lang="nl-NL" sz="1050" b="1" dirty="0">
                <a:solidFill>
                  <a:schemeClr val="accent1"/>
                </a:solidFill>
              </a:rPr>
              <a:t>SME/ Large</a:t>
            </a:r>
          </a:p>
        </p:txBody>
      </p:sp>
      <p:sp>
        <p:nvSpPr>
          <p:cNvPr id="66" name="TextBox 65">
            <a:extLst>
              <a:ext uri="{FF2B5EF4-FFF2-40B4-BE49-F238E27FC236}">
                <a16:creationId xmlns:a16="http://schemas.microsoft.com/office/drawing/2014/main" id="{6F580ABE-C0BF-554D-D233-7449F1744B71}"/>
              </a:ext>
            </a:extLst>
          </p:cNvPr>
          <p:cNvSpPr txBox="1"/>
          <p:nvPr/>
        </p:nvSpPr>
        <p:spPr>
          <a:xfrm>
            <a:off x="8140322" y="5741560"/>
            <a:ext cx="958506" cy="261610"/>
          </a:xfrm>
          <a:prstGeom prst="rect">
            <a:avLst/>
          </a:prstGeom>
          <a:noFill/>
        </p:spPr>
        <p:txBody>
          <a:bodyPr wrap="square">
            <a:spAutoFit/>
          </a:bodyPr>
          <a:lstStyle/>
          <a:p>
            <a:pPr algn="ctr"/>
            <a:r>
              <a:rPr lang="nl-NL" sz="1050" b="1" dirty="0">
                <a:solidFill>
                  <a:schemeClr val="accent1"/>
                </a:solidFill>
              </a:rPr>
              <a:t>Large</a:t>
            </a:r>
          </a:p>
        </p:txBody>
      </p:sp>
      <p:sp>
        <p:nvSpPr>
          <p:cNvPr id="67" name="TextBox 66">
            <a:extLst>
              <a:ext uri="{FF2B5EF4-FFF2-40B4-BE49-F238E27FC236}">
                <a16:creationId xmlns:a16="http://schemas.microsoft.com/office/drawing/2014/main" id="{466AFF3A-2498-40B6-B900-42A89867ED41}"/>
              </a:ext>
            </a:extLst>
          </p:cNvPr>
          <p:cNvSpPr txBox="1"/>
          <p:nvPr/>
        </p:nvSpPr>
        <p:spPr>
          <a:xfrm>
            <a:off x="8132781" y="5927646"/>
            <a:ext cx="958506" cy="261610"/>
          </a:xfrm>
          <a:prstGeom prst="rect">
            <a:avLst/>
          </a:prstGeom>
          <a:noFill/>
        </p:spPr>
        <p:txBody>
          <a:bodyPr wrap="square">
            <a:spAutoFit/>
          </a:bodyPr>
          <a:lstStyle/>
          <a:p>
            <a:pPr algn="ctr"/>
            <a:r>
              <a:rPr lang="nl-NL" sz="1050" b="1" dirty="0">
                <a:solidFill>
                  <a:schemeClr val="accent1"/>
                </a:solidFill>
              </a:rPr>
              <a:t>Large</a:t>
            </a:r>
          </a:p>
        </p:txBody>
      </p:sp>
      <p:sp>
        <p:nvSpPr>
          <p:cNvPr id="68" name="TextBox 67">
            <a:extLst>
              <a:ext uri="{FF2B5EF4-FFF2-40B4-BE49-F238E27FC236}">
                <a16:creationId xmlns:a16="http://schemas.microsoft.com/office/drawing/2014/main" id="{5CA6824D-AE06-582D-5592-8D37F7E99F79}"/>
              </a:ext>
            </a:extLst>
          </p:cNvPr>
          <p:cNvSpPr txBox="1"/>
          <p:nvPr/>
        </p:nvSpPr>
        <p:spPr>
          <a:xfrm>
            <a:off x="9191807" y="3654221"/>
            <a:ext cx="1759292" cy="276999"/>
          </a:xfrm>
          <a:prstGeom prst="rect">
            <a:avLst/>
          </a:prstGeom>
          <a:noFill/>
        </p:spPr>
        <p:txBody>
          <a:bodyPr wrap="square" rtlCol="0">
            <a:spAutoFit/>
          </a:bodyPr>
          <a:lstStyle/>
          <a:p>
            <a:r>
              <a:rPr lang="nl-NL" sz="1200" b="1" dirty="0">
                <a:solidFill>
                  <a:schemeClr val="accent1"/>
                </a:solidFill>
              </a:rPr>
              <a:t>Scope </a:t>
            </a:r>
            <a:r>
              <a:rPr lang="nl-NL" sz="1200" b="1" dirty="0" err="1">
                <a:solidFill>
                  <a:schemeClr val="accent1"/>
                </a:solidFill>
              </a:rPr>
              <a:t>description</a:t>
            </a:r>
            <a:r>
              <a:rPr lang="nl-NL" sz="1200" b="1" dirty="0">
                <a:solidFill>
                  <a:schemeClr val="accent1"/>
                </a:solidFill>
              </a:rPr>
              <a:t>:</a:t>
            </a:r>
          </a:p>
        </p:txBody>
      </p:sp>
      <p:sp>
        <p:nvSpPr>
          <p:cNvPr id="69" name="Rectangle 68">
            <a:extLst>
              <a:ext uri="{FF2B5EF4-FFF2-40B4-BE49-F238E27FC236}">
                <a16:creationId xmlns:a16="http://schemas.microsoft.com/office/drawing/2014/main" id="{4A3F2C69-9B77-DEE0-0039-7FAA828FB2F7}"/>
              </a:ext>
            </a:extLst>
          </p:cNvPr>
          <p:cNvSpPr/>
          <p:nvPr/>
        </p:nvSpPr>
        <p:spPr>
          <a:xfrm>
            <a:off x="9182299" y="3654221"/>
            <a:ext cx="1759293" cy="422473"/>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70" name="Rectangle 69">
            <a:extLst>
              <a:ext uri="{FF2B5EF4-FFF2-40B4-BE49-F238E27FC236}">
                <a16:creationId xmlns:a16="http://schemas.microsoft.com/office/drawing/2014/main" id="{FD5D94F6-9494-AA36-C0E1-D00B8B645E05}"/>
              </a:ext>
            </a:extLst>
          </p:cNvPr>
          <p:cNvSpPr/>
          <p:nvPr/>
        </p:nvSpPr>
        <p:spPr>
          <a:xfrm>
            <a:off x="11028721" y="3654221"/>
            <a:ext cx="876693" cy="422473"/>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b="1" dirty="0">
                <a:solidFill>
                  <a:schemeClr val="accent1"/>
                </a:solidFill>
              </a:rPr>
              <a:t>SME/ Large**</a:t>
            </a:r>
          </a:p>
        </p:txBody>
      </p:sp>
      <p:sp>
        <p:nvSpPr>
          <p:cNvPr id="71" name="TextBox 70">
            <a:extLst>
              <a:ext uri="{FF2B5EF4-FFF2-40B4-BE49-F238E27FC236}">
                <a16:creationId xmlns:a16="http://schemas.microsoft.com/office/drawing/2014/main" id="{60007500-339C-6C51-73E9-0516D64756E5}"/>
              </a:ext>
            </a:extLst>
          </p:cNvPr>
          <p:cNvSpPr txBox="1"/>
          <p:nvPr/>
        </p:nvSpPr>
        <p:spPr>
          <a:xfrm>
            <a:off x="9191807" y="4188810"/>
            <a:ext cx="1904148" cy="1615827"/>
          </a:xfrm>
          <a:prstGeom prst="rect">
            <a:avLst/>
          </a:prstGeom>
          <a:noFill/>
        </p:spPr>
        <p:txBody>
          <a:bodyPr wrap="square" rtlCol="0">
            <a:spAutoFit/>
          </a:bodyPr>
          <a:lstStyle/>
          <a:p>
            <a:r>
              <a:rPr lang="nl-NL" sz="1100" b="1" u="sng" dirty="0">
                <a:solidFill>
                  <a:schemeClr val="accent1"/>
                </a:solidFill>
              </a:rPr>
              <a:t>DP </a:t>
            </a:r>
            <a:r>
              <a:rPr lang="nl-NL" sz="1100" b="1" u="sng" dirty="0" err="1">
                <a:solidFill>
                  <a:schemeClr val="accent1"/>
                </a:solidFill>
              </a:rPr>
              <a:t>Capabilities</a:t>
            </a:r>
            <a:endParaRPr lang="nl-NL" sz="1100" b="1" u="sng" dirty="0">
              <a:solidFill>
                <a:schemeClr val="accent1"/>
              </a:solidFill>
            </a:endParaRPr>
          </a:p>
          <a:p>
            <a:endParaRPr lang="nl-NL" sz="1100" b="1" dirty="0">
              <a:solidFill>
                <a:schemeClr val="accent1"/>
              </a:solidFill>
            </a:endParaRPr>
          </a:p>
          <a:p>
            <a:pPr marL="171450" indent="-171450">
              <a:buFontTx/>
              <a:buChar char="-"/>
            </a:pPr>
            <a:r>
              <a:rPr lang="nl-NL" sz="1100" b="1" dirty="0">
                <a:solidFill>
                  <a:schemeClr val="accent1"/>
                </a:solidFill>
              </a:rPr>
              <a:t>xxx</a:t>
            </a:r>
          </a:p>
          <a:p>
            <a:pPr marL="171450" indent="-171450">
              <a:buFontTx/>
              <a:buChar char="-"/>
            </a:pPr>
            <a:r>
              <a:rPr lang="nl-NL" sz="1100" b="1" dirty="0">
                <a:solidFill>
                  <a:schemeClr val="accent1"/>
                </a:solidFill>
              </a:rPr>
              <a:t>xxx</a:t>
            </a:r>
          </a:p>
          <a:p>
            <a:pPr marL="171450" indent="-171450">
              <a:buFontTx/>
              <a:buChar char="-"/>
            </a:pPr>
            <a:r>
              <a:rPr lang="nl-NL" sz="1100" b="1" dirty="0">
                <a:solidFill>
                  <a:schemeClr val="accent1"/>
                </a:solidFill>
              </a:rPr>
              <a:t>xxx</a:t>
            </a:r>
          </a:p>
          <a:p>
            <a:pPr marL="171450" indent="-171450">
              <a:buFontTx/>
              <a:buChar char="-"/>
            </a:pPr>
            <a:r>
              <a:rPr lang="nl-NL" sz="1100" b="1" dirty="0">
                <a:solidFill>
                  <a:schemeClr val="accent1"/>
                </a:solidFill>
              </a:rPr>
              <a:t>xxx</a:t>
            </a:r>
          </a:p>
          <a:p>
            <a:pPr marL="171450" indent="-171450">
              <a:buFontTx/>
              <a:buChar char="-"/>
            </a:pPr>
            <a:r>
              <a:rPr lang="nl-NL" sz="1100" b="1" dirty="0">
                <a:solidFill>
                  <a:schemeClr val="accent1"/>
                </a:solidFill>
              </a:rPr>
              <a:t>xxx</a:t>
            </a:r>
          </a:p>
          <a:p>
            <a:pPr marL="171450" indent="-171450">
              <a:buFontTx/>
              <a:buChar char="-"/>
            </a:pPr>
            <a:r>
              <a:rPr lang="nl-NL" sz="1100" b="1" dirty="0">
                <a:solidFill>
                  <a:schemeClr val="accent1"/>
                </a:solidFill>
              </a:rPr>
              <a:t>xxx</a:t>
            </a:r>
          </a:p>
          <a:p>
            <a:pPr marL="171450" indent="-171450">
              <a:buFontTx/>
              <a:buChar char="-"/>
            </a:pPr>
            <a:r>
              <a:rPr lang="nl-NL" sz="1100" b="1" dirty="0">
                <a:solidFill>
                  <a:schemeClr val="accent1"/>
                </a:solidFill>
              </a:rPr>
              <a:t>…</a:t>
            </a:r>
          </a:p>
        </p:txBody>
      </p:sp>
      <p:sp>
        <p:nvSpPr>
          <p:cNvPr id="73" name="Rectangle 72">
            <a:extLst>
              <a:ext uri="{FF2B5EF4-FFF2-40B4-BE49-F238E27FC236}">
                <a16:creationId xmlns:a16="http://schemas.microsoft.com/office/drawing/2014/main" id="{D0D1214E-634C-6ED5-FB90-ED843FB635AD}"/>
              </a:ext>
            </a:extLst>
          </p:cNvPr>
          <p:cNvSpPr/>
          <p:nvPr/>
        </p:nvSpPr>
        <p:spPr>
          <a:xfrm>
            <a:off x="9182299" y="4188810"/>
            <a:ext cx="1768800" cy="2162591"/>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74" name="Rectangle 73">
            <a:extLst>
              <a:ext uri="{FF2B5EF4-FFF2-40B4-BE49-F238E27FC236}">
                <a16:creationId xmlns:a16="http://schemas.microsoft.com/office/drawing/2014/main" id="{B833DFAC-3482-4B30-A274-D2A57BF79357}"/>
              </a:ext>
            </a:extLst>
          </p:cNvPr>
          <p:cNvSpPr/>
          <p:nvPr/>
        </p:nvSpPr>
        <p:spPr>
          <a:xfrm>
            <a:off x="11028722" y="4215510"/>
            <a:ext cx="876692" cy="2162591"/>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75" name="TextBox 74">
            <a:extLst>
              <a:ext uri="{FF2B5EF4-FFF2-40B4-BE49-F238E27FC236}">
                <a16:creationId xmlns:a16="http://schemas.microsoft.com/office/drawing/2014/main" id="{AD0C71AA-A329-590B-0FD5-D3834ADB233A}"/>
              </a:ext>
            </a:extLst>
          </p:cNvPr>
          <p:cNvSpPr txBox="1"/>
          <p:nvPr/>
        </p:nvSpPr>
        <p:spPr>
          <a:xfrm>
            <a:off x="10975190" y="4541181"/>
            <a:ext cx="958506" cy="261610"/>
          </a:xfrm>
          <a:prstGeom prst="rect">
            <a:avLst/>
          </a:prstGeom>
          <a:noFill/>
        </p:spPr>
        <p:txBody>
          <a:bodyPr wrap="square">
            <a:spAutoFit/>
          </a:bodyPr>
          <a:lstStyle/>
          <a:p>
            <a:pPr algn="ctr"/>
            <a:r>
              <a:rPr lang="nl-NL" sz="1050" b="1" dirty="0">
                <a:solidFill>
                  <a:schemeClr val="accent1"/>
                </a:solidFill>
              </a:rPr>
              <a:t>SME/ Large</a:t>
            </a:r>
          </a:p>
        </p:txBody>
      </p:sp>
      <p:sp>
        <p:nvSpPr>
          <p:cNvPr id="76" name="TextBox 75">
            <a:extLst>
              <a:ext uri="{FF2B5EF4-FFF2-40B4-BE49-F238E27FC236}">
                <a16:creationId xmlns:a16="http://schemas.microsoft.com/office/drawing/2014/main" id="{AD31D7BE-A0AF-9385-2330-B8B942F369CE}"/>
              </a:ext>
            </a:extLst>
          </p:cNvPr>
          <p:cNvSpPr txBox="1"/>
          <p:nvPr/>
        </p:nvSpPr>
        <p:spPr>
          <a:xfrm>
            <a:off x="10960607" y="4710857"/>
            <a:ext cx="958506" cy="261610"/>
          </a:xfrm>
          <a:prstGeom prst="rect">
            <a:avLst/>
          </a:prstGeom>
          <a:noFill/>
        </p:spPr>
        <p:txBody>
          <a:bodyPr wrap="square">
            <a:spAutoFit/>
          </a:bodyPr>
          <a:lstStyle/>
          <a:p>
            <a:pPr algn="ctr"/>
            <a:r>
              <a:rPr lang="nl-NL" sz="1050" b="1" dirty="0">
                <a:solidFill>
                  <a:schemeClr val="accent1"/>
                </a:solidFill>
              </a:rPr>
              <a:t>Large</a:t>
            </a:r>
          </a:p>
        </p:txBody>
      </p:sp>
      <p:sp>
        <p:nvSpPr>
          <p:cNvPr id="77" name="TextBox 76">
            <a:extLst>
              <a:ext uri="{FF2B5EF4-FFF2-40B4-BE49-F238E27FC236}">
                <a16:creationId xmlns:a16="http://schemas.microsoft.com/office/drawing/2014/main" id="{A72ED6C2-2E82-E2B9-A11D-0C71B5BA97A3}"/>
              </a:ext>
            </a:extLst>
          </p:cNvPr>
          <p:cNvSpPr txBox="1"/>
          <p:nvPr/>
        </p:nvSpPr>
        <p:spPr>
          <a:xfrm>
            <a:off x="10967899" y="4873819"/>
            <a:ext cx="958506" cy="261610"/>
          </a:xfrm>
          <a:prstGeom prst="rect">
            <a:avLst/>
          </a:prstGeom>
          <a:noFill/>
        </p:spPr>
        <p:txBody>
          <a:bodyPr wrap="square">
            <a:spAutoFit/>
          </a:bodyPr>
          <a:lstStyle/>
          <a:p>
            <a:pPr algn="ctr"/>
            <a:r>
              <a:rPr lang="nl-NL" sz="1050" b="1" dirty="0">
                <a:solidFill>
                  <a:schemeClr val="accent1"/>
                </a:solidFill>
              </a:rPr>
              <a:t>SME/ Large</a:t>
            </a:r>
          </a:p>
        </p:txBody>
      </p:sp>
      <p:sp>
        <p:nvSpPr>
          <p:cNvPr id="78" name="TextBox 77">
            <a:extLst>
              <a:ext uri="{FF2B5EF4-FFF2-40B4-BE49-F238E27FC236}">
                <a16:creationId xmlns:a16="http://schemas.microsoft.com/office/drawing/2014/main" id="{170C4630-DE60-2CAD-B8E8-ED08A0AC1BFF}"/>
              </a:ext>
            </a:extLst>
          </p:cNvPr>
          <p:cNvSpPr txBox="1"/>
          <p:nvPr/>
        </p:nvSpPr>
        <p:spPr>
          <a:xfrm>
            <a:off x="10975190" y="5091856"/>
            <a:ext cx="958506" cy="261610"/>
          </a:xfrm>
          <a:prstGeom prst="rect">
            <a:avLst/>
          </a:prstGeom>
          <a:noFill/>
        </p:spPr>
        <p:txBody>
          <a:bodyPr wrap="square">
            <a:spAutoFit/>
          </a:bodyPr>
          <a:lstStyle/>
          <a:p>
            <a:pPr algn="ctr"/>
            <a:r>
              <a:rPr lang="nl-NL" sz="1050" b="1" dirty="0">
                <a:solidFill>
                  <a:schemeClr val="accent1"/>
                </a:solidFill>
              </a:rPr>
              <a:t>SME/ Large</a:t>
            </a:r>
          </a:p>
        </p:txBody>
      </p:sp>
      <p:sp>
        <p:nvSpPr>
          <p:cNvPr id="79" name="TextBox 78">
            <a:extLst>
              <a:ext uri="{FF2B5EF4-FFF2-40B4-BE49-F238E27FC236}">
                <a16:creationId xmlns:a16="http://schemas.microsoft.com/office/drawing/2014/main" id="{09080947-2895-3E79-1139-DE05338258E2}"/>
              </a:ext>
            </a:extLst>
          </p:cNvPr>
          <p:cNvSpPr txBox="1"/>
          <p:nvPr/>
        </p:nvSpPr>
        <p:spPr>
          <a:xfrm>
            <a:off x="10941592" y="5306929"/>
            <a:ext cx="958506" cy="261610"/>
          </a:xfrm>
          <a:prstGeom prst="rect">
            <a:avLst/>
          </a:prstGeom>
          <a:noFill/>
        </p:spPr>
        <p:txBody>
          <a:bodyPr wrap="square">
            <a:spAutoFit/>
          </a:bodyPr>
          <a:lstStyle/>
          <a:p>
            <a:pPr algn="ctr"/>
            <a:r>
              <a:rPr lang="nl-NL" sz="1050" b="1" dirty="0">
                <a:solidFill>
                  <a:schemeClr val="accent1"/>
                </a:solidFill>
              </a:rPr>
              <a:t>Large</a:t>
            </a:r>
          </a:p>
        </p:txBody>
      </p:sp>
      <p:sp>
        <p:nvSpPr>
          <p:cNvPr id="80" name="TextBox 79">
            <a:extLst>
              <a:ext uri="{FF2B5EF4-FFF2-40B4-BE49-F238E27FC236}">
                <a16:creationId xmlns:a16="http://schemas.microsoft.com/office/drawing/2014/main" id="{06BFD0A3-A593-671B-F156-9D5433931A65}"/>
              </a:ext>
            </a:extLst>
          </p:cNvPr>
          <p:cNvSpPr txBox="1"/>
          <p:nvPr/>
        </p:nvSpPr>
        <p:spPr>
          <a:xfrm>
            <a:off x="10934051" y="5511869"/>
            <a:ext cx="958506" cy="261610"/>
          </a:xfrm>
          <a:prstGeom prst="rect">
            <a:avLst/>
          </a:prstGeom>
          <a:noFill/>
        </p:spPr>
        <p:txBody>
          <a:bodyPr wrap="square">
            <a:spAutoFit/>
          </a:bodyPr>
          <a:lstStyle/>
          <a:p>
            <a:pPr algn="ctr"/>
            <a:r>
              <a:rPr lang="nl-NL" sz="1050" b="1" dirty="0">
                <a:solidFill>
                  <a:schemeClr val="accent1"/>
                </a:solidFill>
              </a:rPr>
              <a:t>Large</a:t>
            </a:r>
          </a:p>
        </p:txBody>
      </p:sp>
      <p:sp>
        <p:nvSpPr>
          <p:cNvPr id="81" name="Round Single Corner of Rectangle 80">
            <a:extLst>
              <a:ext uri="{FF2B5EF4-FFF2-40B4-BE49-F238E27FC236}">
                <a16:creationId xmlns:a16="http://schemas.microsoft.com/office/drawing/2014/main" id="{4A875EB0-E8E2-DF3F-9A07-C6197F130A34}"/>
              </a:ext>
            </a:extLst>
          </p:cNvPr>
          <p:cNvSpPr/>
          <p:nvPr/>
        </p:nvSpPr>
        <p:spPr>
          <a:xfrm rot="16200000">
            <a:off x="3270759" y="1812861"/>
            <a:ext cx="1391478" cy="506936"/>
          </a:xfrm>
          <a:prstGeom prst="round1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solidFill>
                  <a:schemeClr val="bg1"/>
                </a:solidFill>
              </a:rPr>
              <a:t>Delta</a:t>
            </a:r>
          </a:p>
        </p:txBody>
      </p:sp>
      <p:sp>
        <p:nvSpPr>
          <p:cNvPr id="82" name="Round Single Corner of Rectangle 81">
            <a:extLst>
              <a:ext uri="{FF2B5EF4-FFF2-40B4-BE49-F238E27FC236}">
                <a16:creationId xmlns:a16="http://schemas.microsoft.com/office/drawing/2014/main" id="{2142AAAE-8D07-EA30-DC03-D91BFA9C1ACA}"/>
              </a:ext>
            </a:extLst>
          </p:cNvPr>
          <p:cNvSpPr/>
          <p:nvPr/>
        </p:nvSpPr>
        <p:spPr>
          <a:xfrm>
            <a:off x="3713029" y="446889"/>
            <a:ext cx="506937" cy="600411"/>
          </a:xfrm>
          <a:prstGeom prst="round1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50" dirty="0">
                <a:solidFill>
                  <a:schemeClr val="bg1"/>
                </a:solidFill>
              </a:rPr>
              <a:t>AI Act</a:t>
            </a:r>
          </a:p>
        </p:txBody>
      </p:sp>
      <p:sp>
        <p:nvSpPr>
          <p:cNvPr id="83" name="Round Single Corner of Rectangle 82">
            <a:extLst>
              <a:ext uri="{FF2B5EF4-FFF2-40B4-BE49-F238E27FC236}">
                <a16:creationId xmlns:a16="http://schemas.microsoft.com/office/drawing/2014/main" id="{4E7326A5-E3B7-83EB-5912-BE84591984D3}"/>
              </a:ext>
            </a:extLst>
          </p:cNvPr>
          <p:cNvSpPr/>
          <p:nvPr/>
        </p:nvSpPr>
        <p:spPr>
          <a:xfrm rot="16200000">
            <a:off x="3916140" y="1814037"/>
            <a:ext cx="1391478" cy="506936"/>
          </a:xfrm>
          <a:prstGeom prst="round1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solidFill>
                  <a:schemeClr val="bg1"/>
                </a:solidFill>
              </a:rPr>
              <a:t>Delta</a:t>
            </a:r>
          </a:p>
        </p:txBody>
      </p:sp>
      <p:sp>
        <p:nvSpPr>
          <p:cNvPr id="84" name="Round Single Corner of Rectangle 83">
            <a:extLst>
              <a:ext uri="{FF2B5EF4-FFF2-40B4-BE49-F238E27FC236}">
                <a16:creationId xmlns:a16="http://schemas.microsoft.com/office/drawing/2014/main" id="{07F70021-D27B-0050-3EAB-495FD5871945}"/>
              </a:ext>
            </a:extLst>
          </p:cNvPr>
          <p:cNvSpPr/>
          <p:nvPr/>
        </p:nvSpPr>
        <p:spPr>
          <a:xfrm>
            <a:off x="4358410" y="448065"/>
            <a:ext cx="506937" cy="600411"/>
          </a:xfrm>
          <a:prstGeom prst="round1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50" dirty="0">
                <a:solidFill>
                  <a:schemeClr val="bg1"/>
                </a:solidFill>
              </a:rPr>
              <a:t>Data Act</a:t>
            </a:r>
          </a:p>
        </p:txBody>
      </p:sp>
      <p:sp>
        <p:nvSpPr>
          <p:cNvPr id="85" name="Round Single Corner of Rectangle 84">
            <a:extLst>
              <a:ext uri="{FF2B5EF4-FFF2-40B4-BE49-F238E27FC236}">
                <a16:creationId xmlns:a16="http://schemas.microsoft.com/office/drawing/2014/main" id="{B3CE9F4B-43EE-AE6E-3BDC-45892D7B5779}"/>
              </a:ext>
            </a:extLst>
          </p:cNvPr>
          <p:cNvSpPr/>
          <p:nvPr/>
        </p:nvSpPr>
        <p:spPr>
          <a:xfrm rot="16200000">
            <a:off x="4561520" y="1812861"/>
            <a:ext cx="1391478" cy="506936"/>
          </a:xfrm>
          <a:prstGeom prst="round1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solidFill>
                  <a:schemeClr val="bg1"/>
                </a:solidFill>
              </a:rPr>
              <a:t>Delta</a:t>
            </a:r>
          </a:p>
        </p:txBody>
      </p:sp>
      <p:sp>
        <p:nvSpPr>
          <p:cNvPr id="86" name="Round Single Corner of Rectangle 85">
            <a:extLst>
              <a:ext uri="{FF2B5EF4-FFF2-40B4-BE49-F238E27FC236}">
                <a16:creationId xmlns:a16="http://schemas.microsoft.com/office/drawing/2014/main" id="{F481E7EA-A0CA-4404-FA50-12DD878C9650}"/>
              </a:ext>
            </a:extLst>
          </p:cNvPr>
          <p:cNvSpPr/>
          <p:nvPr/>
        </p:nvSpPr>
        <p:spPr>
          <a:xfrm>
            <a:off x="5003790" y="446889"/>
            <a:ext cx="506937" cy="600411"/>
          </a:xfrm>
          <a:prstGeom prst="round1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50" dirty="0">
                <a:solidFill>
                  <a:schemeClr val="bg1"/>
                </a:solidFill>
              </a:rPr>
              <a:t>Data </a:t>
            </a:r>
            <a:r>
              <a:rPr lang="nl-NL" sz="1050" dirty="0" err="1">
                <a:solidFill>
                  <a:schemeClr val="bg1"/>
                </a:solidFill>
              </a:rPr>
              <a:t>Gov</a:t>
            </a:r>
            <a:r>
              <a:rPr lang="nl-NL" sz="1050" dirty="0">
                <a:solidFill>
                  <a:schemeClr val="bg1"/>
                </a:solidFill>
              </a:rPr>
              <a:t>. Act</a:t>
            </a:r>
          </a:p>
        </p:txBody>
      </p:sp>
      <p:sp>
        <p:nvSpPr>
          <p:cNvPr id="87" name="Round Single Corner of Rectangle 86">
            <a:extLst>
              <a:ext uri="{FF2B5EF4-FFF2-40B4-BE49-F238E27FC236}">
                <a16:creationId xmlns:a16="http://schemas.microsoft.com/office/drawing/2014/main" id="{741B8C7D-5B80-583F-F91F-783B2C67278D}"/>
              </a:ext>
            </a:extLst>
          </p:cNvPr>
          <p:cNvSpPr/>
          <p:nvPr/>
        </p:nvSpPr>
        <p:spPr>
          <a:xfrm rot="16200000">
            <a:off x="5250038" y="1812861"/>
            <a:ext cx="1391478" cy="506936"/>
          </a:xfrm>
          <a:prstGeom prst="round1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solidFill>
                  <a:schemeClr val="bg1"/>
                </a:solidFill>
              </a:rPr>
              <a:t>Delta</a:t>
            </a:r>
          </a:p>
        </p:txBody>
      </p:sp>
      <p:sp>
        <p:nvSpPr>
          <p:cNvPr id="88" name="Round Single Corner of Rectangle 87">
            <a:extLst>
              <a:ext uri="{FF2B5EF4-FFF2-40B4-BE49-F238E27FC236}">
                <a16:creationId xmlns:a16="http://schemas.microsoft.com/office/drawing/2014/main" id="{2D4F99D6-189B-D784-28F5-5390BD7BA772}"/>
              </a:ext>
            </a:extLst>
          </p:cNvPr>
          <p:cNvSpPr/>
          <p:nvPr/>
        </p:nvSpPr>
        <p:spPr>
          <a:xfrm>
            <a:off x="5692308" y="446889"/>
            <a:ext cx="506937" cy="600411"/>
          </a:xfrm>
          <a:prstGeom prst="round1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50" dirty="0">
              <a:solidFill>
                <a:schemeClr val="bg1"/>
              </a:solidFill>
            </a:endParaRPr>
          </a:p>
        </p:txBody>
      </p:sp>
      <p:sp>
        <p:nvSpPr>
          <p:cNvPr id="89" name="TextBox 88">
            <a:extLst>
              <a:ext uri="{FF2B5EF4-FFF2-40B4-BE49-F238E27FC236}">
                <a16:creationId xmlns:a16="http://schemas.microsoft.com/office/drawing/2014/main" id="{F64D1CCE-C78C-6930-7F0A-108EF615FFF4}"/>
              </a:ext>
            </a:extLst>
          </p:cNvPr>
          <p:cNvSpPr txBox="1"/>
          <p:nvPr/>
        </p:nvSpPr>
        <p:spPr>
          <a:xfrm>
            <a:off x="5665089" y="616289"/>
            <a:ext cx="506937" cy="261610"/>
          </a:xfrm>
          <a:prstGeom prst="rect">
            <a:avLst/>
          </a:prstGeom>
          <a:noFill/>
        </p:spPr>
        <p:txBody>
          <a:bodyPr wrap="square" rtlCol="0">
            <a:spAutoFit/>
          </a:bodyPr>
          <a:lstStyle/>
          <a:p>
            <a:pPr algn="ctr"/>
            <a:r>
              <a:rPr lang="nl-NL" sz="1050" dirty="0">
                <a:solidFill>
                  <a:schemeClr val="bg1"/>
                </a:solidFill>
              </a:rPr>
              <a:t>Dora</a:t>
            </a:r>
          </a:p>
        </p:txBody>
      </p:sp>
      <p:sp>
        <p:nvSpPr>
          <p:cNvPr id="90" name="Round Single Corner of Rectangle 89">
            <a:extLst>
              <a:ext uri="{FF2B5EF4-FFF2-40B4-BE49-F238E27FC236}">
                <a16:creationId xmlns:a16="http://schemas.microsoft.com/office/drawing/2014/main" id="{58847251-8DB6-9541-ED6A-08539E4C5735}"/>
              </a:ext>
            </a:extLst>
          </p:cNvPr>
          <p:cNvSpPr/>
          <p:nvPr/>
        </p:nvSpPr>
        <p:spPr>
          <a:xfrm rot="16200000">
            <a:off x="6132855" y="1804586"/>
            <a:ext cx="1391478" cy="506936"/>
          </a:xfrm>
          <a:prstGeom prst="round1Rect">
            <a:avLst/>
          </a:prstGeom>
          <a:solidFill>
            <a:schemeClr val="accent1">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solidFill>
                  <a:schemeClr val="bg1"/>
                </a:solidFill>
              </a:rPr>
              <a:t>Delta</a:t>
            </a:r>
          </a:p>
        </p:txBody>
      </p:sp>
      <p:sp>
        <p:nvSpPr>
          <p:cNvPr id="91" name="Round Single Corner of Rectangle 90">
            <a:extLst>
              <a:ext uri="{FF2B5EF4-FFF2-40B4-BE49-F238E27FC236}">
                <a16:creationId xmlns:a16="http://schemas.microsoft.com/office/drawing/2014/main" id="{279FF4B4-ED26-9AB0-48BF-6E208006FBB8}"/>
              </a:ext>
            </a:extLst>
          </p:cNvPr>
          <p:cNvSpPr/>
          <p:nvPr/>
        </p:nvSpPr>
        <p:spPr>
          <a:xfrm>
            <a:off x="6575125" y="438614"/>
            <a:ext cx="506937" cy="600411"/>
          </a:xfrm>
          <a:prstGeom prst="round1Rect">
            <a:avLst/>
          </a:prstGeom>
          <a:solidFill>
            <a:schemeClr val="accent1">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50" dirty="0">
                <a:solidFill>
                  <a:schemeClr val="bg1"/>
                </a:solidFill>
              </a:rPr>
              <a:t>AI Act</a:t>
            </a:r>
          </a:p>
        </p:txBody>
      </p:sp>
      <p:sp>
        <p:nvSpPr>
          <p:cNvPr id="92" name="Round Single Corner of Rectangle 91">
            <a:extLst>
              <a:ext uri="{FF2B5EF4-FFF2-40B4-BE49-F238E27FC236}">
                <a16:creationId xmlns:a16="http://schemas.microsoft.com/office/drawing/2014/main" id="{E3190EFC-5E1E-A3A5-FCF9-83A4552616D3}"/>
              </a:ext>
            </a:extLst>
          </p:cNvPr>
          <p:cNvSpPr/>
          <p:nvPr/>
        </p:nvSpPr>
        <p:spPr>
          <a:xfrm rot="16200000">
            <a:off x="6778236" y="1805762"/>
            <a:ext cx="1391478" cy="506936"/>
          </a:xfrm>
          <a:prstGeom prst="round1Rect">
            <a:avLst/>
          </a:prstGeom>
          <a:solidFill>
            <a:schemeClr val="accent1">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solidFill>
                  <a:schemeClr val="bg1"/>
                </a:solidFill>
              </a:rPr>
              <a:t>Delta</a:t>
            </a:r>
          </a:p>
        </p:txBody>
      </p:sp>
      <p:sp>
        <p:nvSpPr>
          <p:cNvPr id="93" name="Round Single Corner of Rectangle 92">
            <a:extLst>
              <a:ext uri="{FF2B5EF4-FFF2-40B4-BE49-F238E27FC236}">
                <a16:creationId xmlns:a16="http://schemas.microsoft.com/office/drawing/2014/main" id="{29E00641-C2D8-6BE7-92DD-3363F2C1BFC8}"/>
              </a:ext>
            </a:extLst>
          </p:cNvPr>
          <p:cNvSpPr/>
          <p:nvPr/>
        </p:nvSpPr>
        <p:spPr>
          <a:xfrm>
            <a:off x="7220506" y="439790"/>
            <a:ext cx="506937" cy="600411"/>
          </a:xfrm>
          <a:prstGeom prst="round1Rect">
            <a:avLst/>
          </a:prstGeom>
          <a:solidFill>
            <a:schemeClr val="accent1">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50" dirty="0">
                <a:solidFill>
                  <a:schemeClr val="bg1"/>
                </a:solidFill>
              </a:rPr>
              <a:t>Data Act</a:t>
            </a:r>
          </a:p>
        </p:txBody>
      </p:sp>
      <p:sp>
        <p:nvSpPr>
          <p:cNvPr id="94" name="Round Single Corner of Rectangle 93">
            <a:extLst>
              <a:ext uri="{FF2B5EF4-FFF2-40B4-BE49-F238E27FC236}">
                <a16:creationId xmlns:a16="http://schemas.microsoft.com/office/drawing/2014/main" id="{EB3A359B-3753-2639-73FE-39814AAD8D0B}"/>
              </a:ext>
            </a:extLst>
          </p:cNvPr>
          <p:cNvSpPr/>
          <p:nvPr/>
        </p:nvSpPr>
        <p:spPr>
          <a:xfrm rot="16200000">
            <a:off x="7423616" y="1804586"/>
            <a:ext cx="1391478" cy="506936"/>
          </a:xfrm>
          <a:prstGeom prst="round1Rect">
            <a:avLst/>
          </a:prstGeom>
          <a:solidFill>
            <a:schemeClr val="accent1">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solidFill>
                  <a:schemeClr val="bg1"/>
                </a:solidFill>
              </a:rPr>
              <a:t>Delta</a:t>
            </a:r>
          </a:p>
        </p:txBody>
      </p:sp>
      <p:sp>
        <p:nvSpPr>
          <p:cNvPr id="95" name="Round Single Corner of Rectangle 94">
            <a:extLst>
              <a:ext uri="{FF2B5EF4-FFF2-40B4-BE49-F238E27FC236}">
                <a16:creationId xmlns:a16="http://schemas.microsoft.com/office/drawing/2014/main" id="{6F386E78-47F1-FB96-3D8F-A68EA145993E}"/>
              </a:ext>
            </a:extLst>
          </p:cNvPr>
          <p:cNvSpPr/>
          <p:nvPr/>
        </p:nvSpPr>
        <p:spPr>
          <a:xfrm>
            <a:off x="7865886" y="438614"/>
            <a:ext cx="506937" cy="600411"/>
          </a:xfrm>
          <a:prstGeom prst="round1Rect">
            <a:avLst/>
          </a:prstGeom>
          <a:solidFill>
            <a:schemeClr val="accent1">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50" dirty="0">
                <a:solidFill>
                  <a:schemeClr val="bg1"/>
                </a:solidFill>
              </a:rPr>
              <a:t>Data </a:t>
            </a:r>
            <a:r>
              <a:rPr lang="nl-NL" sz="1050" dirty="0" err="1">
                <a:solidFill>
                  <a:schemeClr val="bg1"/>
                </a:solidFill>
              </a:rPr>
              <a:t>Gov</a:t>
            </a:r>
            <a:r>
              <a:rPr lang="nl-NL" sz="1050" dirty="0">
                <a:solidFill>
                  <a:schemeClr val="bg1"/>
                </a:solidFill>
              </a:rPr>
              <a:t>. Act</a:t>
            </a:r>
          </a:p>
        </p:txBody>
      </p:sp>
      <p:sp>
        <p:nvSpPr>
          <p:cNvPr id="96" name="Round Single Corner of Rectangle 95">
            <a:extLst>
              <a:ext uri="{FF2B5EF4-FFF2-40B4-BE49-F238E27FC236}">
                <a16:creationId xmlns:a16="http://schemas.microsoft.com/office/drawing/2014/main" id="{3E8DF8E3-7CDC-3722-3B94-7EBA923810BE}"/>
              </a:ext>
            </a:extLst>
          </p:cNvPr>
          <p:cNvSpPr/>
          <p:nvPr/>
        </p:nvSpPr>
        <p:spPr>
          <a:xfrm rot="16200000">
            <a:off x="8112134" y="1804586"/>
            <a:ext cx="1391478" cy="506936"/>
          </a:xfrm>
          <a:prstGeom prst="round1Rect">
            <a:avLst/>
          </a:prstGeom>
          <a:solidFill>
            <a:schemeClr val="accent1">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solidFill>
                  <a:schemeClr val="bg1"/>
                </a:solidFill>
              </a:rPr>
              <a:t>Delta</a:t>
            </a:r>
          </a:p>
        </p:txBody>
      </p:sp>
      <p:sp>
        <p:nvSpPr>
          <p:cNvPr id="97" name="Round Single Corner of Rectangle 96">
            <a:extLst>
              <a:ext uri="{FF2B5EF4-FFF2-40B4-BE49-F238E27FC236}">
                <a16:creationId xmlns:a16="http://schemas.microsoft.com/office/drawing/2014/main" id="{6CA353C8-CD38-510D-A3DA-618C635D3557}"/>
              </a:ext>
            </a:extLst>
          </p:cNvPr>
          <p:cNvSpPr/>
          <p:nvPr/>
        </p:nvSpPr>
        <p:spPr>
          <a:xfrm>
            <a:off x="8554404" y="438614"/>
            <a:ext cx="506937" cy="600411"/>
          </a:xfrm>
          <a:prstGeom prst="round1Rect">
            <a:avLst/>
          </a:prstGeom>
          <a:solidFill>
            <a:schemeClr val="accent1">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50" dirty="0">
              <a:solidFill>
                <a:schemeClr val="bg1"/>
              </a:solidFill>
            </a:endParaRPr>
          </a:p>
        </p:txBody>
      </p:sp>
      <p:sp>
        <p:nvSpPr>
          <p:cNvPr id="98" name="TextBox 97">
            <a:extLst>
              <a:ext uri="{FF2B5EF4-FFF2-40B4-BE49-F238E27FC236}">
                <a16:creationId xmlns:a16="http://schemas.microsoft.com/office/drawing/2014/main" id="{BED4CCC5-FC7D-4964-0ADD-4D33D81338E8}"/>
              </a:ext>
            </a:extLst>
          </p:cNvPr>
          <p:cNvSpPr txBox="1"/>
          <p:nvPr/>
        </p:nvSpPr>
        <p:spPr>
          <a:xfrm>
            <a:off x="8527185" y="608014"/>
            <a:ext cx="506937" cy="261610"/>
          </a:xfrm>
          <a:prstGeom prst="rect">
            <a:avLst/>
          </a:prstGeom>
          <a:noFill/>
        </p:spPr>
        <p:txBody>
          <a:bodyPr wrap="square" rtlCol="0">
            <a:spAutoFit/>
          </a:bodyPr>
          <a:lstStyle/>
          <a:p>
            <a:pPr algn="ctr"/>
            <a:r>
              <a:rPr lang="nl-NL" sz="1050" dirty="0">
                <a:solidFill>
                  <a:schemeClr val="bg1"/>
                </a:solidFill>
              </a:rPr>
              <a:t>Dora</a:t>
            </a:r>
          </a:p>
        </p:txBody>
      </p:sp>
      <p:sp>
        <p:nvSpPr>
          <p:cNvPr id="99" name="TextBox 98">
            <a:extLst>
              <a:ext uri="{FF2B5EF4-FFF2-40B4-BE49-F238E27FC236}">
                <a16:creationId xmlns:a16="http://schemas.microsoft.com/office/drawing/2014/main" id="{00AA9B26-C76F-916E-6B7C-6B730A3D6C84}"/>
              </a:ext>
            </a:extLst>
          </p:cNvPr>
          <p:cNvSpPr txBox="1"/>
          <p:nvPr/>
        </p:nvSpPr>
        <p:spPr>
          <a:xfrm>
            <a:off x="-89805" y="1064056"/>
            <a:ext cx="1348033" cy="246221"/>
          </a:xfrm>
          <a:prstGeom prst="rect">
            <a:avLst/>
          </a:prstGeom>
          <a:noFill/>
        </p:spPr>
        <p:txBody>
          <a:bodyPr wrap="square" rtlCol="0">
            <a:spAutoFit/>
          </a:bodyPr>
          <a:lstStyle/>
          <a:p>
            <a:r>
              <a:rPr lang="nl-NL" sz="1000" dirty="0"/>
              <a:t>Priority***</a:t>
            </a:r>
          </a:p>
        </p:txBody>
      </p:sp>
      <p:sp>
        <p:nvSpPr>
          <p:cNvPr id="100" name="TextBox 99">
            <a:extLst>
              <a:ext uri="{FF2B5EF4-FFF2-40B4-BE49-F238E27FC236}">
                <a16:creationId xmlns:a16="http://schemas.microsoft.com/office/drawing/2014/main" id="{00629F35-A10F-2D0E-9FE5-2F5A4203F227}"/>
              </a:ext>
            </a:extLst>
          </p:cNvPr>
          <p:cNvSpPr txBox="1"/>
          <p:nvPr/>
        </p:nvSpPr>
        <p:spPr>
          <a:xfrm>
            <a:off x="764883" y="1054757"/>
            <a:ext cx="329938" cy="246221"/>
          </a:xfrm>
          <a:prstGeom prst="rect">
            <a:avLst/>
          </a:prstGeom>
          <a:noFill/>
        </p:spPr>
        <p:txBody>
          <a:bodyPr wrap="square" rtlCol="0">
            <a:spAutoFit/>
          </a:bodyPr>
          <a:lstStyle/>
          <a:p>
            <a:pPr algn="ctr"/>
            <a:r>
              <a:rPr lang="nl-NL" sz="1000" b="1" dirty="0">
                <a:solidFill>
                  <a:schemeClr val="accent1"/>
                </a:solidFill>
              </a:rPr>
              <a:t>1</a:t>
            </a:r>
          </a:p>
        </p:txBody>
      </p:sp>
      <p:sp>
        <p:nvSpPr>
          <p:cNvPr id="101" name="TextBox 100">
            <a:extLst>
              <a:ext uri="{FF2B5EF4-FFF2-40B4-BE49-F238E27FC236}">
                <a16:creationId xmlns:a16="http://schemas.microsoft.com/office/drawing/2014/main" id="{4E018BC3-F77F-0FAA-4DFD-D13D7B39B23E}"/>
              </a:ext>
            </a:extLst>
          </p:cNvPr>
          <p:cNvSpPr txBox="1"/>
          <p:nvPr/>
        </p:nvSpPr>
        <p:spPr>
          <a:xfrm>
            <a:off x="1450851" y="1065610"/>
            <a:ext cx="329938" cy="246221"/>
          </a:xfrm>
          <a:prstGeom prst="rect">
            <a:avLst/>
          </a:prstGeom>
          <a:noFill/>
        </p:spPr>
        <p:txBody>
          <a:bodyPr wrap="square" rtlCol="0">
            <a:spAutoFit/>
          </a:bodyPr>
          <a:lstStyle/>
          <a:p>
            <a:pPr algn="ctr"/>
            <a:r>
              <a:rPr lang="nl-NL" sz="1000" b="1" dirty="0">
                <a:solidFill>
                  <a:schemeClr val="accent1"/>
                </a:solidFill>
              </a:rPr>
              <a:t>1</a:t>
            </a:r>
          </a:p>
        </p:txBody>
      </p:sp>
      <p:sp>
        <p:nvSpPr>
          <p:cNvPr id="102" name="TextBox 101">
            <a:extLst>
              <a:ext uri="{FF2B5EF4-FFF2-40B4-BE49-F238E27FC236}">
                <a16:creationId xmlns:a16="http://schemas.microsoft.com/office/drawing/2014/main" id="{6C18AB19-8227-14A5-C1D8-DDA10F54FD53}"/>
              </a:ext>
            </a:extLst>
          </p:cNvPr>
          <p:cNvSpPr txBox="1"/>
          <p:nvPr/>
        </p:nvSpPr>
        <p:spPr>
          <a:xfrm>
            <a:off x="2096231" y="1064434"/>
            <a:ext cx="329938" cy="246221"/>
          </a:xfrm>
          <a:prstGeom prst="rect">
            <a:avLst/>
          </a:prstGeom>
          <a:noFill/>
        </p:spPr>
        <p:txBody>
          <a:bodyPr wrap="square" rtlCol="0">
            <a:spAutoFit/>
          </a:bodyPr>
          <a:lstStyle/>
          <a:p>
            <a:pPr algn="ctr"/>
            <a:r>
              <a:rPr lang="nl-NL" sz="1000" b="1" dirty="0">
                <a:solidFill>
                  <a:schemeClr val="accent1"/>
                </a:solidFill>
              </a:rPr>
              <a:t>1</a:t>
            </a:r>
          </a:p>
        </p:txBody>
      </p:sp>
      <p:sp>
        <p:nvSpPr>
          <p:cNvPr id="103" name="TextBox 102">
            <a:extLst>
              <a:ext uri="{FF2B5EF4-FFF2-40B4-BE49-F238E27FC236}">
                <a16:creationId xmlns:a16="http://schemas.microsoft.com/office/drawing/2014/main" id="{60C7A970-83CA-1C8B-4FF0-1B586C7DFF9B}"/>
              </a:ext>
            </a:extLst>
          </p:cNvPr>
          <p:cNvSpPr txBox="1"/>
          <p:nvPr/>
        </p:nvSpPr>
        <p:spPr>
          <a:xfrm>
            <a:off x="2757530" y="1046733"/>
            <a:ext cx="329938" cy="246221"/>
          </a:xfrm>
          <a:prstGeom prst="rect">
            <a:avLst/>
          </a:prstGeom>
          <a:noFill/>
        </p:spPr>
        <p:txBody>
          <a:bodyPr wrap="square" rtlCol="0">
            <a:spAutoFit/>
          </a:bodyPr>
          <a:lstStyle/>
          <a:p>
            <a:pPr algn="ctr"/>
            <a:r>
              <a:rPr lang="nl-NL" sz="1000" b="1" dirty="0">
                <a:solidFill>
                  <a:schemeClr val="accent1"/>
                </a:solidFill>
              </a:rPr>
              <a:t>2</a:t>
            </a:r>
          </a:p>
        </p:txBody>
      </p:sp>
      <p:sp>
        <p:nvSpPr>
          <p:cNvPr id="104" name="TextBox 103">
            <a:extLst>
              <a:ext uri="{FF2B5EF4-FFF2-40B4-BE49-F238E27FC236}">
                <a16:creationId xmlns:a16="http://schemas.microsoft.com/office/drawing/2014/main" id="{04E9AE9F-BA5E-E2A4-4932-0BDA354B4660}"/>
              </a:ext>
            </a:extLst>
          </p:cNvPr>
          <p:cNvSpPr txBox="1"/>
          <p:nvPr/>
        </p:nvSpPr>
        <p:spPr>
          <a:xfrm>
            <a:off x="3791532" y="1085006"/>
            <a:ext cx="329938" cy="246221"/>
          </a:xfrm>
          <a:prstGeom prst="rect">
            <a:avLst/>
          </a:prstGeom>
          <a:noFill/>
        </p:spPr>
        <p:txBody>
          <a:bodyPr wrap="square" rtlCol="0">
            <a:spAutoFit/>
          </a:bodyPr>
          <a:lstStyle/>
          <a:p>
            <a:pPr algn="ctr"/>
            <a:r>
              <a:rPr lang="nl-NL" sz="1000" b="1" dirty="0">
                <a:solidFill>
                  <a:schemeClr val="accent1">
                    <a:lumMod val="60000"/>
                    <a:lumOff val="40000"/>
                  </a:schemeClr>
                </a:solidFill>
              </a:rPr>
              <a:t>3</a:t>
            </a:r>
          </a:p>
        </p:txBody>
      </p:sp>
      <p:sp>
        <p:nvSpPr>
          <p:cNvPr id="105" name="TextBox 104">
            <a:extLst>
              <a:ext uri="{FF2B5EF4-FFF2-40B4-BE49-F238E27FC236}">
                <a16:creationId xmlns:a16="http://schemas.microsoft.com/office/drawing/2014/main" id="{55A0B034-E474-1D35-89A1-32854130A8F3}"/>
              </a:ext>
            </a:extLst>
          </p:cNvPr>
          <p:cNvSpPr txBox="1"/>
          <p:nvPr/>
        </p:nvSpPr>
        <p:spPr>
          <a:xfrm>
            <a:off x="4477500" y="1095859"/>
            <a:ext cx="329938" cy="246221"/>
          </a:xfrm>
          <a:prstGeom prst="rect">
            <a:avLst/>
          </a:prstGeom>
          <a:noFill/>
        </p:spPr>
        <p:txBody>
          <a:bodyPr wrap="square" rtlCol="0">
            <a:spAutoFit/>
          </a:bodyPr>
          <a:lstStyle/>
          <a:p>
            <a:pPr algn="ctr"/>
            <a:r>
              <a:rPr lang="nl-NL" sz="1000" b="1" dirty="0">
                <a:solidFill>
                  <a:schemeClr val="accent1">
                    <a:lumMod val="60000"/>
                    <a:lumOff val="40000"/>
                  </a:schemeClr>
                </a:solidFill>
              </a:rPr>
              <a:t>1</a:t>
            </a:r>
          </a:p>
        </p:txBody>
      </p:sp>
      <p:sp>
        <p:nvSpPr>
          <p:cNvPr id="106" name="TextBox 105">
            <a:extLst>
              <a:ext uri="{FF2B5EF4-FFF2-40B4-BE49-F238E27FC236}">
                <a16:creationId xmlns:a16="http://schemas.microsoft.com/office/drawing/2014/main" id="{C9E0F407-B0E1-CC67-A345-652F6BE3FB33}"/>
              </a:ext>
            </a:extLst>
          </p:cNvPr>
          <p:cNvSpPr txBox="1"/>
          <p:nvPr/>
        </p:nvSpPr>
        <p:spPr>
          <a:xfrm>
            <a:off x="5122880" y="1094683"/>
            <a:ext cx="329938" cy="246221"/>
          </a:xfrm>
          <a:prstGeom prst="rect">
            <a:avLst/>
          </a:prstGeom>
          <a:noFill/>
        </p:spPr>
        <p:txBody>
          <a:bodyPr wrap="square" rtlCol="0">
            <a:spAutoFit/>
          </a:bodyPr>
          <a:lstStyle/>
          <a:p>
            <a:pPr algn="ctr"/>
            <a:r>
              <a:rPr lang="nl-NL" sz="1000" b="1" dirty="0">
                <a:solidFill>
                  <a:schemeClr val="accent1">
                    <a:lumMod val="60000"/>
                    <a:lumOff val="40000"/>
                  </a:schemeClr>
                </a:solidFill>
              </a:rPr>
              <a:t>1</a:t>
            </a:r>
          </a:p>
        </p:txBody>
      </p:sp>
      <p:sp>
        <p:nvSpPr>
          <p:cNvPr id="107" name="TextBox 106">
            <a:extLst>
              <a:ext uri="{FF2B5EF4-FFF2-40B4-BE49-F238E27FC236}">
                <a16:creationId xmlns:a16="http://schemas.microsoft.com/office/drawing/2014/main" id="{87E28A8C-6CA6-EA63-2A8C-78E070E01062}"/>
              </a:ext>
            </a:extLst>
          </p:cNvPr>
          <p:cNvSpPr txBox="1"/>
          <p:nvPr/>
        </p:nvSpPr>
        <p:spPr>
          <a:xfrm>
            <a:off x="5784179" y="1076982"/>
            <a:ext cx="329938" cy="246221"/>
          </a:xfrm>
          <a:prstGeom prst="rect">
            <a:avLst/>
          </a:prstGeom>
          <a:noFill/>
        </p:spPr>
        <p:txBody>
          <a:bodyPr wrap="square" rtlCol="0">
            <a:spAutoFit/>
          </a:bodyPr>
          <a:lstStyle/>
          <a:p>
            <a:pPr algn="ctr"/>
            <a:r>
              <a:rPr lang="nl-NL" sz="1000" b="1" dirty="0">
                <a:solidFill>
                  <a:schemeClr val="accent1">
                    <a:lumMod val="60000"/>
                    <a:lumOff val="40000"/>
                  </a:schemeClr>
                </a:solidFill>
              </a:rPr>
              <a:t>3</a:t>
            </a:r>
          </a:p>
        </p:txBody>
      </p:sp>
      <p:sp>
        <p:nvSpPr>
          <p:cNvPr id="108" name="TextBox 107">
            <a:extLst>
              <a:ext uri="{FF2B5EF4-FFF2-40B4-BE49-F238E27FC236}">
                <a16:creationId xmlns:a16="http://schemas.microsoft.com/office/drawing/2014/main" id="{F931CC81-0308-BE33-3F81-21B1FBE10731}"/>
              </a:ext>
            </a:extLst>
          </p:cNvPr>
          <p:cNvSpPr txBox="1"/>
          <p:nvPr/>
        </p:nvSpPr>
        <p:spPr>
          <a:xfrm>
            <a:off x="6666230" y="1108798"/>
            <a:ext cx="329938" cy="246221"/>
          </a:xfrm>
          <a:prstGeom prst="rect">
            <a:avLst/>
          </a:prstGeom>
          <a:noFill/>
        </p:spPr>
        <p:txBody>
          <a:bodyPr wrap="square" rtlCol="0">
            <a:spAutoFit/>
          </a:bodyPr>
          <a:lstStyle/>
          <a:p>
            <a:pPr algn="ctr"/>
            <a:r>
              <a:rPr lang="nl-NL" sz="1000" b="1" dirty="0">
                <a:solidFill>
                  <a:schemeClr val="accent1">
                    <a:lumMod val="60000"/>
                    <a:lumOff val="40000"/>
                  </a:schemeClr>
                </a:solidFill>
              </a:rPr>
              <a:t>3</a:t>
            </a:r>
          </a:p>
        </p:txBody>
      </p:sp>
      <p:sp>
        <p:nvSpPr>
          <p:cNvPr id="109" name="TextBox 108">
            <a:extLst>
              <a:ext uri="{FF2B5EF4-FFF2-40B4-BE49-F238E27FC236}">
                <a16:creationId xmlns:a16="http://schemas.microsoft.com/office/drawing/2014/main" id="{70FE59A6-4C19-237F-A372-D0D469F73412}"/>
              </a:ext>
            </a:extLst>
          </p:cNvPr>
          <p:cNvSpPr txBox="1"/>
          <p:nvPr/>
        </p:nvSpPr>
        <p:spPr>
          <a:xfrm>
            <a:off x="7352198" y="1119651"/>
            <a:ext cx="329938" cy="246221"/>
          </a:xfrm>
          <a:prstGeom prst="rect">
            <a:avLst/>
          </a:prstGeom>
          <a:noFill/>
        </p:spPr>
        <p:txBody>
          <a:bodyPr wrap="square" rtlCol="0">
            <a:spAutoFit/>
          </a:bodyPr>
          <a:lstStyle/>
          <a:p>
            <a:pPr algn="ctr"/>
            <a:r>
              <a:rPr lang="nl-NL" sz="1000" b="1" dirty="0">
                <a:solidFill>
                  <a:schemeClr val="accent1">
                    <a:lumMod val="60000"/>
                    <a:lumOff val="40000"/>
                  </a:schemeClr>
                </a:solidFill>
              </a:rPr>
              <a:t>3</a:t>
            </a:r>
          </a:p>
        </p:txBody>
      </p:sp>
      <p:sp>
        <p:nvSpPr>
          <p:cNvPr id="110" name="TextBox 109">
            <a:extLst>
              <a:ext uri="{FF2B5EF4-FFF2-40B4-BE49-F238E27FC236}">
                <a16:creationId xmlns:a16="http://schemas.microsoft.com/office/drawing/2014/main" id="{ADA9CBD3-8989-8345-BD53-6B2EFECC6A85}"/>
              </a:ext>
            </a:extLst>
          </p:cNvPr>
          <p:cNvSpPr txBox="1"/>
          <p:nvPr/>
        </p:nvSpPr>
        <p:spPr>
          <a:xfrm>
            <a:off x="7997578" y="1118475"/>
            <a:ext cx="329938" cy="246221"/>
          </a:xfrm>
          <a:prstGeom prst="rect">
            <a:avLst/>
          </a:prstGeom>
          <a:noFill/>
        </p:spPr>
        <p:txBody>
          <a:bodyPr wrap="square" rtlCol="0">
            <a:spAutoFit/>
          </a:bodyPr>
          <a:lstStyle/>
          <a:p>
            <a:pPr algn="ctr"/>
            <a:r>
              <a:rPr lang="nl-NL" sz="1000" b="1" dirty="0">
                <a:solidFill>
                  <a:schemeClr val="accent1">
                    <a:lumMod val="60000"/>
                    <a:lumOff val="40000"/>
                  </a:schemeClr>
                </a:solidFill>
              </a:rPr>
              <a:t>3</a:t>
            </a:r>
          </a:p>
        </p:txBody>
      </p:sp>
      <p:sp>
        <p:nvSpPr>
          <p:cNvPr id="111" name="TextBox 110">
            <a:extLst>
              <a:ext uri="{FF2B5EF4-FFF2-40B4-BE49-F238E27FC236}">
                <a16:creationId xmlns:a16="http://schemas.microsoft.com/office/drawing/2014/main" id="{C8F4AA7F-864E-05AC-CFAF-43A0D2DDA0ED}"/>
              </a:ext>
            </a:extLst>
          </p:cNvPr>
          <p:cNvSpPr txBox="1"/>
          <p:nvPr/>
        </p:nvSpPr>
        <p:spPr>
          <a:xfrm>
            <a:off x="8658877" y="1100774"/>
            <a:ext cx="329938" cy="246221"/>
          </a:xfrm>
          <a:prstGeom prst="rect">
            <a:avLst/>
          </a:prstGeom>
          <a:noFill/>
        </p:spPr>
        <p:txBody>
          <a:bodyPr wrap="square" rtlCol="0">
            <a:spAutoFit/>
          </a:bodyPr>
          <a:lstStyle/>
          <a:p>
            <a:pPr algn="ctr"/>
            <a:r>
              <a:rPr lang="nl-NL" sz="1000" b="1" dirty="0">
                <a:solidFill>
                  <a:schemeClr val="accent1">
                    <a:lumMod val="60000"/>
                    <a:lumOff val="40000"/>
                  </a:schemeClr>
                </a:solidFill>
              </a:rPr>
              <a:t>1</a:t>
            </a:r>
          </a:p>
        </p:txBody>
      </p:sp>
      <p:sp>
        <p:nvSpPr>
          <p:cNvPr id="112" name="Round Single Corner of Rectangle 111">
            <a:extLst>
              <a:ext uri="{FF2B5EF4-FFF2-40B4-BE49-F238E27FC236}">
                <a16:creationId xmlns:a16="http://schemas.microsoft.com/office/drawing/2014/main" id="{4F33638E-8B4C-B1E1-28A8-1B9AE7434391}"/>
              </a:ext>
            </a:extLst>
          </p:cNvPr>
          <p:cNvSpPr/>
          <p:nvPr/>
        </p:nvSpPr>
        <p:spPr>
          <a:xfrm rot="16200000">
            <a:off x="8800010" y="1806252"/>
            <a:ext cx="1391478" cy="506936"/>
          </a:xfrm>
          <a:prstGeom prst="round1Rect">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solidFill>
                  <a:schemeClr val="accent1"/>
                </a:solidFill>
              </a:rPr>
              <a:t>Delta</a:t>
            </a:r>
          </a:p>
        </p:txBody>
      </p:sp>
      <p:sp>
        <p:nvSpPr>
          <p:cNvPr id="113" name="Round Single Corner of Rectangle 112">
            <a:extLst>
              <a:ext uri="{FF2B5EF4-FFF2-40B4-BE49-F238E27FC236}">
                <a16:creationId xmlns:a16="http://schemas.microsoft.com/office/drawing/2014/main" id="{0C98519D-952B-46B8-3DFA-D636A9A474AE}"/>
              </a:ext>
            </a:extLst>
          </p:cNvPr>
          <p:cNvSpPr/>
          <p:nvPr/>
        </p:nvSpPr>
        <p:spPr>
          <a:xfrm>
            <a:off x="9242280" y="440280"/>
            <a:ext cx="506937" cy="600411"/>
          </a:xfrm>
          <a:prstGeom prst="round1Rect">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50" dirty="0">
                <a:solidFill>
                  <a:schemeClr val="accent1"/>
                </a:solidFill>
              </a:rPr>
              <a:t>AI Act</a:t>
            </a:r>
          </a:p>
        </p:txBody>
      </p:sp>
      <p:sp>
        <p:nvSpPr>
          <p:cNvPr id="114" name="Round Single Corner of Rectangle 113">
            <a:extLst>
              <a:ext uri="{FF2B5EF4-FFF2-40B4-BE49-F238E27FC236}">
                <a16:creationId xmlns:a16="http://schemas.microsoft.com/office/drawing/2014/main" id="{BBAB3D16-D682-A3A0-01B7-21CCDC646514}"/>
              </a:ext>
            </a:extLst>
          </p:cNvPr>
          <p:cNvSpPr/>
          <p:nvPr/>
        </p:nvSpPr>
        <p:spPr>
          <a:xfrm rot="16200000">
            <a:off x="9445391" y="1807428"/>
            <a:ext cx="1391478" cy="506936"/>
          </a:xfrm>
          <a:prstGeom prst="round1Rect">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solidFill>
                  <a:schemeClr val="accent1"/>
                </a:solidFill>
              </a:rPr>
              <a:t>Delta</a:t>
            </a:r>
          </a:p>
        </p:txBody>
      </p:sp>
      <p:sp>
        <p:nvSpPr>
          <p:cNvPr id="115" name="Round Single Corner of Rectangle 114">
            <a:extLst>
              <a:ext uri="{FF2B5EF4-FFF2-40B4-BE49-F238E27FC236}">
                <a16:creationId xmlns:a16="http://schemas.microsoft.com/office/drawing/2014/main" id="{8E1DBEDA-D33E-6B07-6E5B-E3F5BBD0F0CE}"/>
              </a:ext>
            </a:extLst>
          </p:cNvPr>
          <p:cNvSpPr/>
          <p:nvPr/>
        </p:nvSpPr>
        <p:spPr>
          <a:xfrm>
            <a:off x="9887661" y="441456"/>
            <a:ext cx="506937" cy="600411"/>
          </a:xfrm>
          <a:prstGeom prst="round1Rect">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50" dirty="0">
                <a:solidFill>
                  <a:schemeClr val="accent1"/>
                </a:solidFill>
              </a:rPr>
              <a:t>Data Act</a:t>
            </a:r>
          </a:p>
        </p:txBody>
      </p:sp>
      <p:sp>
        <p:nvSpPr>
          <p:cNvPr id="116" name="Round Single Corner of Rectangle 115">
            <a:extLst>
              <a:ext uri="{FF2B5EF4-FFF2-40B4-BE49-F238E27FC236}">
                <a16:creationId xmlns:a16="http://schemas.microsoft.com/office/drawing/2014/main" id="{16E2112A-26C5-3F99-7BE5-CDE9F535E4C9}"/>
              </a:ext>
            </a:extLst>
          </p:cNvPr>
          <p:cNvSpPr/>
          <p:nvPr/>
        </p:nvSpPr>
        <p:spPr>
          <a:xfrm rot="16200000">
            <a:off x="10090771" y="1806252"/>
            <a:ext cx="1391478" cy="506936"/>
          </a:xfrm>
          <a:prstGeom prst="round1Rect">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solidFill>
                  <a:schemeClr val="accent1"/>
                </a:solidFill>
              </a:rPr>
              <a:t>Delta</a:t>
            </a:r>
          </a:p>
        </p:txBody>
      </p:sp>
      <p:sp>
        <p:nvSpPr>
          <p:cNvPr id="117" name="Round Single Corner of Rectangle 116">
            <a:extLst>
              <a:ext uri="{FF2B5EF4-FFF2-40B4-BE49-F238E27FC236}">
                <a16:creationId xmlns:a16="http://schemas.microsoft.com/office/drawing/2014/main" id="{71DE3453-6F33-A843-350C-DD5F8D2EE08A}"/>
              </a:ext>
            </a:extLst>
          </p:cNvPr>
          <p:cNvSpPr/>
          <p:nvPr/>
        </p:nvSpPr>
        <p:spPr>
          <a:xfrm>
            <a:off x="10533041" y="440280"/>
            <a:ext cx="506937" cy="600411"/>
          </a:xfrm>
          <a:prstGeom prst="round1Rect">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50" dirty="0">
                <a:solidFill>
                  <a:schemeClr val="accent1"/>
                </a:solidFill>
              </a:rPr>
              <a:t>Data </a:t>
            </a:r>
            <a:r>
              <a:rPr lang="nl-NL" sz="1050" dirty="0" err="1">
                <a:solidFill>
                  <a:schemeClr val="accent1"/>
                </a:solidFill>
              </a:rPr>
              <a:t>Gov</a:t>
            </a:r>
            <a:r>
              <a:rPr lang="nl-NL" sz="1050" dirty="0">
                <a:solidFill>
                  <a:schemeClr val="accent1"/>
                </a:solidFill>
              </a:rPr>
              <a:t>. Act</a:t>
            </a:r>
          </a:p>
        </p:txBody>
      </p:sp>
      <p:sp>
        <p:nvSpPr>
          <p:cNvPr id="118" name="Round Single Corner of Rectangle 117">
            <a:extLst>
              <a:ext uri="{FF2B5EF4-FFF2-40B4-BE49-F238E27FC236}">
                <a16:creationId xmlns:a16="http://schemas.microsoft.com/office/drawing/2014/main" id="{1FAB38B3-4B24-2F1F-A5CC-27A88CCED917}"/>
              </a:ext>
            </a:extLst>
          </p:cNvPr>
          <p:cNvSpPr/>
          <p:nvPr/>
        </p:nvSpPr>
        <p:spPr>
          <a:xfrm rot="16200000">
            <a:off x="10779289" y="1806252"/>
            <a:ext cx="1391478" cy="506936"/>
          </a:xfrm>
          <a:prstGeom prst="round1Rect">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solidFill>
                  <a:schemeClr val="accent1"/>
                </a:solidFill>
              </a:rPr>
              <a:t>Delta</a:t>
            </a:r>
          </a:p>
        </p:txBody>
      </p:sp>
      <p:sp>
        <p:nvSpPr>
          <p:cNvPr id="119" name="Round Single Corner of Rectangle 118">
            <a:extLst>
              <a:ext uri="{FF2B5EF4-FFF2-40B4-BE49-F238E27FC236}">
                <a16:creationId xmlns:a16="http://schemas.microsoft.com/office/drawing/2014/main" id="{724C44D4-934D-7298-47C3-908168389693}"/>
              </a:ext>
            </a:extLst>
          </p:cNvPr>
          <p:cNvSpPr/>
          <p:nvPr/>
        </p:nvSpPr>
        <p:spPr>
          <a:xfrm>
            <a:off x="11221559" y="440280"/>
            <a:ext cx="506937" cy="600411"/>
          </a:xfrm>
          <a:prstGeom prst="round1Rect">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50" dirty="0">
              <a:solidFill>
                <a:schemeClr val="accent1"/>
              </a:solidFill>
            </a:endParaRPr>
          </a:p>
        </p:txBody>
      </p:sp>
      <p:sp>
        <p:nvSpPr>
          <p:cNvPr id="120" name="TextBox 119">
            <a:extLst>
              <a:ext uri="{FF2B5EF4-FFF2-40B4-BE49-F238E27FC236}">
                <a16:creationId xmlns:a16="http://schemas.microsoft.com/office/drawing/2014/main" id="{A92A29E3-636B-8B0D-5084-8BA04CD710F1}"/>
              </a:ext>
            </a:extLst>
          </p:cNvPr>
          <p:cNvSpPr txBox="1"/>
          <p:nvPr/>
        </p:nvSpPr>
        <p:spPr>
          <a:xfrm>
            <a:off x="11194340" y="609680"/>
            <a:ext cx="506937" cy="261610"/>
          </a:xfrm>
          <a:prstGeom prst="rect">
            <a:avLst/>
          </a:prstGeom>
          <a:solidFill>
            <a:schemeClr val="accent1">
              <a:lumMod val="20000"/>
              <a:lumOff val="80000"/>
            </a:schemeClr>
          </a:solidFill>
        </p:spPr>
        <p:txBody>
          <a:bodyPr wrap="square" rtlCol="0">
            <a:spAutoFit/>
          </a:bodyPr>
          <a:lstStyle/>
          <a:p>
            <a:pPr algn="ctr"/>
            <a:r>
              <a:rPr lang="nl-NL" sz="1050" dirty="0">
                <a:solidFill>
                  <a:schemeClr val="accent1"/>
                </a:solidFill>
              </a:rPr>
              <a:t>Dora</a:t>
            </a:r>
          </a:p>
        </p:txBody>
      </p:sp>
      <p:sp>
        <p:nvSpPr>
          <p:cNvPr id="121" name="TextBox 120">
            <a:extLst>
              <a:ext uri="{FF2B5EF4-FFF2-40B4-BE49-F238E27FC236}">
                <a16:creationId xmlns:a16="http://schemas.microsoft.com/office/drawing/2014/main" id="{F79C0E08-5920-F90C-F242-0E7CF3C332C8}"/>
              </a:ext>
            </a:extLst>
          </p:cNvPr>
          <p:cNvSpPr txBox="1"/>
          <p:nvPr/>
        </p:nvSpPr>
        <p:spPr>
          <a:xfrm>
            <a:off x="9333385" y="1110464"/>
            <a:ext cx="329938" cy="246221"/>
          </a:xfrm>
          <a:prstGeom prst="rect">
            <a:avLst/>
          </a:prstGeom>
          <a:noFill/>
        </p:spPr>
        <p:txBody>
          <a:bodyPr wrap="square" rtlCol="0">
            <a:spAutoFit/>
          </a:bodyPr>
          <a:lstStyle/>
          <a:p>
            <a:pPr algn="ctr"/>
            <a:r>
              <a:rPr lang="nl-NL" sz="1000" b="1" dirty="0">
                <a:solidFill>
                  <a:schemeClr val="accent1"/>
                </a:solidFill>
              </a:rPr>
              <a:t>3</a:t>
            </a:r>
          </a:p>
        </p:txBody>
      </p:sp>
      <p:sp>
        <p:nvSpPr>
          <p:cNvPr id="122" name="TextBox 121">
            <a:extLst>
              <a:ext uri="{FF2B5EF4-FFF2-40B4-BE49-F238E27FC236}">
                <a16:creationId xmlns:a16="http://schemas.microsoft.com/office/drawing/2014/main" id="{146A1307-4E56-786A-C4F7-98A63B1B375D}"/>
              </a:ext>
            </a:extLst>
          </p:cNvPr>
          <p:cNvSpPr txBox="1"/>
          <p:nvPr/>
        </p:nvSpPr>
        <p:spPr>
          <a:xfrm>
            <a:off x="10019353" y="1121317"/>
            <a:ext cx="329938" cy="246221"/>
          </a:xfrm>
          <a:prstGeom prst="rect">
            <a:avLst/>
          </a:prstGeom>
          <a:noFill/>
        </p:spPr>
        <p:txBody>
          <a:bodyPr wrap="square" rtlCol="0">
            <a:spAutoFit/>
          </a:bodyPr>
          <a:lstStyle/>
          <a:p>
            <a:pPr algn="ctr"/>
            <a:r>
              <a:rPr lang="nl-NL" sz="1000" b="1" dirty="0">
                <a:solidFill>
                  <a:schemeClr val="accent1"/>
                </a:solidFill>
              </a:rPr>
              <a:t>3</a:t>
            </a:r>
          </a:p>
        </p:txBody>
      </p:sp>
      <p:sp>
        <p:nvSpPr>
          <p:cNvPr id="123" name="TextBox 122">
            <a:extLst>
              <a:ext uri="{FF2B5EF4-FFF2-40B4-BE49-F238E27FC236}">
                <a16:creationId xmlns:a16="http://schemas.microsoft.com/office/drawing/2014/main" id="{F9E2D65B-C7AF-32C2-AE05-97B42DA43A35}"/>
              </a:ext>
            </a:extLst>
          </p:cNvPr>
          <p:cNvSpPr txBox="1"/>
          <p:nvPr/>
        </p:nvSpPr>
        <p:spPr>
          <a:xfrm>
            <a:off x="10664733" y="1120141"/>
            <a:ext cx="329938" cy="246221"/>
          </a:xfrm>
          <a:prstGeom prst="rect">
            <a:avLst/>
          </a:prstGeom>
          <a:noFill/>
        </p:spPr>
        <p:txBody>
          <a:bodyPr wrap="square" rtlCol="0">
            <a:spAutoFit/>
          </a:bodyPr>
          <a:lstStyle/>
          <a:p>
            <a:pPr algn="ctr"/>
            <a:r>
              <a:rPr lang="nl-NL" sz="1000" b="1" dirty="0">
                <a:solidFill>
                  <a:schemeClr val="accent1"/>
                </a:solidFill>
              </a:rPr>
              <a:t>3</a:t>
            </a:r>
          </a:p>
        </p:txBody>
      </p:sp>
      <p:sp>
        <p:nvSpPr>
          <p:cNvPr id="124" name="TextBox 123">
            <a:extLst>
              <a:ext uri="{FF2B5EF4-FFF2-40B4-BE49-F238E27FC236}">
                <a16:creationId xmlns:a16="http://schemas.microsoft.com/office/drawing/2014/main" id="{8B991F16-F521-FBFD-4ECF-67B0241F5824}"/>
              </a:ext>
            </a:extLst>
          </p:cNvPr>
          <p:cNvSpPr txBox="1"/>
          <p:nvPr/>
        </p:nvSpPr>
        <p:spPr>
          <a:xfrm>
            <a:off x="11326032" y="1102440"/>
            <a:ext cx="329938" cy="246221"/>
          </a:xfrm>
          <a:prstGeom prst="rect">
            <a:avLst/>
          </a:prstGeom>
          <a:noFill/>
        </p:spPr>
        <p:txBody>
          <a:bodyPr wrap="square" rtlCol="0">
            <a:spAutoFit/>
          </a:bodyPr>
          <a:lstStyle/>
          <a:p>
            <a:pPr algn="ctr"/>
            <a:r>
              <a:rPr lang="nl-NL" sz="1000" b="1" dirty="0">
                <a:solidFill>
                  <a:schemeClr val="accent1"/>
                </a:solidFill>
              </a:rPr>
              <a:t>1</a:t>
            </a:r>
          </a:p>
        </p:txBody>
      </p:sp>
    </p:spTree>
    <p:extLst>
      <p:ext uri="{BB962C8B-B14F-4D97-AF65-F5344CB8AC3E}">
        <p14:creationId xmlns:p14="http://schemas.microsoft.com/office/powerpoint/2010/main" val="2853129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DF349-0F82-8815-35B6-9711F73CCA0E}"/>
            </a:ext>
          </a:extLst>
        </p:cNvPr>
        <p:cNvGrpSpPr/>
        <p:nvPr/>
      </p:nvGrpSpPr>
      <p:grpSpPr>
        <a:xfrm>
          <a:off x="0" y="0"/>
          <a:ext cx="0" cy="0"/>
          <a:chOff x="0" y="0"/>
          <a:chExt cx="0" cy="0"/>
        </a:xfrm>
      </p:grpSpPr>
      <p:sp>
        <p:nvSpPr>
          <p:cNvPr id="69" name="Rectangle 68">
            <a:extLst>
              <a:ext uri="{FF2B5EF4-FFF2-40B4-BE49-F238E27FC236}">
                <a16:creationId xmlns:a16="http://schemas.microsoft.com/office/drawing/2014/main" id="{C84DE49B-C6C7-548C-E04B-8CC71EA5DFAB}"/>
              </a:ext>
            </a:extLst>
          </p:cNvPr>
          <p:cNvSpPr/>
          <p:nvPr/>
        </p:nvSpPr>
        <p:spPr>
          <a:xfrm>
            <a:off x="9182299" y="3298225"/>
            <a:ext cx="2725696" cy="711096"/>
          </a:xfrm>
          <a:prstGeom prst="rect">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4" name="Slide Number Placeholder 3">
            <a:extLst>
              <a:ext uri="{FF2B5EF4-FFF2-40B4-BE49-F238E27FC236}">
                <a16:creationId xmlns:a16="http://schemas.microsoft.com/office/drawing/2014/main" id="{E0A71006-E1EE-6F7A-1E56-11FB19D37277}"/>
              </a:ext>
            </a:extLst>
          </p:cNvPr>
          <p:cNvSpPr>
            <a:spLocks noGrp="1"/>
          </p:cNvSpPr>
          <p:nvPr>
            <p:ph type="sldNum" sz="quarter" idx="4"/>
          </p:nvPr>
        </p:nvSpPr>
        <p:spPr/>
        <p:txBody>
          <a:bodyPr/>
          <a:lstStyle/>
          <a:p>
            <a:fld id="{BB3B27A6-5504-4172-9607-AC3A8638B53A}" type="slidenum">
              <a:rPr lang="sr-Latn-RS" smtClean="0"/>
              <a:pPr/>
              <a:t>8</a:t>
            </a:fld>
            <a:endParaRPr lang="sr-Latn-RS"/>
          </a:p>
        </p:txBody>
      </p:sp>
      <p:sp>
        <p:nvSpPr>
          <p:cNvPr id="5" name="Rectangle 4">
            <a:extLst>
              <a:ext uri="{FF2B5EF4-FFF2-40B4-BE49-F238E27FC236}">
                <a16:creationId xmlns:a16="http://schemas.microsoft.com/office/drawing/2014/main" id="{E75BA2EC-3F9C-DE91-753E-918A36A068C1}"/>
              </a:ext>
            </a:extLst>
          </p:cNvPr>
          <p:cNvSpPr/>
          <p:nvPr/>
        </p:nvSpPr>
        <p:spPr>
          <a:xfrm>
            <a:off x="755375" y="2538279"/>
            <a:ext cx="2604613" cy="65995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a:t>
            </a:r>
            <a:r>
              <a:rPr lang="nl-NL" sz="1400" dirty="0" err="1">
                <a:solidFill>
                  <a:schemeClr val="bg1"/>
                </a:solidFill>
              </a:rPr>
              <a:t>Governance</a:t>
            </a:r>
            <a:r>
              <a:rPr lang="nl-NL" sz="1400" dirty="0">
                <a:solidFill>
                  <a:schemeClr val="bg1"/>
                </a:solidFill>
              </a:rPr>
              <a:t>, Data </a:t>
            </a:r>
            <a:r>
              <a:rPr lang="nl-NL" sz="1400" dirty="0" err="1">
                <a:solidFill>
                  <a:schemeClr val="bg1"/>
                </a:solidFill>
              </a:rPr>
              <a:t>Quality</a:t>
            </a:r>
            <a:r>
              <a:rPr lang="nl-NL" sz="1400" dirty="0">
                <a:solidFill>
                  <a:schemeClr val="bg1"/>
                </a:solidFill>
              </a:rPr>
              <a:t> &amp; Data </a:t>
            </a:r>
            <a:r>
              <a:rPr lang="nl-NL" sz="1400" dirty="0" err="1">
                <a:solidFill>
                  <a:schemeClr val="bg1"/>
                </a:solidFill>
              </a:rPr>
              <a:t>Cataloging</a:t>
            </a:r>
            <a:endParaRPr lang="nl-NL" sz="1400" dirty="0">
              <a:solidFill>
                <a:schemeClr val="bg1"/>
              </a:solidFill>
            </a:endParaRPr>
          </a:p>
        </p:txBody>
      </p:sp>
      <p:sp>
        <p:nvSpPr>
          <p:cNvPr id="6" name="Rectangle 5">
            <a:extLst>
              <a:ext uri="{FF2B5EF4-FFF2-40B4-BE49-F238E27FC236}">
                <a16:creationId xmlns:a16="http://schemas.microsoft.com/office/drawing/2014/main" id="{94327A97-692D-A496-CDF3-E63F1CBF89EC}"/>
              </a:ext>
            </a:extLst>
          </p:cNvPr>
          <p:cNvSpPr/>
          <p:nvPr/>
        </p:nvSpPr>
        <p:spPr>
          <a:xfrm>
            <a:off x="3555559" y="2538279"/>
            <a:ext cx="2604613" cy="659958"/>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a:t>
            </a:r>
            <a:r>
              <a:rPr lang="nl-NL" sz="1400" dirty="0" err="1">
                <a:solidFill>
                  <a:schemeClr val="bg1"/>
                </a:solidFill>
              </a:rPr>
              <a:t>interoperability</a:t>
            </a:r>
            <a:r>
              <a:rPr lang="nl-NL" sz="1400" dirty="0">
                <a:solidFill>
                  <a:schemeClr val="bg1"/>
                </a:solidFill>
              </a:rPr>
              <a:t> &amp; </a:t>
            </a:r>
          </a:p>
          <a:p>
            <a:r>
              <a:rPr lang="nl-NL" sz="1400" dirty="0">
                <a:solidFill>
                  <a:schemeClr val="bg1"/>
                </a:solidFill>
              </a:rPr>
              <a:t>Data Platforms</a:t>
            </a:r>
          </a:p>
        </p:txBody>
      </p:sp>
      <p:sp>
        <p:nvSpPr>
          <p:cNvPr id="7" name="Rectangle 6">
            <a:extLst>
              <a:ext uri="{FF2B5EF4-FFF2-40B4-BE49-F238E27FC236}">
                <a16:creationId xmlns:a16="http://schemas.microsoft.com/office/drawing/2014/main" id="{46D3BEAA-470F-A337-1440-411B4CE258BD}"/>
              </a:ext>
            </a:extLst>
          </p:cNvPr>
          <p:cNvSpPr/>
          <p:nvPr/>
        </p:nvSpPr>
        <p:spPr>
          <a:xfrm>
            <a:off x="6360455" y="2551623"/>
            <a:ext cx="2604007" cy="659958"/>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Information –</a:t>
            </a:r>
            <a:r>
              <a:rPr lang="nl-NL" sz="1400" dirty="0" err="1">
                <a:solidFill>
                  <a:schemeClr val="bg1"/>
                </a:solidFill>
              </a:rPr>
              <a:t>and</a:t>
            </a:r>
            <a:r>
              <a:rPr lang="nl-NL" sz="1400" dirty="0">
                <a:solidFill>
                  <a:schemeClr val="bg1"/>
                </a:solidFill>
              </a:rPr>
              <a:t> cybersecurity &amp; </a:t>
            </a:r>
            <a:r>
              <a:rPr lang="nl-NL" sz="1400" dirty="0" err="1">
                <a:solidFill>
                  <a:schemeClr val="bg1"/>
                </a:solidFill>
              </a:rPr>
              <a:t>resilience</a:t>
            </a:r>
            <a:endParaRPr lang="nl-NL" sz="1400" dirty="0">
              <a:solidFill>
                <a:schemeClr val="bg1"/>
              </a:solidFill>
            </a:endParaRPr>
          </a:p>
        </p:txBody>
      </p:sp>
      <p:sp>
        <p:nvSpPr>
          <p:cNvPr id="8" name="Rectangle 7">
            <a:extLst>
              <a:ext uri="{FF2B5EF4-FFF2-40B4-BE49-F238E27FC236}">
                <a16:creationId xmlns:a16="http://schemas.microsoft.com/office/drawing/2014/main" id="{A3FC5506-CAFA-288A-F547-AC0003D9AF2D}"/>
              </a:ext>
            </a:extLst>
          </p:cNvPr>
          <p:cNvSpPr/>
          <p:nvPr/>
        </p:nvSpPr>
        <p:spPr>
          <a:xfrm>
            <a:off x="9160639" y="2554350"/>
            <a:ext cx="2735988" cy="65995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accent1"/>
                </a:solidFill>
              </a:rPr>
              <a:t>Data </a:t>
            </a:r>
            <a:r>
              <a:rPr lang="nl-NL" sz="1400" dirty="0" err="1">
                <a:solidFill>
                  <a:schemeClr val="accent1"/>
                </a:solidFill>
              </a:rPr>
              <a:t>Protection</a:t>
            </a:r>
            <a:endParaRPr lang="nl-NL" sz="1400" dirty="0">
              <a:solidFill>
                <a:schemeClr val="accent1"/>
              </a:solidFill>
            </a:endParaRPr>
          </a:p>
        </p:txBody>
      </p:sp>
      <p:sp>
        <p:nvSpPr>
          <p:cNvPr id="9" name="TextBox 8">
            <a:extLst>
              <a:ext uri="{FF2B5EF4-FFF2-40B4-BE49-F238E27FC236}">
                <a16:creationId xmlns:a16="http://schemas.microsoft.com/office/drawing/2014/main" id="{2F8D6BA6-89D3-6DC6-49EA-68F42C04DEE9}"/>
              </a:ext>
            </a:extLst>
          </p:cNvPr>
          <p:cNvSpPr txBox="1"/>
          <p:nvPr/>
        </p:nvSpPr>
        <p:spPr>
          <a:xfrm>
            <a:off x="764883" y="3276062"/>
            <a:ext cx="2573358" cy="646331"/>
          </a:xfrm>
          <a:prstGeom prst="rect">
            <a:avLst/>
          </a:prstGeom>
          <a:noFill/>
        </p:spPr>
        <p:txBody>
          <a:bodyPr wrap="square" rtlCol="0">
            <a:spAutoFit/>
          </a:bodyPr>
          <a:lstStyle/>
          <a:p>
            <a:r>
              <a:rPr lang="nl-NL" sz="1200" b="1" dirty="0" err="1">
                <a:solidFill>
                  <a:schemeClr val="accent1"/>
                </a:solidFill>
              </a:rPr>
              <a:t>Description</a:t>
            </a:r>
            <a:r>
              <a:rPr lang="nl-NL" sz="1200" b="1" dirty="0">
                <a:solidFill>
                  <a:schemeClr val="accent1"/>
                </a:solidFill>
              </a:rPr>
              <a:t>: </a:t>
            </a:r>
            <a:r>
              <a:rPr lang="nl-NL" sz="1200" dirty="0" err="1">
                <a:solidFill>
                  <a:schemeClr val="accent1"/>
                </a:solidFill>
              </a:rPr>
              <a:t>Ability</a:t>
            </a:r>
            <a:r>
              <a:rPr lang="nl-NL" sz="1200" dirty="0">
                <a:solidFill>
                  <a:schemeClr val="accent1"/>
                </a:solidFill>
              </a:rPr>
              <a:t> </a:t>
            </a:r>
            <a:r>
              <a:rPr lang="nl-NL" sz="1200" dirty="0" err="1">
                <a:solidFill>
                  <a:schemeClr val="accent1"/>
                </a:solidFill>
              </a:rPr>
              <a:t>to</a:t>
            </a:r>
            <a:r>
              <a:rPr lang="nl-NL" sz="1200" dirty="0">
                <a:solidFill>
                  <a:schemeClr val="accent1"/>
                </a:solidFill>
              </a:rPr>
              <a:t> </a:t>
            </a:r>
            <a:r>
              <a:rPr lang="nl-NL" sz="1200" dirty="0" err="1">
                <a:solidFill>
                  <a:schemeClr val="accent1"/>
                </a:solidFill>
              </a:rPr>
              <a:t>govern</a:t>
            </a:r>
            <a:r>
              <a:rPr lang="nl-NL" sz="1200" dirty="0">
                <a:solidFill>
                  <a:schemeClr val="accent1"/>
                </a:solidFill>
              </a:rPr>
              <a:t>, </a:t>
            </a:r>
            <a:r>
              <a:rPr lang="nl-NL" sz="1200" dirty="0" err="1">
                <a:solidFill>
                  <a:schemeClr val="accent1"/>
                </a:solidFill>
              </a:rPr>
              <a:t>guarantee</a:t>
            </a:r>
            <a:r>
              <a:rPr lang="nl-NL" sz="1200" dirty="0">
                <a:solidFill>
                  <a:schemeClr val="accent1"/>
                </a:solidFill>
              </a:rPr>
              <a:t> high </a:t>
            </a:r>
            <a:r>
              <a:rPr lang="nl-NL" sz="1200" dirty="0" err="1">
                <a:solidFill>
                  <a:schemeClr val="accent1"/>
                </a:solidFill>
              </a:rPr>
              <a:t>quality</a:t>
            </a:r>
            <a:r>
              <a:rPr lang="nl-NL" sz="1200" dirty="0">
                <a:solidFill>
                  <a:schemeClr val="accent1"/>
                </a:solidFill>
              </a:rPr>
              <a:t> data &amp; offer data </a:t>
            </a:r>
            <a:r>
              <a:rPr lang="nl-NL" sz="1200" dirty="0" err="1">
                <a:solidFill>
                  <a:schemeClr val="accent1"/>
                </a:solidFill>
              </a:rPr>
              <a:t>for</a:t>
            </a:r>
            <a:r>
              <a:rPr lang="nl-NL" sz="1200" dirty="0">
                <a:solidFill>
                  <a:schemeClr val="accent1"/>
                </a:solidFill>
              </a:rPr>
              <a:t> </a:t>
            </a:r>
            <a:r>
              <a:rPr lang="nl-NL" sz="1200" dirty="0" err="1">
                <a:solidFill>
                  <a:schemeClr val="accent1"/>
                </a:solidFill>
              </a:rPr>
              <a:t>consumption</a:t>
            </a:r>
            <a:endParaRPr lang="nl-NL" sz="1200" dirty="0">
              <a:solidFill>
                <a:schemeClr val="accent1"/>
              </a:solidFill>
            </a:endParaRPr>
          </a:p>
        </p:txBody>
      </p:sp>
      <p:sp>
        <p:nvSpPr>
          <p:cNvPr id="10" name="Rectangle 9">
            <a:extLst>
              <a:ext uri="{FF2B5EF4-FFF2-40B4-BE49-F238E27FC236}">
                <a16:creationId xmlns:a16="http://schemas.microsoft.com/office/drawing/2014/main" id="{BF77B0A9-467D-8CF7-74FB-40A90E842C0A}"/>
              </a:ext>
            </a:extLst>
          </p:cNvPr>
          <p:cNvSpPr/>
          <p:nvPr/>
        </p:nvSpPr>
        <p:spPr>
          <a:xfrm>
            <a:off x="755375" y="3276062"/>
            <a:ext cx="2604613" cy="744517"/>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2" name="TextBox 11">
            <a:extLst>
              <a:ext uri="{FF2B5EF4-FFF2-40B4-BE49-F238E27FC236}">
                <a16:creationId xmlns:a16="http://schemas.microsoft.com/office/drawing/2014/main" id="{65300EA3-809D-67D6-6618-B25EDF556106}"/>
              </a:ext>
            </a:extLst>
          </p:cNvPr>
          <p:cNvSpPr txBox="1"/>
          <p:nvPr/>
        </p:nvSpPr>
        <p:spPr>
          <a:xfrm>
            <a:off x="2627420" y="6503761"/>
            <a:ext cx="3186260" cy="230832"/>
          </a:xfrm>
          <a:prstGeom prst="rect">
            <a:avLst/>
          </a:prstGeom>
          <a:noFill/>
        </p:spPr>
        <p:txBody>
          <a:bodyPr wrap="square" rtlCol="0">
            <a:spAutoFit/>
          </a:bodyPr>
          <a:lstStyle/>
          <a:p>
            <a:r>
              <a:rPr lang="nl-NL" sz="900" b="1" i="1" dirty="0">
                <a:solidFill>
                  <a:schemeClr val="accent2"/>
                </a:solidFill>
              </a:rPr>
              <a:t>*</a:t>
            </a:r>
            <a:r>
              <a:rPr lang="nl-NL" sz="900" b="1" i="1" dirty="0" err="1">
                <a:solidFill>
                  <a:schemeClr val="accent2"/>
                </a:solidFill>
              </a:rPr>
              <a:t>Avg</a:t>
            </a:r>
            <a:r>
              <a:rPr lang="nl-NL" sz="900" b="1" i="1" dirty="0">
                <a:solidFill>
                  <a:schemeClr val="accent2"/>
                </a:solidFill>
              </a:rPr>
              <a:t> </a:t>
            </a:r>
            <a:r>
              <a:rPr lang="nl-NL" sz="900" b="1" i="1" dirty="0" err="1">
                <a:solidFill>
                  <a:schemeClr val="accent2"/>
                </a:solidFill>
              </a:rPr>
              <a:t>required</a:t>
            </a:r>
            <a:r>
              <a:rPr lang="nl-NL" sz="900" b="1" i="1" dirty="0">
                <a:solidFill>
                  <a:schemeClr val="accent2"/>
                </a:solidFill>
              </a:rPr>
              <a:t> </a:t>
            </a:r>
            <a:r>
              <a:rPr lang="nl-NL" sz="900" b="1" i="1" dirty="0" err="1">
                <a:solidFill>
                  <a:schemeClr val="accent2"/>
                </a:solidFill>
              </a:rPr>
              <a:t>maturity</a:t>
            </a:r>
            <a:r>
              <a:rPr lang="nl-NL" sz="900" b="1" i="1" dirty="0">
                <a:solidFill>
                  <a:schemeClr val="accent2"/>
                </a:solidFill>
              </a:rPr>
              <a:t> level </a:t>
            </a:r>
            <a:r>
              <a:rPr lang="nl-NL" sz="900" b="1" i="1" dirty="0" err="1">
                <a:solidFill>
                  <a:schemeClr val="accent2"/>
                </a:solidFill>
              </a:rPr>
              <a:t>for</a:t>
            </a:r>
            <a:r>
              <a:rPr lang="nl-NL" sz="900" b="1" i="1" dirty="0">
                <a:solidFill>
                  <a:schemeClr val="accent2"/>
                </a:solidFill>
              </a:rPr>
              <a:t> base fundament </a:t>
            </a:r>
          </a:p>
        </p:txBody>
      </p:sp>
      <p:sp>
        <p:nvSpPr>
          <p:cNvPr id="13" name="Rectangle 12">
            <a:extLst>
              <a:ext uri="{FF2B5EF4-FFF2-40B4-BE49-F238E27FC236}">
                <a16:creationId xmlns:a16="http://schemas.microsoft.com/office/drawing/2014/main" id="{031CEDAD-BDD1-615F-2C73-D9797D0F8614}"/>
              </a:ext>
            </a:extLst>
          </p:cNvPr>
          <p:cNvSpPr/>
          <p:nvPr/>
        </p:nvSpPr>
        <p:spPr>
          <a:xfrm rot="16200000">
            <a:off x="-1636385" y="4234327"/>
            <a:ext cx="3790959" cy="39886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b="1" dirty="0">
                <a:solidFill>
                  <a:schemeClr val="accent1"/>
                </a:solidFill>
              </a:rPr>
              <a:t>Base </a:t>
            </a:r>
            <a:r>
              <a:rPr lang="nl-NL" sz="1400" b="1" dirty="0" err="1">
                <a:solidFill>
                  <a:schemeClr val="accent1"/>
                </a:solidFill>
              </a:rPr>
              <a:t>Layer</a:t>
            </a:r>
            <a:r>
              <a:rPr lang="nl-NL" sz="1400" b="1" dirty="0">
                <a:solidFill>
                  <a:schemeClr val="accent1"/>
                </a:solidFill>
              </a:rPr>
              <a:t> ***</a:t>
            </a:r>
          </a:p>
        </p:txBody>
      </p:sp>
      <p:sp>
        <p:nvSpPr>
          <p:cNvPr id="17" name="Round Single Corner of Rectangle 16">
            <a:extLst>
              <a:ext uri="{FF2B5EF4-FFF2-40B4-BE49-F238E27FC236}">
                <a16:creationId xmlns:a16="http://schemas.microsoft.com/office/drawing/2014/main" id="{AD444F7E-C9E2-A133-291F-9878458C04C8}"/>
              </a:ext>
            </a:extLst>
          </p:cNvPr>
          <p:cNvSpPr/>
          <p:nvPr/>
        </p:nvSpPr>
        <p:spPr>
          <a:xfrm>
            <a:off x="4638308" y="279000"/>
            <a:ext cx="2483610" cy="600411"/>
          </a:xfrm>
          <a:prstGeom prst="round1Rect">
            <a:avLst/>
          </a:prstGeom>
          <a:solidFill>
            <a:schemeClr val="accent6">
              <a:lumMod val="20000"/>
              <a:lumOff val="80000"/>
            </a:schemeClr>
          </a:solid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000" dirty="0">
                <a:solidFill>
                  <a:schemeClr val="accent6"/>
                </a:solidFill>
              </a:rPr>
              <a:t>AI Act</a:t>
            </a:r>
          </a:p>
        </p:txBody>
      </p:sp>
      <p:sp>
        <p:nvSpPr>
          <p:cNvPr id="19" name="Round Single Corner of Rectangle 18">
            <a:extLst>
              <a:ext uri="{FF2B5EF4-FFF2-40B4-BE49-F238E27FC236}">
                <a16:creationId xmlns:a16="http://schemas.microsoft.com/office/drawing/2014/main" id="{4784D205-4201-E248-8640-BD519C561F88}"/>
              </a:ext>
            </a:extLst>
          </p:cNvPr>
          <p:cNvSpPr/>
          <p:nvPr/>
        </p:nvSpPr>
        <p:spPr>
          <a:xfrm>
            <a:off x="854631" y="275488"/>
            <a:ext cx="2483610" cy="600411"/>
          </a:xfrm>
          <a:prstGeom prst="round1Rect">
            <a:avLst/>
          </a:prstGeom>
          <a:solidFill>
            <a:schemeClr val="accent6">
              <a:lumMod val="20000"/>
              <a:lumOff val="80000"/>
            </a:schemeClr>
          </a:solid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000" dirty="0">
                <a:solidFill>
                  <a:schemeClr val="accent6"/>
                </a:solidFill>
              </a:rPr>
              <a:t>Data Act</a:t>
            </a:r>
          </a:p>
        </p:txBody>
      </p:sp>
      <p:sp>
        <p:nvSpPr>
          <p:cNvPr id="42" name="TextBox 41">
            <a:extLst>
              <a:ext uri="{FF2B5EF4-FFF2-40B4-BE49-F238E27FC236}">
                <a16:creationId xmlns:a16="http://schemas.microsoft.com/office/drawing/2014/main" id="{41886B83-8094-CFF1-A8CE-ED0C45F4FA3B}"/>
              </a:ext>
            </a:extLst>
          </p:cNvPr>
          <p:cNvSpPr txBox="1"/>
          <p:nvPr/>
        </p:nvSpPr>
        <p:spPr>
          <a:xfrm>
            <a:off x="3538153" y="3299095"/>
            <a:ext cx="2743707" cy="646331"/>
          </a:xfrm>
          <a:prstGeom prst="rect">
            <a:avLst/>
          </a:prstGeom>
          <a:noFill/>
        </p:spPr>
        <p:txBody>
          <a:bodyPr wrap="square" rtlCol="0">
            <a:spAutoFit/>
          </a:bodyPr>
          <a:lstStyle/>
          <a:p>
            <a:r>
              <a:rPr lang="nl-NL" sz="1200" b="1" dirty="0" err="1">
                <a:solidFill>
                  <a:schemeClr val="accent1">
                    <a:lumMod val="60000"/>
                    <a:lumOff val="40000"/>
                  </a:schemeClr>
                </a:solidFill>
              </a:rPr>
              <a:t>Description</a:t>
            </a:r>
            <a:r>
              <a:rPr lang="nl-NL" sz="1200" b="1" dirty="0">
                <a:solidFill>
                  <a:schemeClr val="accent1">
                    <a:lumMod val="60000"/>
                    <a:lumOff val="40000"/>
                  </a:schemeClr>
                </a:solidFill>
              </a:rPr>
              <a:t>: </a:t>
            </a:r>
            <a:r>
              <a:rPr lang="nl-NL" sz="1200" dirty="0" err="1">
                <a:solidFill>
                  <a:schemeClr val="accent1">
                    <a:lumMod val="60000"/>
                    <a:lumOff val="40000"/>
                  </a:schemeClr>
                </a:solidFill>
              </a:rPr>
              <a:t>ability</a:t>
            </a:r>
            <a:r>
              <a:rPr lang="nl-NL" sz="1200" dirty="0">
                <a:solidFill>
                  <a:schemeClr val="accent1">
                    <a:lumMod val="60000"/>
                    <a:lumOff val="40000"/>
                  </a:schemeClr>
                </a:solidFill>
              </a:rPr>
              <a:t> </a:t>
            </a:r>
            <a:r>
              <a:rPr lang="nl-NL" sz="1200" dirty="0" err="1">
                <a:solidFill>
                  <a:schemeClr val="accent1">
                    <a:lumMod val="60000"/>
                    <a:lumOff val="40000"/>
                  </a:schemeClr>
                </a:solidFill>
              </a:rPr>
              <a:t>to</a:t>
            </a:r>
            <a:r>
              <a:rPr lang="nl-NL" sz="1200" dirty="0">
                <a:solidFill>
                  <a:schemeClr val="accent1">
                    <a:lumMod val="60000"/>
                    <a:lumOff val="40000"/>
                  </a:schemeClr>
                </a:solidFill>
              </a:rPr>
              <a:t> collect, train, offer </a:t>
            </a:r>
            <a:r>
              <a:rPr lang="nl-NL" sz="1200" dirty="0" err="1">
                <a:solidFill>
                  <a:schemeClr val="accent1">
                    <a:lumMod val="60000"/>
                    <a:lumOff val="40000"/>
                  </a:schemeClr>
                </a:solidFill>
              </a:rPr>
              <a:t>and</a:t>
            </a:r>
            <a:r>
              <a:rPr lang="nl-NL" sz="1200" dirty="0">
                <a:solidFill>
                  <a:schemeClr val="accent1">
                    <a:lumMod val="60000"/>
                    <a:lumOff val="40000"/>
                  </a:schemeClr>
                </a:solidFill>
              </a:rPr>
              <a:t> exchange data </a:t>
            </a:r>
            <a:r>
              <a:rPr lang="nl-NL" sz="1200" dirty="0" err="1">
                <a:solidFill>
                  <a:schemeClr val="accent1">
                    <a:lumMod val="60000"/>
                    <a:lumOff val="40000"/>
                  </a:schemeClr>
                </a:solidFill>
              </a:rPr>
              <a:t>using</a:t>
            </a:r>
            <a:r>
              <a:rPr lang="nl-NL" sz="1200" dirty="0">
                <a:solidFill>
                  <a:schemeClr val="accent1">
                    <a:lumMod val="60000"/>
                    <a:lumOff val="40000"/>
                  </a:schemeClr>
                </a:solidFill>
              </a:rPr>
              <a:t> data platforms &amp; </a:t>
            </a:r>
            <a:r>
              <a:rPr lang="nl-NL" sz="1200" dirty="0" err="1">
                <a:solidFill>
                  <a:schemeClr val="accent1">
                    <a:lumMod val="60000"/>
                    <a:lumOff val="40000"/>
                  </a:schemeClr>
                </a:solidFill>
              </a:rPr>
              <a:t>related</a:t>
            </a:r>
            <a:r>
              <a:rPr lang="nl-NL" sz="1200" dirty="0">
                <a:solidFill>
                  <a:schemeClr val="accent1">
                    <a:lumMod val="60000"/>
                    <a:lumOff val="40000"/>
                  </a:schemeClr>
                </a:solidFill>
              </a:rPr>
              <a:t> </a:t>
            </a:r>
            <a:r>
              <a:rPr lang="nl-NL" sz="1200" dirty="0" err="1">
                <a:solidFill>
                  <a:schemeClr val="accent1">
                    <a:lumMod val="60000"/>
                    <a:lumOff val="40000"/>
                  </a:schemeClr>
                </a:solidFill>
              </a:rPr>
              <a:t>solutions</a:t>
            </a:r>
            <a:endParaRPr lang="nl-NL" sz="1200" dirty="0">
              <a:solidFill>
                <a:schemeClr val="accent1">
                  <a:lumMod val="60000"/>
                  <a:lumOff val="40000"/>
                </a:schemeClr>
              </a:solidFill>
            </a:endParaRPr>
          </a:p>
        </p:txBody>
      </p:sp>
      <p:sp>
        <p:nvSpPr>
          <p:cNvPr id="43" name="Rectangle 42">
            <a:extLst>
              <a:ext uri="{FF2B5EF4-FFF2-40B4-BE49-F238E27FC236}">
                <a16:creationId xmlns:a16="http://schemas.microsoft.com/office/drawing/2014/main" id="{1DB66C0E-13DF-722B-C3EC-6ECD12E137C8}"/>
              </a:ext>
            </a:extLst>
          </p:cNvPr>
          <p:cNvSpPr/>
          <p:nvPr/>
        </p:nvSpPr>
        <p:spPr>
          <a:xfrm>
            <a:off x="3555559" y="3299095"/>
            <a:ext cx="2595108" cy="711096"/>
          </a:xfrm>
          <a:prstGeom prst="rect">
            <a:avLst/>
          </a:prstGeom>
          <a:no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55" name="TextBox 54">
            <a:extLst>
              <a:ext uri="{FF2B5EF4-FFF2-40B4-BE49-F238E27FC236}">
                <a16:creationId xmlns:a16="http://schemas.microsoft.com/office/drawing/2014/main" id="{DBC3F75C-70E1-A134-B6F4-78D9C3FB4864}"/>
              </a:ext>
            </a:extLst>
          </p:cNvPr>
          <p:cNvSpPr txBox="1"/>
          <p:nvPr/>
        </p:nvSpPr>
        <p:spPr>
          <a:xfrm>
            <a:off x="6388489" y="3298225"/>
            <a:ext cx="2537071" cy="646331"/>
          </a:xfrm>
          <a:prstGeom prst="rect">
            <a:avLst/>
          </a:prstGeom>
          <a:noFill/>
        </p:spPr>
        <p:txBody>
          <a:bodyPr wrap="square" rtlCol="0">
            <a:spAutoFit/>
          </a:bodyPr>
          <a:lstStyle/>
          <a:p>
            <a:r>
              <a:rPr lang="nl-NL" sz="1200" b="1" dirty="0" err="1">
                <a:solidFill>
                  <a:srgbClr val="76B8F8"/>
                </a:solidFill>
              </a:rPr>
              <a:t>Description</a:t>
            </a:r>
            <a:r>
              <a:rPr lang="nl-NL" sz="1200" b="1" dirty="0">
                <a:solidFill>
                  <a:srgbClr val="76B8F8"/>
                </a:solidFill>
              </a:rPr>
              <a:t>: </a:t>
            </a:r>
            <a:r>
              <a:rPr lang="nl-NL" sz="1200" dirty="0" err="1">
                <a:solidFill>
                  <a:srgbClr val="76B8F8"/>
                </a:solidFill>
              </a:rPr>
              <a:t>applying</a:t>
            </a:r>
            <a:r>
              <a:rPr lang="nl-NL" sz="1200" dirty="0">
                <a:solidFill>
                  <a:srgbClr val="76B8F8"/>
                </a:solidFill>
              </a:rPr>
              <a:t> CDPA** on </a:t>
            </a:r>
            <a:r>
              <a:rPr lang="nl-NL" sz="1200" dirty="0" err="1">
                <a:solidFill>
                  <a:srgbClr val="76B8F8"/>
                </a:solidFill>
              </a:rPr>
              <a:t>Organization</a:t>
            </a:r>
            <a:r>
              <a:rPr lang="nl-NL" sz="1200" dirty="0">
                <a:solidFill>
                  <a:srgbClr val="76B8F8"/>
                </a:solidFill>
              </a:rPr>
              <a:t>-, People-, </a:t>
            </a:r>
            <a:r>
              <a:rPr lang="nl-NL" sz="1200" dirty="0" err="1">
                <a:solidFill>
                  <a:srgbClr val="76B8F8"/>
                </a:solidFill>
              </a:rPr>
              <a:t>Physical</a:t>
            </a:r>
            <a:r>
              <a:rPr lang="nl-NL" sz="1200" dirty="0">
                <a:solidFill>
                  <a:srgbClr val="76B8F8"/>
                </a:solidFill>
              </a:rPr>
              <a:t>- &amp; </a:t>
            </a:r>
            <a:r>
              <a:rPr lang="nl-NL" sz="1200" dirty="0" err="1">
                <a:solidFill>
                  <a:srgbClr val="76B8F8"/>
                </a:solidFill>
              </a:rPr>
              <a:t>technical</a:t>
            </a:r>
            <a:r>
              <a:rPr lang="nl-NL" sz="1200" dirty="0">
                <a:solidFill>
                  <a:srgbClr val="76B8F8"/>
                </a:solidFill>
              </a:rPr>
              <a:t> </a:t>
            </a:r>
            <a:r>
              <a:rPr lang="nl-NL" sz="1200" dirty="0" err="1">
                <a:solidFill>
                  <a:srgbClr val="76B8F8"/>
                </a:solidFill>
              </a:rPr>
              <a:t>controls</a:t>
            </a:r>
            <a:r>
              <a:rPr lang="nl-NL" sz="1200" dirty="0">
                <a:solidFill>
                  <a:srgbClr val="76B8F8"/>
                </a:solidFill>
              </a:rPr>
              <a:t> </a:t>
            </a:r>
          </a:p>
        </p:txBody>
      </p:sp>
      <p:sp>
        <p:nvSpPr>
          <p:cNvPr id="56" name="Rectangle 55">
            <a:extLst>
              <a:ext uri="{FF2B5EF4-FFF2-40B4-BE49-F238E27FC236}">
                <a16:creationId xmlns:a16="http://schemas.microsoft.com/office/drawing/2014/main" id="{61722EC8-4AFF-A206-544A-BF7DC8BE7194}"/>
              </a:ext>
            </a:extLst>
          </p:cNvPr>
          <p:cNvSpPr/>
          <p:nvPr/>
        </p:nvSpPr>
        <p:spPr>
          <a:xfrm>
            <a:off x="6359850" y="3298225"/>
            <a:ext cx="2604613" cy="711096"/>
          </a:xfrm>
          <a:prstGeom prst="rect">
            <a:avLst/>
          </a:prstGeom>
          <a:noFill/>
          <a:ln>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68" name="TextBox 67">
            <a:extLst>
              <a:ext uri="{FF2B5EF4-FFF2-40B4-BE49-F238E27FC236}">
                <a16:creationId xmlns:a16="http://schemas.microsoft.com/office/drawing/2014/main" id="{07244F6D-E862-8508-A255-774256F25146}"/>
              </a:ext>
            </a:extLst>
          </p:cNvPr>
          <p:cNvSpPr txBox="1"/>
          <p:nvPr/>
        </p:nvSpPr>
        <p:spPr>
          <a:xfrm>
            <a:off x="9191806" y="3298225"/>
            <a:ext cx="2753952" cy="646331"/>
          </a:xfrm>
          <a:prstGeom prst="rect">
            <a:avLst/>
          </a:prstGeom>
          <a:noFill/>
        </p:spPr>
        <p:txBody>
          <a:bodyPr wrap="square" rtlCol="0">
            <a:spAutoFit/>
          </a:bodyPr>
          <a:lstStyle/>
          <a:p>
            <a:r>
              <a:rPr lang="nl-NL" sz="1200" b="1" dirty="0" err="1">
                <a:solidFill>
                  <a:schemeClr val="accent1"/>
                </a:solidFill>
              </a:rPr>
              <a:t>Description</a:t>
            </a:r>
            <a:r>
              <a:rPr lang="nl-NL" sz="1200" b="1" dirty="0">
                <a:solidFill>
                  <a:schemeClr val="accent1"/>
                </a:solidFill>
              </a:rPr>
              <a:t>: </a:t>
            </a:r>
            <a:r>
              <a:rPr lang="nl-NL" sz="1200" dirty="0" err="1">
                <a:solidFill>
                  <a:schemeClr val="accent1"/>
                </a:solidFill>
              </a:rPr>
              <a:t>applying</a:t>
            </a:r>
            <a:r>
              <a:rPr lang="nl-NL" sz="1200" dirty="0">
                <a:solidFill>
                  <a:schemeClr val="accent1"/>
                </a:solidFill>
              </a:rPr>
              <a:t> </a:t>
            </a:r>
            <a:r>
              <a:rPr lang="nl-NL" sz="1200" dirty="0" err="1">
                <a:solidFill>
                  <a:schemeClr val="accent1"/>
                </a:solidFill>
              </a:rPr>
              <a:t>all</a:t>
            </a:r>
            <a:r>
              <a:rPr lang="nl-NL" sz="1200" dirty="0">
                <a:solidFill>
                  <a:schemeClr val="accent1"/>
                </a:solidFill>
              </a:rPr>
              <a:t> default </a:t>
            </a:r>
            <a:r>
              <a:rPr lang="nl-NL" sz="1200" dirty="0" err="1">
                <a:solidFill>
                  <a:schemeClr val="accent1"/>
                </a:solidFill>
              </a:rPr>
              <a:t>capabilities</a:t>
            </a:r>
            <a:r>
              <a:rPr lang="nl-NL" sz="1200" dirty="0">
                <a:solidFill>
                  <a:schemeClr val="accent1"/>
                </a:solidFill>
              </a:rPr>
              <a:t> as </a:t>
            </a:r>
            <a:r>
              <a:rPr lang="nl-NL" sz="1200" dirty="0" err="1">
                <a:solidFill>
                  <a:schemeClr val="accent1"/>
                </a:solidFill>
              </a:rPr>
              <a:t>described</a:t>
            </a:r>
            <a:r>
              <a:rPr lang="nl-NL" sz="1200" dirty="0">
                <a:solidFill>
                  <a:schemeClr val="accent1"/>
                </a:solidFill>
              </a:rPr>
              <a:t> in </a:t>
            </a:r>
            <a:r>
              <a:rPr lang="nl-NL" sz="1200" dirty="0" err="1">
                <a:solidFill>
                  <a:schemeClr val="accent1"/>
                </a:solidFill>
              </a:rPr>
              <a:t>the</a:t>
            </a:r>
            <a:r>
              <a:rPr lang="nl-NL" sz="1200" dirty="0">
                <a:solidFill>
                  <a:schemeClr val="accent1"/>
                </a:solidFill>
              </a:rPr>
              <a:t> GDPR – </a:t>
            </a:r>
            <a:r>
              <a:rPr lang="nl-NL" sz="1200" dirty="0" err="1">
                <a:solidFill>
                  <a:schemeClr val="accent1"/>
                </a:solidFill>
              </a:rPr>
              <a:t>lowering</a:t>
            </a:r>
            <a:r>
              <a:rPr lang="nl-NL" sz="1200" dirty="0">
                <a:solidFill>
                  <a:schemeClr val="accent1"/>
                </a:solidFill>
              </a:rPr>
              <a:t> </a:t>
            </a:r>
            <a:r>
              <a:rPr lang="nl-NL" sz="1200" dirty="0" err="1">
                <a:solidFill>
                  <a:schemeClr val="accent1"/>
                </a:solidFill>
              </a:rPr>
              <a:t>DS’s</a:t>
            </a:r>
            <a:r>
              <a:rPr lang="nl-NL" sz="1200" dirty="0">
                <a:solidFill>
                  <a:schemeClr val="accent1"/>
                </a:solidFill>
              </a:rPr>
              <a:t> DP </a:t>
            </a:r>
            <a:r>
              <a:rPr lang="nl-NL" sz="1200" dirty="0" err="1">
                <a:solidFill>
                  <a:schemeClr val="accent1"/>
                </a:solidFill>
              </a:rPr>
              <a:t>risks</a:t>
            </a:r>
            <a:r>
              <a:rPr lang="nl-NL" sz="1200" dirty="0">
                <a:solidFill>
                  <a:schemeClr val="accent1"/>
                </a:solidFill>
              </a:rPr>
              <a:t>  </a:t>
            </a:r>
          </a:p>
        </p:txBody>
      </p:sp>
      <p:sp>
        <p:nvSpPr>
          <p:cNvPr id="2" name="Rectangle 1">
            <a:extLst>
              <a:ext uri="{FF2B5EF4-FFF2-40B4-BE49-F238E27FC236}">
                <a16:creationId xmlns:a16="http://schemas.microsoft.com/office/drawing/2014/main" id="{224BF58F-6CD6-B244-9090-DCB54848996E}"/>
              </a:ext>
            </a:extLst>
          </p:cNvPr>
          <p:cNvSpPr/>
          <p:nvPr/>
        </p:nvSpPr>
        <p:spPr>
          <a:xfrm>
            <a:off x="813358" y="4160967"/>
            <a:ext cx="2474827" cy="35237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a:solidFill>
                  <a:schemeClr val="bg1"/>
                </a:solidFill>
              </a:rPr>
              <a:t>Data governance</a:t>
            </a:r>
            <a:endParaRPr lang="nl-NL" sz="1400" dirty="0">
              <a:solidFill>
                <a:schemeClr val="bg1"/>
              </a:solidFill>
            </a:endParaRPr>
          </a:p>
        </p:txBody>
      </p:sp>
      <p:sp>
        <p:nvSpPr>
          <p:cNvPr id="3" name="Rectangle 2">
            <a:extLst>
              <a:ext uri="{FF2B5EF4-FFF2-40B4-BE49-F238E27FC236}">
                <a16:creationId xmlns:a16="http://schemas.microsoft.com/office/drawing/2014/main" id="{D6145803-1F11-3D88-4103-AAE562D22BE7}"/>
              </a:ext>
            </a:extLst>
          </p:cNvPr>
          <p:cNvSpPr/>
          <p:nvPr/>
        </p:nvSpPr>
        <p:spPr>
          <a:xfrm>
            <a:off x="813358" y="4898041"/>
            <a:ext cx="2474827" cy="35237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a:t>
            </a:r>
            <a:r>
              <a:rPr lang="nl-NL" sz="1400" dirty="0" err="1">
                <a:solidFill>
                  <a:schemeClr val="bg1"/>
                </a:solidFill>
              </a:rPr>
              <a:t>Quality</a:t>
            </a:r>
            <a:endParaRPr lang="nl-NL" sz="1400" dirty="0">
              <a:solidFill>
                <a:schemeClr val="bg1"/>
              </a:solidFill>
            </a:endParaRPr>
          </a:p>
        </p:txBody>
      </p:sp>
      <p:sp>
        <p:nvSpPr>
          <p:cNvPr id="23" name="Rectangle 22">
            <a:extLst>
              <a:ext uri="{FF2B5EF4-FFF2-40B4-BE49-F238E27FC236}">
                <a16:creationId xmlns:a16="http://schemas.microsoft.com/office/drawing/2014/main" id="{48FF90E6-DC7E-82B4-DB35-523FB5E88F7E}"/>
              </a:ext>
            </a:extLst>
          </p:cNvPr>
          <p:cNvSpPr/>
          <p:nvPr/>
        </p:nvSpPr>
        <p:spPr>
          <a:xfrm>
            <a:off x="813358" y="5652508"/>
            <a:ext cx="2474827" cy="35237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a:t>
            </a:r>
            <a:r>
              <a:rPr lang="nl-NL" sz="1400" dirty="0" err="1">
                <a:solidFill>
                  <a:schemeClr val="bg1"/>
                </a:solidFill>
              </a:rPr>
              <a:t>Catalogs</a:t>
            </a:r>
            <a:r>
              <a:rPr lang="nl-NL" sz="1400" dirty="0">
                <a:solidFill>
                  <a:schemeClr val="bg1"/>
                </a:solidFill>
              </a:rPr>
              <a:t> &amp; </a:t>
            </a:r>
            <a:r>
              <a:rPr lang="nl-NL" sz="1400" dirty="0" err="1">
                <a:solidFill>
                  <a:schemeClr val="bg1"/>
                </a:solidFill>
              </a:rPr>
              <a:t>sharing</a:t>
            </a:r>
            <a:endParaRPr lang="nl-NL" sz="1400" dirty="0">
              <a:solidFill>
                <a:schemeClr val="bg1"/>
              </a:solidFill>
            </a:endParaRPr>
          </a:p>
        </p:txBody>
      </p:sp>
      <p:sp>
        <p:nvSpPr>
          <p:cNvPr id="27" name="Rectangle 26">
            <a:extLst>
              <a:ext uri="{FF2B5EF4-FFF2-40B4-BE49-F238E27FC236}">
                <a16:creationId xmlns:a16="http://schemas.microsoft.com/office/drawing/2014/main" id="{9F80BE60-87ED-ECC0-0730-F68263F27892}"/>
              </a:ext>
            </a:extLst>
          </p:cNvPr>
          <p:cNvSpPr/>
          <p:nvPr/>
        </p:nvSpPr>
        <p:spPr>
          <a:xfrm>
            <a:off x="813359" y="4574451"/>
            <a:ext cx="1198476" cy="229906"/>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solidFill>
              </a:rPr>
              <a:t>Req’s</a:t>
            </a:r>
            <a:endParaRPr lang="nl-NL" dirty="0">
              <a:solidFill>
                <a:schemeClr val="accent1"/>
              </a:solidFill>
            </a:endParaRPr>
          </a:p>
        </p:txBody>
      </p:sp>
      <p:sp>
        <p:nvSpPr>
          <p:cNvPr id="33" name="Rectangle 32">
            <a:extLst>
              <a:ext uri="{FF2B5EF4-FFF2-40B4-BE49-F238E27FC236}">
                <a16:creationId xmlns:a16="http://schemas.microsoft.com/office/drawing/2014/main" id="{4A6C414F-88BA-8AC5-576C-48AA46014196}"/>
              </a:ext>
            </a:extLst>
          </p:cNvPr>
          <p:cNvSpPr/>
          <p:nvPr/>
        </p:nvSpPr>
        <p:spPr>
          <a:xfrm>
            <a:off x="2089709" y="4579470"/>
            <a:ext cx="1198476" cy="229906"/>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solidFill>
              </a:rPr>
              <a:t>Capabilities</a:t>
            </a:r>
            <a:endParaRPr lang="nl-NL" dirty="0">
              <a:solidFill>
                <a:schemeClr val="accent1"/>
              </a:solidFill>
            </a:endParaRPr>
          </a:p>
        </p:txBody>
      </p:sp>
      <p:sp>
        <p:nvSpPr>
          <p:cNvPr id="125" name="Rectangle 124">
            <a:extLst>
              <a:ext uri="{FF2B5EF4-FFF2-40B4-BE49-F238E27FC236}">
                <a16:creationId xmlns:a16="http://schemas.microsoft.com/office/drawing/2014/main" id="{C636CD0D-4AED-7051-F23C-AFDB8712CAAA}"/>
              </a:ext>
            </a:extLst>
          </p:cNvPr>
          <p:cNvSpPr/>
          <p:nvPr/>
        </p:nvSpPr>
        <p:spPr>
          <a:xfrm>
            <a:off x="813359" y="5329186"/>
            <a:ext cx="1198476" cy="229906"/>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solidFill>
              </a:rPr>
              <a:t>Req’s</a:t>
            </a:r>
            <a:endParaRPr lang="nl-NL" dirty="0">
              <a:solidFill>
                <a:schemeClr val="accent1"/>
              </a:solidFill>
            </a:endParaRPr>
          </a:p>
        </p:txBody>
      </p:sp>
      <p:sp>
        <p:nvSpPr>
          <p:cNvPr id="126" name="Rectangle 125">
            <a:extLst>
              <a:ext uri="{FF2B5EF4-FFF2-40B4-BE49-F238E27FC236}">
                <a16:creationId xmlns:a16="http://schemas.microsoft.com/office/drawing/2014/main" id="{0E8E9113-A8FE-A764-7D97-A6E86EAB6B77}"/>
              </a:ext>
            </a:extLst>
          </p:cNvPr>
          <p:cNvSpPr/>
          <p:nvPr/>
        </p:nvSpPr>
        <p:spPr>
          <a:xfrm>
            <a:off x="2089709" y="5334205"/>
            <a:ext cx="1198476" cy="229906"/>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solidFill>
              </a:rPr>
              <a:t>Capabilities</a:t>
            </a:r>
            <a:endParaRPr lang="nl-NL" dirty="0">
              <a:solidFill>
                <a:schemeClr val="accent1"/>
              </a:solidFill>
            </a:endParaRPr>
          </a:p>
        </p:txBody>
      </p:sp>
      <p:sp>
        <p:nvSpPr>
          <p:cNvPr id="127" name="Rectangle 126">
            <a:extLst>
              <a:ext uri="{FF2B5EF4-FFF2-40B4-BE49-F238E27FC236}">
                <a16:creationId xmlns:a16="http://schemas.microsoft.com/office/drawing/2014/main" id="{1DAD5D4F-06AD-AA95-FD06-0A8DA5DB5135}"/>
              </a:ext>
            </a:extLst>
          </p:cNvPr>
          <p:cNvSpPr/>
          <p:nvPr/>
        </p:nvSpPr>
        <p:spPr>
          <a:xfrm>
            <a:off x="813359" y="6045166"/>
            <a:ext cx="1198476" cy="229906"/>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solidFill>
              </a:rPr>
              <a:t>Req’s</a:t>
            </a:r>
            <a:endParaRPr lang="nl-NL" dirty="0">
              <a:solidFill>
                <a:schemeClr val="accent1"/>
              </a:solidFill>
            </a:endParaRPr>
          </a:p>
        </p:txBody>
      </p:sp>
      <p:sp>
        <p:nvSpPr>
          <p:cNvPr id="128" name="Rectangle 127">
            <a:extLst>
              <a:ext uri="{FF2B5EF4-FFF2-40B4-BE49-F238E27FC236}">
                <a16:creationId xmlns:a16="http://schemas.microsoft.com/office/drawing/2014/main" id="{E81467BF-61A5-6E70-ECE9-8361F5067702}"/>
              </a:ext>
            </a:extLst>
          </p:cNvPr>
          <p:cNvSpPr/>
          <p:nvPr/>
        </p:nvSpPr>
        <p:spPr>
          <a:xfrm>
            <a:off x="2089709" y="6050185"/>
            <a:ext cx="1198476" cy="229906"/>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solidFill>
              </a:rPr>
              <a:t>Capabilities</a:t>
            </a:r>
            <a:endParaRPr lang="nl-NL" dirty="0">
              <a:solidFill>
                <a:schemeClr val="accent1"/>
              </a:solidFill>
            </a:endParaRPr>
          </a:p>
        </p:txBody>
      </p:sp>
      <p:sp>
        <p:nvSpPr>
          <p:cNvPr id="129" name="Rectangle 128">
            <a:extLst>
              <a:ext uri="{FF2B5EF4-FFF2-40B4-BE49-F238E27FC236}">
                <a16:creationId xmlns:a16="http://schemas.microsoft.com/office/drawing/2014/main" id="{3DE7E694-A212-D216-FA64-897E21105536}"/>
              </a:ext>
            </a:extLst>
          </p:cNvPr>
          <p:cNvSpPr/>
          <p:nvPr/>
        </p:nvSpPr>
        <p:spPr>
          <a:xfrm>
            <a:off x="3631216" y="4150579"/>
            <a:ext cx="2474826" cy="35237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a:t>
            </a:r>
            <a:r>
              <a:rPr lang="nl-NL" sz="1400" dirty="0" err="1">
                <a:solidFill>
                  <a:schemeClr val="bg1"/>
                </a:solidFill>
              </a:rPr>
              <a:t>integration</a:t>
            </a:r>
            <a:endParaRPr lang="nl-NL" sz="1400" dirty="0">
              <a:solidFill>
                <a:schemeClr val="bg1"/>
              </a:solidFill>
            </a:endParaRPr>
          </a:p>
        </p:txBody>
      </p:sp>
      <p:sp>
        <p:nvSpPr>
          <p:cNvPr id="130" name="Rectangle 129">
            <a:extLst>
              <a:ext uri="{FF2B5EF4-FFF2-40B4-BE49-F238E27FC236}">
                <a16:creationId xmlns:a16="http://schemas.microsoft.com/office/drawing/2014/main" id="{8DAA5B1B-1DD6-A707-C5BE-050935185626}"/>
              </a:ext>
            </a:extLst>
          </p:cNvPr>
          <p:cNvSpPr/>
          <p:nvPr/>
        </p:nvSpPr>
        <p:spPr>
          <a:xfrm>
            <a:off x="3621174" y="4887653"/>
            <a:ext cx="2474826" cy="35237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a:t>
            </a:r>
            <a:r>
              <a:rPr lang="nl-NL" sz="1400" dirty="0" err="1">
                <a:solidFill>
                  <a:schemeClr val="bg1"/>
                </a:solidFill>
              </a:rPr>
              <a:t>interoperability</a:t>
            </a:r>
            <a:endParaRPr lang="nl-NL" sz="1400" dirty="0">
              <a:solidFill>
                <a:schemeClr val="bg1"/>
              </a:solidFill>
            </a:endParaRPr>
          </a:p>
        </p:txBody>
      </p:sp>
      <p:sp>
        <p:nvSpPr>
          <p:cNvPr id="131" name="Rectangle 130">
            <a:extLst>
              <a:ext uri="{FF2B5EF4-FFF2-40B4-BE49-F238E27FC236}">
                <a16:creationId xmlns:a16="http://schemas.microsoft.com/office/drawing/2014/main" id="{FD00C878-4ACA-0505-3BAC-FF34FE9D0BDB}"/>
              </a:ext>
            </a:extLst>
          </p:cNvPr>
          <p:cNvSpPr/>
          <p:nvPr/>
        </p:nvSpPr>
        <p:spPr>
          <a:xfrm>
            <a:off x="3621174" y="5642120"/>
            <a:ext cx="2484868" cy="35237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Platforms </a:t>
            </a:r>
          </a:p>
        </p:txBody>
      </p:sp>
      <p:sp>
        <p:nvSpPr>
          <p:cNvPr id="132" name="Rectangle 131">
            <a:extLst>
              <a:ext uri="{FF2B5EF4-FFF2-40B4-BE49-F238E27FC236}">
                <a16:creationId xmlns:a16="http://schemas.microsoft.com/office/drawing/2014/main" id="{4DE7AA0F-E298-FD80-104D-9D632C735514}"/>
              </a:ext>
            </a:extLst>
          </p:cNvPr>
          <p:cNvSpPr/>
          <p:nvPr/>
        </p:nvSpPr>
        <p:spPr>
          <a:xfrm>
            <a:off x="3631216" y="4579420"/>
            <a:ext cx="1198476" cy="229906"/>
          </a:xfrm>
          <a:prstGeom prst="rect">
            <a:avLst/>
          </a:prstGeom>
          <a:solidFill>
            <a:schemeClr val="bg1"/>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lumMod val="60000"/>
                    <a:lumOff val="40000"/>
                  </a:schemeClr>
                </a:solidFill>
              </a:rPr>
              <a:t>Req’s</a:t>
            </a:r>
            <a:endParaRPr lang="nl-NL" dirty="0">
              <a:solidFill>
                <a:schemeClr val="accent1">
                  <a:lumMod val="60000"/>
                  <a:lumOff val="40000"/>
                </a:schemeClr>
              </a:solidFill>
            </a:endParaRPr>
          </a:p>
        </p:txBody>
      </p:sp>
      <p:sp>
        <p:nvSpPr>
          <p:cNvPr id="133" name="Rectangle 132">
            <a:extLst>
              <a:ext uri="{FF2B5EF4-FFF2-40B4-BE49-F238E27FC236}">
                <a16:creationId xmlns:a16="http://schemas.microsoft.com/office/drawing/2014/main" id="{153A8A43-3204-331D-7701-84F3BC078ED2}"/>
              </a:ext>
            </a:extLst>
          </p:cNvPr>
          <p:cNvSpPr/>
          <p:nvPr/>
        </p:nvSpPr>
        <p:spPr>
          <a:xfrm>
            <a:off x="4907566" y="4584439"/>
            <a:ext cx="1198476" cy="229906"/>
          </a:xfrm>
          <a:prstGeom prst="rect">
            <a:avLst/>
          </a:prstGeom>
          <a:solidFill>
            <a:schemeClr val="bg1"/>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lumMod val="60000"/>
                    <a:lumOff val="40000"/>
                  </a:schemeClr>
                </a:solidFill>
              </a:rPr>
              <a:t>Capabilities</a:t>
            </a:r>
            <a:endParaRPr lang="nl-NL" dirty="0">
              <a:solidFill>
                <a:schemeClr val="accent1">
                  <a:lumMod val="60000"/>
                  <a:lumOff val="40000"/>
                </a:schemeClr>
              </a:solidFill>
            </a:endParaRPr>
          </a:p>
        </p:txBody>
      </p:sp>
      <p:sp>
        <p:nvSpPr>
          <p:cNvPr id="134" name="Rectangle 133">
            <a:extLst>
              <a:ext uri="{FF2B5EF4-FFF2-40B4-BE49-F238E27FC236}">
                <a16:creationId xmlns:a16="http://schemas.microsoft.com/office/drawing/2014/main" id="{9E4ED72E-15B5-20DF-3F8C-115C0667F8CA}"/>
              </a:ext>
            </a:extLst>
          </p:cNvPr>
          <p:cNvSpPr/>
          <p:nvPr/>
        </p:nvSpPr>
        <p:spPr>
          <a:xfrm>
            <a:off x="3631216" y="5329009"/>
            <a:ext cx="1198476" cy="229906"/>
          </a:xfrm>
          <a:prstGeom prst="rect">
            <a:avLst/>
          </a:prstGeom>
          <a:solidFill>
            <a:schemeClr val="bg1"/>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lumMod val="60000"/>
                    <a:lumOff val="40000"/>
                  </a:schemeClr>
                </a:solidFill>
              </a:rPr>
              <a:t>Req’s</a:t>
            </a:r>
            <a:endParaRPr lang="nl-NL" dirty="0">
              <a:solidFill>
                <a:schemeClr val="accent1">
                  <a:lumMod val="60000"/>
                  <a:lumOff val="40000"/>
                </a:schemeClr>
              </a:solidFill>
            </a:endParaRPr>
          </a:p>
        </p:txBody>
      </p:sp>
      <p:sp>
        <p:nvSpPr>
          <p:cNvPr id="135" name="Rectangle 134">
            <a:extLst>
              <a:ext uri="{FF2B5EF4-FFF2-40B4-BE49-F238E27FC236}">
                <a16:creationId xmlns:a16="http://schemas.microsoft.com/office/drawing/2014/main" id="{7C898C4B-AB9D-550D-99E2-6693B0CE4BD2}"/>
              </a:ext>
            </a:extLst>
          </p:cNvPr>
          <p:cNvSpPr/>
          <p:nvPr/>
        </p:nvSpPr>
        <p:spPr>
          <a:xfrm>
            <a:off x="4907566" y="5334028"/>
            <a:ext cx="1198476" cy="229906"/>
          </a:xfrm>
          <a:prstGeom prst="rect">
            <a:avLst/>
          </a:prstGeom>
          <a:solidFill>
            <a:schemeClr val="bg1"/>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lumMod val="60000"/>
                    <a:lumOff val="40000"/>
                  </a:schemeClr>
                </a:solidFill>
              </a:rPr>
              <a:t>Capabilities</a:t>
            </a:r>
            <a:endParaRPr lang="nl-NL" dirty="0">
              <a:solidFill>
                <a:schemeClr val="accent1">
                  <a:lumMod val="60000"/>
                  <a:lumOff val="40000"/>
                </a:schemeClr>
              </a:solidFill>
            </a:endParaRPr>
          </a:p>
        </p:txBody>
      </p:sp>
      <p:sp>
        <p:nvSpPr>
          <p:cNvPr id="136" name="Rectangle 135">
            <a:extLst>
              <a:ext uri="{FF2B5EF4-FFF2-40B4-BE49-F238E27FC236}">
                <a16:creationId xmlns:a16="http://schemas.microsoft.com/office/drawing/2014/main" id="{7E66767D-B65C-2B94-6363-EE6CF5524803}"/>
              </a:ext>
            </a:extLst>
          </p:cNvPr>
          <p:cNvSpPr/>
          <p:nvPr/>
        </p:nvSpPr>
        <p:spPr>
          <a:xfrm>
            <a:off x="3631216" y="6035963"/>
            <a:ext cx="1198476" cy="229906"/>
          </a:xfrm>
          <a:prstGeom prst="rect">
            <a:avLst/>
          </a:prstGeom>
          <a:solidFill>
            <a:schemeClr val="bg1"/>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lumMod val="60000"/>
                    <a:lumOff val="40000"/>
                  </a:schemeClr>
                </a:solidFill>
              </a:rPr>
              <a:t>Req’s</a:t>
            </a:r>
            <a:endParaRPr lang="nl-NL" dirty="0">
              <a:solidFill>
                <a:schemeClr val="accent1">
                  <a:lumMod val="60000"/>
                  <a:lumOff val="40000"/>
                </a:schemeClr>
              </a:solidFill>
            </a:endParaRPr>
          </a:p>
        </p:txBody>
      </p:sp>
      <p:sp>
        <p:nvSpPr>
          <p:cNvPr id="137" name="Rectangle 136">
            <a:extLst>
              <a:ext uri="{FF2B5EF4-FFF2-40B4-BE49-F238E27FC236}">
                <a16:creationId xmlns:a16="http://schemas.microsoft.com/office/drawing/2014/main" id="{0F74F31B-EFAC-96C9-DF39-80066E81F29D}"/>
              </a:ext>
            </a:extLst>
          </p:cNvPr>
          <p:cNvSpPr/>
          <p:nvPr/>
        </p:nvSpPr>
        <p:spPr>
          <a:xfrm>
            <a:off x="4907566" y="6040982"/>
            <a:ext cx="1198476" cy="229906"/>
          </a:xfrm>
          <a:prstGeom prst="rect">
            <a:avLst/>
          </a:prstGeom>
          <a:solidFill>
            <a:schemeClr val="bg1"/>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lumMod val="60000"/>
                    <a:lumOff val="40000"/>
                  </a:schemeClr>
                </a:solidFill>
              </a:rPr>
              <a:t>Capabilities</a:t>
            </a:r>
            <a:endParaRPr lang="nl-NL" dirty="0">
              <a:solidFill>
                <a:schemeClr val="accent1">
                  <a:lumMod val="60000"/>
                  <a:lumOff val="40000"/>
                </a:schemeClr>
              </a:solidFill>
            </a:endParaRPr>
          </a:p>
        </p:txBody>
      </p:sp>
      <p:sp>
        <p:nvSpPr>
          <p:cNvPr id="138" name="Rectangle 137">
            <a:extLst>
              <a:ext uri="{FF2B5EF4-FFF2-40B4-BE49-F238E27FC236}">
                <a16:creationId xmlns:a16="http://schemas.microsoft.com/office/drawing/2014/main" id="{25368940-049C-0603-AC62-3A7BAB19B77A}"/>
              </a:ext>
            </a:extLst>
          </p:cNvPr>
          <p:cNvSpPr/>
          <p:nvPr/>
        </p:nvSpPr>
        <p:spPr>
          <a:xfrm>
            <a:off x="6450734" y="4160967"/>
            <a:ext cx="2474826" cy="352371"/>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err="1">
                <a:solidFill>
                  <a:schemeClr val="bg1"/>
                </a:solidFill>
              </a:rPr>
              <a:t>Org</a:t>
            </a:r>
            <a:r>
              <a:rPr lang="nl-NL" sz="1400" dirty="0">
                <a:solidFill>
                  <a:schemeClr val="bg1"/>
                </a:solidFill>
              </a:rPr>
              <a:t>. &amp; People </a:t>
            </a:r>
            <a:r>
              <a:rPr lang="nl-NL" sz="1400" dirty="0" err="1">
                <a:solidFill>
                  <a:schemeClr val="bg1"/>
                </a:solidFill>
              </a:rPr>
              <a:t>controls</a:t>
            </a:r>
            <a:endParaRPr lang="nl-NL" sz="1400" dirty="0">
              <a:solidFill>
                <a:schemeClr val="bg1"/>
              </a:solidFill>
            </a:endParaRPr>
          </a:p>
        </p:txBody>
      </p:sp>
      <p:sp>
        <p:nvSpPr>
          <p:cNvPr id="139" name="Rectangle 138">
            <a:extLst>
              <a:ext uri="{FF2B5EF4-FFF2-40B4-BE49-F238E27FC236}">
                <a16:creationId xmlns:a16="http://schemas.microsoft.com/office/drawing/2014/main" id="{67132E70-44F0-15DA-990B-B1AFEAEAFE4B}"/>
              </a:ext>
            </a:extLst>
          </p:cNvPr>
          <p:cNvSpPr/>
          <p:nvPr/>
        </p:nvSpPr>
        <p:spPr>
          <a:xfrm>
            <a:off x="6450735" y="4898041"/>
            <a:ext cx="2474826" cy="352371"/>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a:solidFill>
                  <a:schemeClr val="bg1"/>
                </a:solidFill>
              </a:rPr>
              <a:t>Physical controls</a:t>
            </a:r>
            <a:endParaRPr lang="nl-NL" sz="1400" dirty="0">
              <a:solidFill>
                <a:schemeClr val="bg1"/>
              </a:solidFill>
            </a:endParaRPr>
          </a:p>
        </p:txBody>
      </p:sp>
      <p:sp>
        <p:nvSpPr>
          <p:cNvPr id="140" name="Rectangle 139">
            <a:extLst>
              <a:ext uri="{FF2B5EF4-FFF2-40B4-BE49-F238E27FC236}">
                <a16:creationId xmlns:a16="http://schemas.microsoft.com/office/drawing/2014/main" id="{B09559A9-B14F-C10C-ADDE-8BA51F6DFC8B}"/>
              </a:ext>
            </a:extLst>
          </p:cNvPr>
          <p:cNvSpPr/>
          <p:nvPr/>
        </p:nvSpPr>
        <p:spPr>
          <a:xfrm>
            <a:off x="6450734" y="5652508"/>
            <a:ext cx="2474826" cy="352371"/>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a:solidFill>
                  <a:schemeClr val="bg1"/>
                </a:solidFill>
              </a:rPr>
              <a:t>Tech controls</a:t>
            </a:r>
            <a:endParaRPr lang="nl-NL" sz="1400" dirty="0">
              <a:solidFill>
                <a:schemeClr val="bg1"/>
              </a:solidFill>
            </a:endParaRPr>
          </a:p>
        </p:txBody>
      </p:sp>
      <p:sp>
        <p:nvSpPr>
          <p:cNvPr id="141" name="Rectangle 140">
            <a:extLst>
              <a:ext uri="{FF2B5EF4-FFF2-40B4-BE49-F238E27FC236}">
                <a16:creationId xmlns:a16="http://schemas.microsoft.com/office/drawing/2014/main" id="{9FF125A3-F5B5-5C71-9C8A-14E8BACD174E}"/>
              </a:ext>
            </a:extLst>
          </p:cNvPr>
          <p:cNvSpPr/>
          <p:nvPr/>
        </p:nvSpPr>
        <p:spPr>
          <a:xfrm>
            <a:off x="6450734" y="4589079"/>
            <a:ext cx="1198476" cy="229906"/>
          </a:xfrm>
          <a:prstGeom prst="rect">
            <a:avLst/>
          </a:prstGeom>
          <a:solidFill>
            <a:schemeClr val="bg1"/>
          </a:solidFill>
          <a:ln w="19050">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76B8F8"/>
                </a:solidFill>
              </a:rPr>
              <a:t>Req’s</a:t>
            </a:r>
            <a:endParaRPr lang="nl-NL" dirty="0">
              <a:solidFill>
                <a:srgbClr val="76B8F8"/>
              </a:solidFill>
            </a:endParaRPr>
          </a:p>
        </p:txBody>
      </p:sp>
      <p:sp>
        <p:nvSpPr>
          <p:cNvPr id="142" name="Rectangle 141">
            <a:extLst>
              <a:ext uri="{FF2B5EF4-FFF2-40B4-BE49-F238E27FC236}">
                <a16:creationId xmlns:a16="http://schemas.microsoft.com/office/drawing/2014/main" id="{5FA7F71B-38B1-1A43-8FEF-1F732EC5830E}"/>
              </a:ext>
            </a:extLst>
          </p:cNvPr>
          <p:cNvSpPr/>
          <p:nvPr/>
        </p:nvSpPr>
        <p:spPr>
          <a:xfrm>
            <a:off x="7727084" y="4594098"/>
            <a:ext cx="1198476" cy="229906"/>
          </a:xfrm>
          <a:prstGeom prst="rect">
            <a:avLst/>
          </a:prstGeom>
          <a:solidFill>
            <a:schemeClr val="bg1"/>
          </a:solidFill>
          <a:ln w="19050">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76B8F8"/>
                </a:solidFill>
              </a:rPr>
              <a:t>Capabilities</a:t>
            </a:r>
            <a:endParaRPr lang="nl-NL" dirty="0">
              <a:solidFill>
                <a:srgbClr val="76B8F8"/>
              </a:solidFill>
            </a:endParaRPr>
          </a:p>
        </p:txBody>
      </p:sp>
      <p:sp>
        <p:nvSpPr>
          <p:cNvPr id="143" name="Rectangle 142">
            <a:extLst>
              <a:ext uri="{FF2B5EF4-FFF2-40B4-BE49-F238E27FC236}">
                <a16:creationId xmlns:a16="http://schemas.microsoft.com/office/drawing/2014/main" id="{58EBEB32-FD5C-15B7-47DB-6ACFA9C001AE}"/>
              </a:ext>
            </a:extLst>
          </p:cNvPr>
          <p:cNvSpPr/>
          <p:nvPr/>
        </p:nvSpPr>
        <p:spPr>
          <a:xfrm>
            <a:off x="6450734" y="5332771"/>
            <a:ext cx="1198476" cy="229906"/>
          </a:xfrm>
          <a:prstGeom prst="rect">
            <a:avLst/>
          </a:prstGeom>
          <a:solidFill>
            <a:schemeClr val="bg1"/>
          </a:solidFill>
          <a:ln w="19050">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76B8F8"/>
                </a:solidFill>
              </a:rPr>
              <a:t>Req’s</a:t>
            </a:r>
            <a:endParaRPr lang="nl-NL" dirty="0">
              <a:solidFill>
                <a:srgbClr val="76B8F8"/>
              </a:solidFill>
            </a:endParaRPr>
          </a:p>
        </p:txBody>
      </p:sp>
      <p:sp>
        <p:nvSpPr>
          <p:cNvPr id="144" name="Rectangle 143">
            <a:extLst>
              <a:ext uri="{FF2B5EF4-FFF2-40B4-BE49-F238E27FC236}">
                <a16:creationId xmlns:a16="http://schemas.microsoft.com/office/drawing/2014/main" id="{1EBCFBBF-59D3-1FE1-0034-B38C2751AC33}"/>
              </a:ext>
            </a:extLst>
          </p:cNvPr>
          <p:cNvSpPr/>
          <p:nvPr/>
        </p:nvSpPr>
        <p:spPr>
          <a:xfrm>
            <a:off x="7727084" y="5337790"/>
            <a:ext cx="1198476" cy="229906"/>
          </a:xfrm>
          <a:prstGeom prst="rect">
            <a:avLst/>
          </a:prstGeom>
          <a:solidFill>
            <a:schemeClr val="bg1"/>
          </a:solidFill>
          <a:ln w="19050">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76B8F8"/>
                </a:solidFill>
              </a:rPr>
              <a:t>Capabilities</a:t>
            </a:r>
            <a:endParaRPr lang="nl-NL" dirty="0">
              <a:solidFill>
                <a:srgbClr val="76B8F8"/>
              </a:solidFill>
            </a:endParaRPr>
          </a:p>
        </p:txBody>
      </p:sp>
      <p:sp>
        <p:nvSpPr>
          <p:cNvPr id="145" name="Rectangle 144">
            <a:extLst>
              <a:ext uri="{FF2B5EF4-FFF2-40B4-BE49-F238E27FC236}">
                <a16:creationId xmlns:a16="http://schemas.microsoft.com/office/drawing/2014/main" id="{FDA401C1-81B1-79A6-5A85-2E7F82229A2F}"/>
              </a:ext>
            </a:extLst>
          </p:cNvPr>
          <p:cNvSpPr/>
          <p:nvPr/>
        </p:nvSpPr>
        <p:spPr>
          <a:xfrm>
            <a:off x="6450734" y="6050185"/>
            <a:ext cx="1198476" cy="229906"/>
          </a:xfrm>
          <a:prstGeom prst="rect">
            <a:avLst/>
          </a:prstGeom>
          <a:solidFill>
            <a:schemeClr val="bg1"/>
          </a:solidFill>
          <a:ln w="19050">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76B8F8"/>
                </a:solidFill>
              </a:rPr>
              <a:t>Req’s</a:t>
            </a:r>
            <a:endParaRPr lang="nl-NL" dirty="0">
              <a:solidFill>
                <a:srgbClr val="76B8F8"/>
              </a:solidFill>
            </a:endParaRPr>
          </a:p>
        </p:txBody>
      </p:sp>
      <p:sp>
        <p:nvSpPr>
          <p:cNvPr id="146" name="Rectangle 145">
            <a:extLst>
              <a:ext uri="{FF2B5EF4-FFF2-40B4-BE49-F238E27FC236}">
                <a16:creationId xmlns:a16="http://schemas.microsoft.com/office/drawing/2014/main" id="{EFDD5D34-A7F3-32D4-6D05-C221A12F39F4}"/>
              </a:ext>
            </a:extLst>
          </p:cNvPr>
          <p:cNvSpPr/>
          <p:nvPr/>
        </p:nvSpPr>
        <p:spPr>
          <a:xfrm>
            <a:off x="7727084" y="6055204"/>
            <a:ext cx="1198476" cy="229906"/>
          </a:xfrm>
          <a:prstGeom prst="rect">
            <a:avLst/>
          </a:prstGeom>
          <a:solidFill>
            <a:schemeClr val="bg1"/>
          </a:solidFill>
          <a:ln w="19050">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76B8F8"/>
                </a:solidFill>
              </a:rPr>
              <a:t>Capabilities</a:t>
            </a:r>
            <a:endParaRPr lang="nl-NL" dirty="0">
              <a:solidFill>
                <a:srgbClr val="76B8F8"/>
              </a:solidFill>
            </a:endParaRPr>
          </a:p>
        </p:txBody>
      </p:sp>
      <p:sp>
        <p:nvSpPr>
          <p:cNvPr id="147" name="TextBox 146">
            <a:extLst>
              <a:ext uri="{FF2B5EF4-FFF2-40B4-BE49-F238E27FC236}">
                <a16:creationId xmlns:a16="http://schemas.microsoft.com/office/drawing/2014/main" id="{4CF1F444-E950-04C2-32EA-B2409A741E78}"/>
              </a:ext>
            </a:extLst>
          </p:cNvPr>
          <p:cNvSpPr txBox="1"/>
          <p:nvPr/>
        </p:nvSpPr>
        <p:spPr>
          <a:xfrm>
            <a:off x="5336986" y="6514149"/>
            <a:ext cx="1784932" cy="230832"/>
          </a:xfrm>
          <a:prstGeom prst="rect">
            <a:avLst/>
          </a:prstGeom>
          <a:noFill/>
        </p:spPr>
        <p:txBody>
          <a:bodyPr wrap="square" rtlCol="0">
            <a:spAutoFit/>
          </a:bodyPr>
          <a:lstStyle/>
          <a:p>
            <a:r>
              <a:rPr lang="nl-NL" sz="900" b="1" i="1" dirty="0">
                <a:solidFill>
                  <a:srgbClr val="76B8F8"/>
                </a:solidFill>
              </a:rPr>
              <a:t>**Check/Do/Plan/Act</a:t>
            </a:r>
          </a:p>
        </p:txBody>
      </p:sp>
      <p:sp>
        <p:nvSpPr>
          <p:cNvPr id="148" name="TextBox 147">
            <a:extLst>
              <a:ext uri="{FF2B5EF4-FFF2-40B4-BE49-F238E27FC236}">
                <a16:creationId xmlns:a16="http://schemas.microsoft.com/office/drawing/2014/main" id="{46E400B8-EFF4-CFE8-2941-124958D4A41B}"/>
              </a:ext>
            </a:extLst>
          </p:cNvPr>
          <p:cNvSpPr txBox="1"/>
          <p:nvPr/>
        </p:nvSpPr>
        <p:spPr>
          <a:xfrm>
            <a:off x="6729189" y="6508036"/>
            <a:ext cx="3659989" cy="230832"/>
          </a:xfrm>
          <a:prstGeom prst="rect">
            <a:avLst/>
          </a:prstGeom>
          <a:noFill/>
        </p:spPr>
        <p:txBody>
          <a:bodyPr wrap="square" rtlCol="0">
            <a:spAutoFit/>
          </a:bodyPr>
          <a:lstStyle/>
          <a:p>
            <a:r>
              <a:rPr lang="nl-NL" sz="900" b="1" i="1" dirty="0">
                <a:solidFill>
                  <a:schemeClr val="accent1"/>
                </a:solidFill>
              </a:rPr>
              <a:t>*** </a:t>
            </a:r>
            <a:r>
              <a:rPr lang="nl-NL" sz="900" b="1" i="1" dirty="0" err="1">
                <a:solidFill>
                  <a:schemeClr val="accent1"/>
                </a:solidFill>
              </a:rPr>
              <a:t>Transversal</a:t>
            </a:r>
            <a:r>
              <a:rPr lang="nl-NL" sz="900" b="1" i="1" dirty="0">
                <a:solidFill>
                  <a:schemeClr val="accent1"/>
                </a:solidFill>
              </a:rPr>
              <a:t> </a:t>
            </a:r>
            <a:r>
              <a:rPr lang="nl-NL" sz="900" b="1" i="1" dirty="0" err="1">
                <a:solidFill>
                  <a:schemeClr val="accent1"/>
                </a:solidFill>
              </a:rPr>
              <a:t>org</a:t>
            </a:r>
            <a:r>
              <a:rPr lang="nl-NL" sz="900" b="1" i="1" dirty="0">
                <a:solidFill>
                  <a:schemeClr val="accent1"/>
                </a:solidFill>
              </a:rPr>
              <a:t>. </a:t>
            </a:r>
            <a:r>
              <a:rPr lang="nl-NL" sz="900" b="1" i="1" dirty="0" err="1">
                <a:solidFill>
                  <a:schemeClr val="accent1"/>
                </a:solidFill>
              </a:rPr>
              <a:t>Requirements</a:t>
            </a:r>
            <a:r>
              <a:rPr lang="nl-NL" sz="900" b="1" i="1" dirty="0">
                <a:solidFill>
                  <a:schemeClr val="accent1"/>
                </a:solidFill>
              </a:rPr>
              <a:t> &amp; </a:t>
            </a:r>
            <a:r>
              <a:rPr lang="nl-NL" sz="900" b="1" i="1" dirty="0" err="1">
                <a:solidFill>
                  <a:schemeClr val="accent1"/>
                </a:solidFill>
              </a:rPr>
              <a:t>capabilities</a:t>
            </a:r>
            <a:endParaRPr lang="nl-NL" sz="900" b="1" i="1" dirty="0">
              <a:solidFill>
                <a:schemeClr val="accent1"/>
              </a:solidFill>
            </a:endParaRPr>
          </a:p>
        </p:txBody>
      </p:sp>
      <p:sp>
        <p:nvSpPr>
          <p:cNvPr id="164" name="Rectangle 163">
            <a:extLst>
              <a:ext uri="{FF2B5EF4-FFF2-40B4-BE49-F238E27FC236}">
                <a16:creationId xmlns:a16="http://schemas.microsoft.com/office/drawing/2014/main" id="{AD9EAFA8-E999-86B3-E1C3-DA1218D3ABB1}"/>
              </a:ext>
            </a:extLst>
          </p:cNvPr>
          <p:cNvSpPr/>
          <p:nvPr/>
        </p:nvSpPr>
        <p:spPr>
          <a:xfrm>
            <a:off x="9320979" y="4160967"/>
            <a:ext cx="2455576" cy="35237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accent1"/>
                </a:solidFill>
              </a:rPr>
              <a:t>General </a:t>
            </a:r>
            <a:r>
              <a:rPr lang="nl-NL" sz="1200" dirty="0" err="1">
                <a:solidFill>
                  <a:schemeClr val="accent1"/>
                </a:solidFill>
              </a:rPr>
              <a:t>provisions</a:t>
            </a:r>
            <a:r>
              <a:rPr lang="nl-NL" sz="1200" dirty="0">
                <a:solidFill>
                  <a:schemeClr val="accent1"/>
                </a:solidFill>
              </a:rPr>
              <a:t> &amp; </a:t>
            </a:r>
            <a:r>
              <a:rPr lang="nl-NL" sz="1200" dirty="0" err="1">
                <a:solidFill>
                  <a:schemeClr val="accent1"/>
                </a:solidFill>
              </a:rPr>
              <a:t>principles</a:t>
            </a:r>
            <a:endParaRPr lang="nl-NL" sz="1200" dirty="0">
              <a:solidFill>
                <a:schemeClr val="accent1"/>
              </a:solidFill>
            </a:endParaRPr>
          </a:p>
        </p:txBody>
      </p:sp>
      <p:sp>
        <p:nvSpPr>
          <p:cNvPr id="165" name="Rectangle 164">
            <a:extLst>
              <a:ext uri="{FF2B5EF4-FFF2-40B4-BE49-F238E27FC236}">
                <a16:creationId xmlns:a16="http://schemas.microsoft.com/office/drawing/2014/main" id="{9485484D-8660-1869-B72F-2CF3A1613327}"/>
              </a:ext>
            </a:extLst>
          </p:cNvPr>
          <p:cNvSpPr/>
          <p:nvPr/>
        </p:nvSpPr>
        <p:spPr>
          <a:xfrm>
            <a:off x="9320979" y="4898041"/>
            <a:ext cx="2474826" cy="35237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a:solidFill>
                  <a:schemeClr val="accent1"/>
                </a:solidFill>
              </a:rPr>
              <a:t>Rights</a:t>
            </a:r>
            <a:r>
              <a:rPr lang="nl-NL" sz="1200" dirty="0">
                <a:solidFill>
                  <a:schemeClr val="accent1"/>
                </a:solidFill>
              </a:rPr>
              <a:t> </a:t>
            </a:r>
            <a:r>
              <a:rPr lang="nl-NL" sz="1200">
                <a:solidFill>
                  <a:schemeClr val="accent1"/>
                </a:solidFill>
              </a:rPr>
              <a:t>of the</a:t>
            </a:r>
            <a:r>
              <a:rPr lang="nl-NL" sz="1200" dirty="0">
                <a:solidFill>
                  <a:schemeClr val="accent1"/>
                </a:solidFill>
              </a:rPr>
              <a:t> </a:t>
            </a:r>
            <a:r>
              <a:rPr lang="nl-NL" sz="1200">
                <a:solidFill>
                  <a:schemeClr val="accent1"/>
                </a:solidFill>
              </a:rPr>
              <a:t>Data subject</a:t>
            </a:r>
            <a:endParaRPr lang="nl-NL" sz="1200" dirty="0">
              <a:solidFill>
                <a:schemeClr val="accent1"/>
              </a:solidFill>
            </a:endParaRPr>
          </a:p>
        </p:txBody>
      </p:sp>
      <p:sp>
        <p:nvSpPr>
          <p:cNvPr id="166" name="Rectangle 165">
            <a:extLst>
              <a:ext uri="{FF2B5EF4-FFF2-40B4-BE49-F238E27FC236}">
                <a16:creationId xmlns:a16="http://schemas.microsoft.com/office/drawing/2014/main" id="{CD2BF430-10EB-8736-E4E2-1B62CAA56320}"/>
              </a:ext>
            </a:extLst>
          </p:cNvPr>
          <p:cNvSpPr/>
          <p:nvPr/>
        </p:nvSpPr>
        <p:spPr>
          <a:xfrm>
            <a:off x="9320979" y="5652508"/>
            <a:ext cx="2474826" cy="35237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accent1"/>
                </a:solidFill>
              </a:rPr>
              <a:t>Controller &amp; Processor </a:t>
            </a:r>
            <a:r>
              <a:rPr lang="nl-NL" sz="1200" dirty="0" err="1">
                <a:solidFill>
                  <a:schemeClr val="accent1"/>
                </a:solidFill>
              </a:rPr>
              <a:t>obligations</a:t>
            </a:r>
            <a:r>
              <a:rPr lang="nl-NL" sz="1200" dirty="0">
                <a:solidFill>
                  <a:schemeClr val="accent1"/>
                </a:solidFill>
              </a:rPr>
              <a:t> &amp; Transfers</a:t>
            </a:r>
          </a:p>
        </p:txBody>
      </p:sp>
      <p:sp>
        <p:nvSpPr>
          <p:cNvPr id="167" name="Rectangle 166">
            <a:extLst>
              <a:ext uri="{FF2B5EF4-FFF2-40B4-BE49-F238E27FC236}">
                <a16:creationId xmlns:a16="http://schemas.microsoft.com/office/drawing/2014/main" id="{25BE16C9-06E7-6A41-91AD-09A2EF3C7F9A}"/>
              </a:ext>
            </a:extLst>
          </p:cNvPr>
          <p:cNvSpPr/>
          <p:nvPr/>
        </p:nvSpPr>
        <p:spPr>
          <a:xfrm>
            <a:off x="9320979" y="4599982"/>
            <a:ext cx="1198476" cy="229906"/>
          </a:xfrm>
          <a:prstGeom prst="rect">
            <a:avLst/>
          </a:prstGeom>
          <a:solidFill>
            <a:schemeClr val="bg1"/>
          </a:solidFill>
          <a:ln w="19050">
            <a:solidFill>
              <a:srgbClr val="BBDC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BBDCFB"/>
                </a:solidFill>
              </a:rPr>
              <a:t>Req’s</a:t>
            </a:r>
            <a:endParaRPr lang="nl-NL" dirty="0">
              <a:solidFill>
                <a:srgbClr val="BBDCFB"/>
              </a:solidFill>
            </a:endParaRPr>
          </a:p>
        </p:txBody>
      </p:sp>
      <p:sp>
        <p:nvSpPr>
          <p:cNvPr id="168" name="Rectangle 167">
            <a:extLst>
              <a:ext uri="{FF2B5EF4-FFF2-40B4-BE49-F238E27FC236}">
                <a16:creationId xmlns:a16="http://schemas.microsoft.com/office/drawing/2014/main" id="{79E2B9D9-8115-946D-2EC2-478C8047EE50}"/>
              </a:ext>
            </a:extLst>
          </p:cNvPr>
          <p:cNvSpPr/>
          <p:nvPr/>
        </p:nvSpPr>
        <p:spPr>
          <a:xfrm>
            <a:off x="10597329" y="4605001"/>
            <a:ext cx="1198476" cy="229906"/>
          </a:xfrm>
          <a:prstGeom prst="rect">
            <a:avLst/>
          </a:prstGeom>
          <a:solidFill>
            <a:schemeClr val="bg1"/>
          </a:solidFill>
          <a:ln w="19050">
            <a:solidFill>
              <a:srgbClr val="BBDC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BBDCFB"/>
                </a:solidFill>
              </a:rPr>
              <a:t>Capabilities</a:t>
            </a:r>
            <a:endParaRPr lang="nl-NL" dirty="0">
              <a:solidFill>
                <a:srgbClr val="BBDCFB"/>
              </a:solidFill>
            </a:endParaRPr>
          </a:p>
        </p:txBody>
      </p:sp>
      <p:sp>
        <p:nvSpPr>
          <p:cNvPr id="169" name="Rectangle 168">
            <a:extLst>
              <a:ext uri="{FF2B5EF4-FFF2-40B4-BE49-F238E27FC236}">
                <a16:creationId xmlns:a16="http://schemas.microsoft.com/office/drawing/2014/main" id="{4913EC4B-8F81-582B-AEAE-D6BB2E855CBD}"/>
              </a:ext>
            </a:extLst>
          </p:cNvPr>
          <p:cNvSpPr/>
          <p:nvPr/>
        </p:nvSpPr>
        <p:spPr>
          <a:xfrm>
            <a:off x="9320979" y="5292374"/>
            <a:ext cx="1198476" cy="229906"/>
          </a:xfrm>
          <a:prstGeom prst="rect">
            <a:avLst/>
          </a:prstGeom>
          <a:solidFill>
            <a:schemeClr val="bg1"/>
          </a:solidFill>
          <a:ln w="19050">
            <a:solidFill>
              <a:srgbClr val="BBDC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BBDCFB"/>
                </a:solidFill>
              </a:rPr>
              <a:t>Req’s</a:t>
            </a:r>
            <a:endParaRPr lang="nl-NL" dirty="0">
              <a:solidFill>
                <a:srgbClr val="BBDCFB"/>
              </a:solidFill>
            </a:endParaRPr>
          </a:p>
        </p:txBody>
      </p:sp>
      <p:sp>
        <p:nvSpPr>
          <p:cNvPr id="170" name="Rectangle 169">
            <a:extLst>
              <a:ext uri="{FF2B5EF4-FFF2-40B4-BE49-F238E27FC236}">
                <a16:creationId xmlns:a16="http://schemas.microsoft.com/office/drawing/2014/main" id="{6D78F65A-8732-1DB7-F17D-B7EA148CEAF8}"/>
              </a:ext>
            </a:extLst>
          </p:cNvPr>
          <p:cNvSpPr/>
          <p:nvPr/>
        </p:nvSpPr>
        <p:spPr>
          <a:xfrm>
            <a:off x="10597329" y="5297393"/>
            <a:ext cx="1198476" cy="229906"/>
          </a:xfrm>
          <a:prstGeom prst="rect">
            <a:avLst/>
          </a:prstGeom>
          <a:solidFill>
            <a:schemeClr val="bg1"/>
          </a:solidFill>
          <a:ln w="19050">
            <a:solidFill>
              <a:srgbClr val="BBDC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a:solidFill>
                  <a:srgbClr val="BBDCFB"/>
                </a:solidFill>
              </a:rPr>
              <a:t>Capabilities</a:t>
            </a:r>
            <a:endParaRPr lang="nl-NL" sz="1400" dirty="0">
              <a:solidFill>
                <a:srgbClr val="BBDCFB"/>
              </a:solidFill>
            </a:endParaRPr>
          </a:p>
        </p:txBody>
      </p:sp>
      <p:sp>
        <p:nvSpPr>
          <p:cNvPr id="171" name="Rectangle 170">
            <a:extLst>
              <a:ext uri="{FF2B5EF4-FFF2-40B4-BE49-F238E27FC236}">
                <a16:creationId xmlns:a16="http://schemas.microsoft.com/office/drawing/2014/main" id="{7CB286CC-AE24-995F-5D3C-03CA316C03F3}"/>
              </a:ext>
            </a:extLst>
          </p:cNvPr>
          <p:cNvSpPr/>
          <p:nvPr/>
        </p:nvSpPr>
        <p:spPr>
          <a:xfrm>
            <a:off x="9320979" y="6045166"/>
            <a:ext cx="1198476" cy="229906"/>
          </a:xfrm>
          <a:prstGeom prst="rect">
            <a:avLst/>
          </a:prstGeom>
          <a:solidFill>
            <a:schemeClr val="bg1"/>
          </a:solidFill>
          <a:ln w="19050">
            <a:solidFill>
              <a:srgbClr val="BBDC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BBDCFB"/>
                </a:solidFill>
              </a:rPr>
              <a:t>Req’s</a:t>
            </a:r>
            <a:endParaRPr lang="nl-NL" dirty="0">
              <a:solidFill>
                <a:srgbClr val="BBDCFB"/>
              </a:solidFill>
            </a:endParaRPr>
          </a:p>
        </p:txBody>
      </p:sp>
      <p:sp>
        <p:nvSpPr>
          <p:cNvPr id="172" name="Rectangle 171">
            <a:extLst>
              <a:ext uri="{FF2B5EF4-FFF2-40B4-BE49-F238E27FC236}">
                <a16:creationId xmlns:a16="http://schemas.microsoft.com/office/drawing/2014/main" id="{EBA73C56-37FA-D215-090F-21426A8779E7}"/>
              </a:ext>
            </a:extLst>
          </p:cNvPr>
          <p:cNvSpPr/>
          <p:nvPr/>
        </p:nvSpPr>
        <p:spPr>
          <a:xfrm>
            <a:off x="10597329" y="6050185"/>
            <a:ext cx="1198476" cy="229906"/>
          </a:xfrm>
          <a:prstGeom prst="rect">
            <a:avLst/>
          </a:prstGeom>
          <a:solidFill>
            <a:schemeClr val="bg1"/>
          </a:solidFill>
          <a:ln w="19050">
            <a:solidFill>
              <a:srgbClr val="BBDC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BBDCFB"/>
                </a:solidFill>
              </a:rPr>
              <a:t>Capabilities</a:t>
            </a:r>
            <a:endParaRPr lang="nl-NL" dirty="0">
              <a:solidFill>
                <a:srgbClr val="BBDCFB"/>
              </a:solidFill>
            </a:endParaRPr>
          </a:p>
        </p:txBody>
      </p:sp>
      <p:sp>
        <p:nvSpPr>
          <p:cNvPr id="184" name="Round Single Corner of Rectangle 183">
            <a:extLst>
              <a:ext uri="{FF2B5EF4-FFF2-40B4-BE49-F238E27FC236}">
                <a16:creationId xmlns:a16="http://schemas.microsoft.com/office/drawing/2014/main" id="{F37069D1-10E5-DDC0-6AD1-34B1D229BAA8}"/>
              </a:ext>
            </a:extLst>
          </p:cNvPr>
          <p:cNvSpPr/>
          <p:nvPr/>
        </p:nvSpPr>
        <p:spPr>
          <a:xfrm>
            <a:off x="8559183" y="279000"/>
            <a:ext cx="2483610" cy="600411"/>
          </a:xfrm>
          <a:prstGeom prst="round1Rect">
            <a:avLst/>
          </a:prstGeom>
          <a:solidFill>
            <a:schemeClr val="accent6">
              <a:lumMod val="20000"/>
              <a:lumOff val="80000"/>
            </a:schemeClr>
          </a:solid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000" dirty="0">
                <a:solidFill>
                  <a:schemeClr val="accent6"/>
                </a:solidFill>
              </a:rPr>
              <a:t>Data </a:t>
            </a:r>
            <a:r>
              <a:rPr lang="nl-NL" sz="2000" dirty="0" err="1">
                <a:solidFill>
                  <a:schemeClr val="accent6"/>
                </a:solidFill>
              </a:rPr>
              <a:t>Gov</a:t>
            </a:r>
            <a:r>
              <a:rPr lang="nl-NL" sz="2000" dirty="0">
                <a:solidFill>
                  <a:schemeClr val="accent6"/>
                </a:solidFill>
              </a:rPr>
              <a:t>. Act</a:t>
            </a:r>
          </a:p>
        </p:txBody>
      </p:sp>
      <p:sp>
        <p:nvSpPr>
          <p:cNvPr id="185" name="Rectangle 184">
            <a:extLst>
              <a:ext uri="{FF2B5EF4-FFF2-40B4-BE49-F238E27FC236}">
                <a16:creationId xmlns:a16="http://schemas.microsoft.com/office/drawing/2014/main" id="{E2036261-83D0-0DED-BC1E-AC7FFD2B160E}"/>
              </a:ext>
            </a:extLst>
          </p:cNvPr>
          <p:cNvSpPr/>
          <p:nvPr/>
        </p:nvSpPr>
        <p:spPr>
          <a:xfrm>
            <a:off x="753647" y="4093238"/>
            <a:ext cx="2604613" cy="2236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86" name="Rectangle 185">
            <a:extLst>
              <a:ext uri="{FF2B5EF4-FFF2-40B4-BE49-F238E27FC236}">
                <a16:creationId xmlns:a16="http://schemas.microsoft.com/office/drawing/2014/main" id="{23DCC622-03CC-5F8B-E9AA-0AA3D6228FE2}"/>
              </a:ext>
            </a:extLst>
          </p:cNvPr>
          <p:cNvSpPr/>
          <p:nvPr/>
        </p:nvSpPr>
        <p:spPr>
          <a:xfrm>
            <a:off x="3555559" y="4091680"/>
            <a:ext cx="2595109" cy="2245657"/>
          </a:xfrm>
          <a:prstGeom prst="rect">
            <a:avLst/>
          </a:prstGeom>
          <a:noFill/>
          <a:ln>
            <a:solidFill>
              <a:srgbClr val="3295F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87" name="Rectangle 186">
            <a:extLst>
              <a:ext uri="{FF2B5EF4-FFF2-40B4-BE49-F238E27FC236}">
                <a16:creationId xmlns:a16="http://schemas.microsoft.com/office/drawing/2014/main" id="{B73F1969-055F-5CAC-69E3-1FD6948A3AC4}"/>
              </a:ext>
            </a:extLst>
          </p:cNvPr>
          <p:cNvSpPr/>
          <p:nvPr/>
        </p:nvSpPr>
        <p:spPr>
          <a:xfrm>
            <a:off x="6366696" y="4091680"/>
            <a:ext cx="2604007" cy="2252616"/>
          </a:xfrm>
          <a:prstGeom prst="rect">
            <a:avLst/>
          </a:prstGeom>
          <a:noFill/>
          <a:ln>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88" name="Rectangle 187">
            <a:extLst>
              <a:ext uri="{FF2B5EF4-FFF2-40B4-BE49-F238E27FC236}">
                <a16:creationId xmlns:a16="http://schemas.microsoft.com/office/drawing/2014/main" id="{FEAEE243-CA7A-40F0-4DB6-EC100C8F6A2E}"/>
              </a:ext>
            </a:extLst>
          </p:cNvPr>
          <p:cNvSpPr/>
          <p:nvPr/>
        </p:nvSpPr>
        <p:spPr>
          <a:xfrm>
            <a:off x="9180490" y="4093238"/>
            <a:ext cx="2716137" cy="2244099"/>
          </a:xfrm>
          <a:prstGeom prst="rect">
            <a:avLst/>
          </a:prstGeom>
          <a:noFill/>
          <a:ln>
            <a:solidFill>
              <a:srgbClr val="BBDC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90" name="TextBox 189">
            <a:extLst>
              <a:ext uri="{FF2B5EF4-FFF2-40B4-BE49-F238E27FC236}">
                <a16:creationId xmlns:a16="http://schemas.microsoft.com/office/drawing/2014/main" id="{EB253205-98A8-DE97-2F6F-526B1124ABA4}"/>
              </a:ext>
            </a:extLst>
          </p:cNvPr>
          <p:cNvSpPr txBox="1"/>
          <p:nvPr/>
        </p:nvSpPr>
        <p:spPr>
          <a:xfrm>
            <a:off x="4334392" y="1992135"/>
            <a:ext cx="990600" cy="369332"/>
          </a:xfrm>
          <a:prstGeom prst="rect">
            <a:avLst/>
          </a:prstGeom>
          <a:noFill/>
        </p:spPr>
        <p:txBody>
          <a:bodyPr wrap="square" rtlCol="0">
            <a:spAutoFit/>
          </a:bodyPr>
          <a:lstStyle/>
          <a:p>
            <a:pPr algn="ctr"/>
            <a:r>
              <a:rPr lang="nl-NL" dirty="0">
                <a:solidFill>
                  <a:schemeClr val="accent1">
                    <a:lumMod val="60000"/>
                    <a:lumOff val="40000"/>
                  </a:schemeClr>
                </a:solidFill>
              </a:rPr>
              <a:t>?</a:t>
            </a:r>
          </a:p>
        </p:txBody>
      </p:sp>
      <p:sp>
        <p:nvSpPr>
          <p:cNvPr id="191" name="TextBox 190">
            <a:extLst>
              <a:ext uri="{FF2B5EF4-FFF2-40B4-BE49-F238E27FC236}">
                <a16:creationId xmlns:a16="http://schemas.microsoft.com/office/drawing/2014/main" id="{00A2741B-A75E-BDCA-0943-8EB6C58059C5}"/>
              </a:ext>
            </a:extLst>
          </p:cNvPr>
          <p:cNvSpPr txBox="1"/>
          <p:nvPr/>
        </p:nvSpPr>
        <p:spPr>
          <a:xfrm>
            <a:off x="1516535" y="1906113"/>
            <a:ext cx="990600" cy="369332"/>
          </a:xfrm>
          <a:prstGeom prst="rect">
            <a:avLst/>
          </a:prstGeom>
          <a:noFill/>
        </p:spPr>
        <p:txBody>
          <a:bodyPr wrap="square" rtlCol="0">
            <a:spAutoFit/>
          </a:bodyPr>
          <a:lstStyle/>
          <a:p>
            <a:pPr algn="ctr"/>
            <a:r>
              <a:rPr lang="nl-NL" dirty="0">
                <a:solidFill>
                  <a:schemeClr val="accent1">
                    <a:lumMod val="60000"/>
                    <a:lumOff val="40000"/>
                  </a:schemeClr>
                </a:solidFill>
              </a:rPr>
              <a:t>?</a:t>
            </a:r>
          </a:p>
        </p:txBody>
      </p:sp>
      <p:sp>
        <p:nvSpPr>
          <p:cNvPr id="192" name="TextBox 191">
            <a:extLst>
              <a:ext uri="{FF2B5EF4-FFF2-40B4-BE49-F238E27FC236}">
                <a16:creationId xmlns:a16="http://schemas.microsoft.com/office/drawing/2014/main" id="{AEA23342-0C5B-B457-2221-601CBF660CD3}"/>
              </a:ext>
            </a:extLst>
          </p:cNvPr>
          <p:cNvSpPr txBox="1"/>
          <p:nvPr/>
        </p:nvSpPr>
        <p:spPr>
          <a:xfrm>
            <a:off x="7152249" y="2019675"/>
            <a:ext cx="990600" cy="369332"/>
          </a:xfrm>
          <a:prstGeom prst="rect">
            <a:avLst/>
          </a:prstGeom>
          <a:noFill/>
        </p:spPr>
        <p:txBody>
          <a:bodyPr wrap="square" rtlCol="0">
            <a:spAutoFit/>
          </a:bodyPr>
          <a:lstStyle/>
          <a:p>
            <a:pPr algn="ctr"/>
            <a:r>
              <a:rPr lang="nl-NL" dirty="0">
                <a:solidFill>
                  <a:schemeClr val="accent1">
                    <a:lumMod val="60000"/>
                    <a:lumOff val="40000"/>
                  </a:schemeClr>
                </a:solidFill>
              </a:rPr>
              <a:t>?</a:t>
            </a:r>
          </a:p>
        </p:txBody>
      </p:sp>
      <p:sp>
        <p:nvSpPr>
          <p:cNvPr id="193" name="TextBox 192">
            <a:extLst>
              <a:ext uri="{FF2B5EF4-FFF2-40B4-BE49-F238E27FC236}">
                <a16:creationId xmlns:a16="http://schemas.microsoft.com/office/drawing/2014/main" id="{98C89BBE-8AC8-DD73-7BE3-8B7ACEDFEB24}"/>
              </a:ext>
            </a:extLst>
          </p:cNvPr>
          <p:cNvSpPr txBox="1"/>
          <p:nvPr/>
        </p:nvSpPr>
        <p:spPr>
          <a:xfrm>
            <a:off x="9970106" y="2054790"/>
            <a:ext cx="990600" cy="369332"/>
          </a:xfrm>
          <a:prstGeom prst="rect">
            <a:avLst/>
          </a:prstGeom>
          <a:noFill/>
        </p:spPr>
        <p:txBody>
          <a:bodyPr wrap="square" rtlCol="0">
            <a:spAutoFit/>
          </a:bodyPr>
          <a:lstStyle/>
          <a:p>
            <a:pPr algn="ctr"/>
            <a:r>
              <a:rPr lang="nl-NL" dirty="0">
                <a:solidFill>
                  <a:schemeClr val="accent1">
                    <a:lumMod val="60000"/>
                    <a:lumOff val="40000"/>
                  </a:schemeClr>
                </a:solidFill>
              </a:rPr>
              <a:t>?</a:t>
            </a:r>
          </a:p>
        </p:txBody>
      </p:sp>
      <p:grpSp>
        <p:nvGrpSpPr>
          <p:cNvPr id="200" name="Group 199">
            <a:extLst>
              <a:ext uri="{FF2B5EF4-FFF2-40B4-BE49-F238E27FC236}">
                <a16:creationId xmlns:a16="http://schemas.microsoft.com/office/drawing/2014/main" id="{F50C533C-12D5-83D6-5D42-B024D00E6456}"/>
              </a:ext>
            </a:extLst>
          </p:cNvPr>
          <p:cNvGrpSpPr/>
          <p:nvPr/>
        </p:nvGrpSpPr>
        <p:grpSpPr>
          <a:xfrm rot="16200000">
            <a:off x="71259" y="5939420"/>
            <a:ext cx="360680" cy="360680"/>
            <a:chOff x="9987019" y="6454990"/>
            <a:chExt cx="360680" cy="360680"/>
          </a:xfrm>
        </p:grpSpPr>
        <p:sp>
          <p:nvSpPr>
            <p:cNvPr id="198" name="Rectangle 197">
              <a:extLst>
                <a:ext uri="{FF2B5EF4-FFF2-40B4-BE49-F238E27FC236}">
                  <a16:creationId xmlns:a16="http://schemas.microsoft.com/office/drawing/2014/main" id="{16CB5627-AED0-AB6A-738A-105786562427}"/>
                </a:ext>
              </a:extLst>
            </p:cNvPr>
            <p:cNvSpPr/>
            <p:nvPr/>
          </p:nvSpPr>
          <p:spPr>
            <a:xfrm>
              <a:off x="9987019" y="6454990"/>
              <a:ext cx="360680" cy="3606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99" name="Graphic 198">
              <a:extLst>
                <a:ext uri="{FF2B5EF4-FFF2-40B4-BE49-F238E27FC236}">
                  <a16:creationId xmlns:a16="http://schemas.microsoft.com/office/drawing/2014/main" id="{3A12D82E-EA11-0CED-A33E-93E60F30E50D}"/>
                </a:ext>
              </a:extLst>
            </p:cNvPr>
            <p:cNvPicPr>
              <a:picLocks noChangeAspect="1"/>
            </p:cNvPicPr>
            <p:nvPr/>
          </p:nvPicPr>
          <p:blipFill>
            <a:blip r:embed="rId3">
              <a:biLevel thresh="25000"/>
              <a:extLst>
                <a:ext uri="{96DAC541-7B7A-43D3-8B79-37D633B846F1}">
                  <asvg:svgBlip xmlns:asvg="http://schemas.microsoft.com/office/drawing/2016/SVG/main" r:embed="rId4"/>
                </a:ext>
              </a:extLst>
            </a:blip>
            <a:stretch>
              <a:fillRect/>
            </a:stretch>
          </p:blipFill>
          <p:spPr>
            <a:xfrm>
              <a:off x="10022196" y="6482995"/>
              <a:ext cx="290326" cy="290324"/>
            </a:xfrm>
            <a:prstGeom prst="rect">
              <a:avLst/>
            </a:prstGeom>
          </p:spPr>
        </p:pic>
      </p:grpSp>
    </p:spTree>
    <p:extLst>
      <p:ext uri="{BB962C8B-B14F-4D97-AF65-F5344CB8AC3E}">
        <p14:creationId xmlns:p14="http://schemas.microsoft.com/office/powerpoint/2010/main" val="240311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8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9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3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3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4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4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4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4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4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4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4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87"/>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92"/>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8"/>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69"/>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64"/>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65"/>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66"/>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67"/>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68"/>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69"/>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70"/>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71"/>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72"/>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88"/>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5" grpId="0" animBg="1"/>
      <p:bldP spid="6" grpId="0" animBg="1"/>
      <p:bldP spid="7" grpId="0" animBg="1"/>
      <p:bldP spid="8" grpId="0" animBg="1"/>
      <p:bldP spid="9" grpId="0"/>
      <p:bldP spid="10" grpId="0" animBg="1"/>
      <p:bldP spid="13" grpId="0" animBg="1"/>
      <p:bldP spid="42" grpId="0"/>
      <p:bldP spid="43" grpId="0" animBg="1"/>
      <p:bldP spid="55" grpId="0"/>
      <p:bldP spid="56" grpId="0" animBg="1"/>
      <p:bldP spid="68" grpId="0"/>
      <p:bldP spid="2" grpId="0" animBg="1"/>
      <p:bldP spid="3" grpId="0" animBg="1"/>
      <p:bldP spid="23" grpId="0" animBg="1"/>
      <p:bldP spid="27" grpId="0" animBg="1"/>
      <p:bldP spid="33"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85" grpId="0" animBg="1"/>
      <p:bldP spid="186" grpId="0" animBg="1"/>
      <p:bldP spid="187" grpId="0" animBg="1"/>
      <p:bldP spid="188" grpId="0" animBg="1"/>
      <p:bldP spid="190" grpId="0"/>
      <p:bldP spid="191" grpId="0"/>
      <p:bldP spid="192" grpId="0"/>
      <p:bldP spid="19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EDF1D-5519-398F-1374-71809C873AC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0A131C-277D-234F-C69A-43F583CDEB69}"/>
              </a:ext>
            </a:extLst>
          </p:cNvPr>
          <p:cNvSpPr>
            <a:spLocks noGrp="1"/>
          </p:cNvSpPr>
          <p:nvPr>
            <p:ph type="sldNum" sz="quarter" idx="4"/>
          </p:nvPr>
        </p:nvSpPr>
        <p:spPr/>
        <p:txBody>
          <a:bodyPr/>
          <a:lstStyle/>
          <a:p>
            <a:fld id="{BB3B27A6-5504-4172-9607-AC3A8638B53A}" type="slidenum">
              <a:rPr lang="sr-Latn-RS" smtClean="0"/>
              <a:pPr/>
              <a:t>9</a:t>
            </a:fld>
            <a:endParaRPr lang="sr-Latn-RS"/>
          </a:p>
        </p:txBody>
      </p:sp>
      <p:sp>
        <p:nvSpPr>
          <p:cNvPr id="12" name="TextBox 11">
            <a:extLst>
              <a:ext uri="{FF2B5EF4-FFF2-40B4-BE49-F238E27FC236}">
                <a16:creationId xmlns:a16="http://schemas.microsoft.com/office/drawing/2014/main" id="{BC8A012B-5C5D-E9A5-826C-FAF3B954A260}"/>
              </a:ext>
            </a:extLst>
          </p:cNvPr>
          <p:cNvSpPr txBox="1"/>
          <p:nvPr/>
        </p:nvSpPr>
        <p:spPr>
          <a:xfrm>
            <a:off x="2627420" y="6503761"/>
            <a:ext cx="3186260" cy="230832"/>
          </a:xfrm>
          <a:prstGeom prst="rect">
            <a:avLst/>
          </a:prstGeom>
          <a:noFill/>
        </p:spPr>
        <p:txBody>
          <a:bodyPr wrap="square" rtlCol="0">
            <a:spAutoFit/>
          </a:bodyPr>
          <a:lstStyle/>
          <a:p>
            <a:r>
              <a:rPr lang="nl-NL" sz="900" b="1" i="1" dirty="0">
                <a:solidFill>
                  <a:schemeClr val="accent2"/>
                </a:solidFill>
              </a:rPr>
              <a:t>*</a:t>
            </a:r>
            <a:r>
              <a:rPr lang="nl-NL" sz="900" b="1" i="1" dirty="0" err="1">
                <a:solidFill>
                  <a:schemeClr val="accent2"/>
                </a:solidFill>
              </a:rPr>
              <a:t>Avg</a:t>
            </a:r>
            <a:r>
              <a:rPr lang="nl-NL" sz="900" b="1" i="1" dirty="0">
                <a:solidFill>
                  <a:schemeClr val="accent2"/>
                </a:solidFill>
              </a:rPr>
              <a:t> </a:t>
            </a:r>
            <a:r>
              <a:rPr lang="nl-NL" sz="900" b="1" i="1" dirty="0" err="1">
                <a:solidFill>
                  <a:schemeClr val="accent2"/>
                </a:solidFill>
              </a:rPr>
              <a:t>required</a:t>
            </a:r>
            <a:r>
              <a:rPr lang="nl-NL" sz="900" b="1" i="1" dirty="0">
                <a:solidFill>
                  <a:schemeClr val="accent2"/>
                </a:solidFill>
              </a:rPr>
              <a:t> </a:t>
            </a:r>
            <a:r>
              <a:rPr lang="nl-NL" sz="900" b="1" i="1" dirty="0" err="1">
                <a:solidFill>
                  <a:schemeClr val="accent2"/>
                </a:solidFill>
              </a:rPr>
              <a:t>maturity</a:t>
            </a:r>
            <a:r>
              <a:rPr lang="nl-NL" sz="900" b="1" i="1" dirty="0">
                <a:solidFill>
                  <a:schemeClr val="accent2"/>
                </a:solidFill>
              </a:rPr>
              <a:t> level </a:t>
            </a:r>
            <a:r>
              <a:rPr lang="nl-NL" sz="900" b="1" i="1" dirty="0" err="1">
                <a:solidFill>
                  <a:schemeClr val="accent2"/>
                </a:solidFill>
              </a:rPr>
              <a:t>for</a:t>
            </a:r>
            <a:r>
              <a:rPr lang="nl-NL" sz="900" b="1" i="1" dirty="0">
                <a:solidFill>
                  <a:schemeClr val="accent2"/>
                </a:solidFill>
              </a:rPr>
              <a:t> base fundament </a:t>
            </a:r>
          </a:p>
        </p:txBody>
      </p:sp>
      <p:sp>
        <p:nvSpPr>
          <p:cNvPr id="17" name="Round Single Corner of Rectangle 16">
            <a:extLst>
              <a:ext uri="{FF2B5EF4-FFF2-40B4-BE49-F238E27FC236}">
                <a16:creationId xmlns:a16="http://schemas.microsoft.com/office/drawing/2014/main" id="{54A2FDAB-2941-D823-E7B3-7281B195C664}"/>
              </a:ext>
            </a:extLst>
          </p:cNvPr>
          <p:cNvSpPr/>
          <p:nvPr/>
        </p:nvSpPr>
        <p:spPr>
          <a:xfrm>
            <a:off x="4638308" y="279000"/>
            <a:ext cx="2483610" cy="600411"/>
          </a:xfrm>
          <a:prstGeom prst="round1Rect">
            <a:avLst/>
          </a:prstGeom>
          <a:solidFill>
            <a:schemeClr val="accent6">
              <a:lumMod val="20000"/>
              <a:lumOff val="80000"/>
            </a:schemeClr>
          </a:solid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000" dirty="0">
                <a:solidFill>
                  <a:schemeClr val="accent6"/>
                </a:solidFill>
              </a:rPr>
              <a:t>AI Act</a:t>
            </a:r>
          </a:p>
        </p:txBody>
      </p:sp>
      <p:sp>
        <p:nvSpPr>
          <p:cNvPr id="19" name="Round Single Corner of Rectangle 18">
            <a:extLst>
              <a:ext uri="{FF2B5EF4-FFF2-40B4-BE49-F238E27FC236}">
                <a16:creationId xmlns:a16="http://schemas.microsoft.com/office/drawing/2014/main" id="{5721E43B-D944-02D9-54FC-F948D740AE95}"/>
              </a:ext>
            </a:extLst>
          </p:cNvPr>
          <p:cNvSpPr/>
          <p:nvPr/>
        </p:nvSpPr>
        <p:spPr>
          <a:xfrm>
            <a:off x="854631" y="275488"/>
            <a:ext cx="2483610" cy="600411"/>
          </a:xfrm>
          <a:prstGeom prst="round1Rect">
            <a:avLst/>
          </a:prstGeom>
          <a:solidFill>
            <a:schemeClr val="accent6">
              <a:lumMod val="20000"/>
              <a:lumOff val="80000"/>
            </a:schemeClr>
          </a:solid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000" dirty="0">
                <a:solidFill>
                  <a:schemeClr val="accent6"/>
                </a:solidFill>
              </a:rPr>
              <a:t>Data Act</a:t>
            </a:r>
          </a:p>
        </p:txBody>
      </p:sp>
      <p:sp>
        <p:nvSpPr>
          <p:cNvPr id="147" name="TextBox 146">
            <a:extLst>
              <a:ext uri="{FF2B5EF4-FFF2-40B4-BE49-F238E27FC236}">
                <a16:creationId xmlns:a16="http://schemas.microsoft.com/office/drawing/2014/main" id="{C3B557B1-9FCC-4757-D395-4085588DAF45}"/>
              </a:ext>
            </a:extLst>
          </p:cNvPr>
          <p:cNvSpPr txBox="1"/>
          <p:nvPr/>
        </p:nvSpPr>
        <p:spPr>
          <a:xfrm>
            <a:off x="5336986" y="6514149"/>
            <a:ext cx="1784932" cy="230832"/>
          </a:xfrm>
          <a:prstGeom prst="rect">
            <a:avLst/>
          </a:prstGeom>
          <a:noFill/>
        </p:spPr>
        <p:txBody>
          <a:bodyPr wrap="square" rtlCol="0">
            <a:spAutoFit/>
          </a:bodyPr>
          <a:lstStyle/>
          <a:p>
            <a:r>
              <a:rPr lang="nl-NL" sz="900" b="1" i="1" dirty="0">
                <a:solidFill>
                  <a:srgbClr val="76B8F8"/>
                </a:solidFill>
              </a:rPr>
              <a:t>**Check/Do/Plan/Act</a:t>
            </a:r>
          </a:p>
        </p:txBody>
      </p:sp>
      <p:sp>
        <p:nvSpPr>
          <p:cNvPr id="148" name="TextBox 147">
            <a:extLst>
              <a:ext uri="{FF2B5EF4-FFF2-40B4-BE49-F238E27FC236}">
                <a16:creationId xmlns:a16="http://schemas.microsoft.com/office/drawing/2014/main" id="{21D7CE75-DF99-EB6D-BE7A-5488C636C674}"/>
              </a:ext>
            </a:extLst>
          </p:cNvPr>
          <p:cNvSpPr txBox="1"/>
          <p:nvPr/>
        </p:nvSpPr>
        <p:spPr>
          <a:xfrm>
            <a:off x="6729189" y="6508036"/>
            <a:ext cx="3659989" cy="230832"/>
          </a:xfrm>
          <a:prstGeom prst="rect">
            <a:avLst/>
          </a:prstGeom>
          <a:noFill/>
        </p:spPr>
        <p:txBody>
          <a:bodyPr wrap="square" rtlCol="0">
            <a:spAutoFit/>
          </a:bodyPr>
          <a:lstStyle/>
          <a:p>
            <a:r>
              <a:rPr lang="nl-NL" sz="900" b="1" i="1" dirty="0">
                <a:solidFill>
                  <a:schemeClr val="accent1"/>
                </a:solidFill>
              </a:rPr>
              <a:t>*** </a:t>
            </a:r>
            <a:r>
              <a:rPr lang="nl-NL" sz="900" b="1" i="1" dirty="0" err="1">
                <a:solidFill>
                  <a:schemeClr val="accent1"/>
                </a:solidFill>
              </a:rPr>
              <a:t>Transversal</a:t>
            </a:r>
            <a:r>
              <a:rPr lang="nl-NL" sz="900" b="1" i="1" dirty="0">
                <a:solidFill>
                  <a:schemeClr val="accent1"/>
                </a:solidFill>
              </a:rPr>
              <a:t> </a:t>
            </a:r>
            <a:r>
              <a:rPr lang="nl-NL" sz="900" b="1" i="1" dirty="0" err="1">
                <a:solidFill>
                  <a:schemeClr val="accent1"/>
                </a:solidFill>
              </a:rPr>
              <a:t>org</a:t>
            </a:r>
            <a:r>
              <a:rPr lang="nl-NL" sz="900" b="1" i="1" dirty="0">
                <a:solidFill>
                  <a:schemeClr val="accent1"/>
                </a:solidFill>
              </a:rPr>
              <a:t>. </a:t>
            </a:r>
            <a:r>
              <a:rPr lang="nl-NL" sz="900" b="1" i="1" dirty="0" err="1">
                <a:solidFill>
                  <a:schemeClr val="accent1"/>
                </a:solidFill>
              </a:rPr>
              <a:t>Requirements</a:t>
            </a:r>
            <a:r>
              <a:rPr lang="nl-NL" sz="900" b="1" i="1" dirty="0">
                <a:solidFill>
                  <a:schemeClr val="accent1"/>
                </a:solidFill>
              </a:rPr>
              <a:t> &amp; </a:t>
            </a:r>
            <a:r>
              <a:rPr lang="nl-NL" sz="900" b="1" i="1" dirty="0" err="1">
                <a:solidFill>
                  <a:schemeClr val="accent1"/>
                </a:solidFill>
              </a:rPr>
              <a:t>capabilities</a:t>
            </a:r>
            <a:endParaRPr lang="nl-NL" sz="900" b="1" i="1" dirty="0">
              <a:solidFill>
                <a:schemeClr val="accent1"/>
              </a:solidFill>
            </a:endParaRPr>
          </a:p>
        </p:txBody>
      </p:sp>
      <p:cxnSp>
        <p:nvCxnSpPr>
          <p:cNvPr id="151" name="Straight Arrow Connector 150">
            <a:extLst>
              <a:ext uri="{FF2B5EF4-FFF2-40B4-BE49-F238E27FC236}">
                <a16:creationId xmlns:a16="http://schemas.microsoft.com/office/drawing/2014/main" id="{81860BB5-F6CB-107F-5EC7-896D18734753}"/>
              </a:ext>
            </a:extLst>
          </p:cNvPr>
          <p:cNvCxnSpPr>
            <a:cxnSpLocks/>
            <a:endCxn id="19" idx="2"/>
          </p:cNvCxnSpPr>
          <p:nvPr/>
        </p:nvCxnSpPr>
        <p:spPr>
          <a:xfrm flipH="1" flipV="1">
            <a:off x="2096436" y="875899"/>
            <a:ext cx="35915" cy="1662380"/>
          </a:xfrm>
          <a:prstGeom prst="straightConnector1">
            <a:avLst/>
          </a:prstGeom>
          <a:ln>
            <a:solidFill>
              <a:schemeClr val="accent1"/>
            </a:solidFill>
            <a:headEnd type="oval"/>
            <a:tailEnd type="triangle"/>
          </a:ln>
          <a:effectLst/>
        </p:spPr>
        <p:style>
          <a:lnRef idx="2">
            <a:schemeClr val="accent1"/>
          </a:lnRef>
          <a:fillRef idx="0">
            <a:schemeClr val="accent1"/>
          </a:fillRef>
          <a:effectRef idx="1">
            <a:schemeClr val="accent1"/>
          </a:effectRef>
          <a:fontRef idx="minor">
            <a:schemeClr val="tx1"/>
          </a:fontRef>
        </p:style>
      </p:cxnSp>
      <p:sp>
        <p:nvSpPr>
          <p:cNvPr id="154" name="Rectangle 153">
            <a:extLst>
              <a:ext uri="{FF2B5EF4-FFF2-40B4-BE49-F238E27FC236}">
                <a16:creationId xmlns:a16="http://schemas.microsoft.com/office/drawing/2014/main" id="{AAEE5D67-FB10-2F1E-96FA-EBC95E0E1983}"/>
              </a:ext>
            </a:extLst>
          </p:cNvPr>
          <p:cNvSpPr/>
          <p:nvPr/>
        </p:nvSpPr>
        <p:spPr>
          <a:xfrm>
            <a:off x="1904684" y="1483429"/>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cxnSp>
        <p:nvCxnSpPr>
          <p:cNvPr id="155" name="Straight Arrow Connector 154">
            <a:extLst>
              <a:ext uri="{FF2B5EF4-FFF2-40B4-BE49-F238E27FC236}">
                <a16:creationId xmlns:a16="http://schemas.microsoft.com/office/drawing/2014/main" id="{8E864639-C66D-F413-76DD-E07477769A85}"/>
              </a:ext>
            </a:extLst>
          </p:cNvPr>
          <p:cNvCxnSpPr>
            <a:cxnSpLocks/>
            <a:endCxn id="19" idx="2"/>
          </p:cNvCxnSpPr>
          <p:nvPr/>
        </p:nvCxnSpPr>
        <p:spPr>
          <a:xfrm flipH="1" flipV="1">
            <a:off x="2096436" y="875899"/>
            <a:ext cx="2836099" cy="1662380"/>
          </a:xfrm>
          <a:prstGeom prst="straightConnector1">
            <a:avLst/>
          </a:prstGeom>
          <a:ln>
            <a:solidFill>
              <a:srgbClr val="3295F3"/>
            </a:solidFill>
            <a:headEnd type="oval"/>
            <a:tailEnd type="triangle"/>
          </a:ln>
          <a:effectLst/>
        </p:spPr>
        <p:style>
          <a:lnRef idx="2">
            <a:schemeClr val="accent1"/>
          </a:lnRef>
          <a:fillRef idx="0">
            <a:schemeClr val="accent1"/>
          </a:fillRef>
          <a:effectRef idx="1">
            <a:schemeClr val="accent1"/>
          </a:effectRef>
          <a:fontRef idx="minor">
            <a:schemeClr val="tx1"/>
          </a:fontRef>
        </p:style>
      </p:cxnSp>
      <p:sp>
        <p:nvSpPr>
          <p:cNvPr id="158" name="Rectangle 157">
            <a:extLst>
              <a:ext uri="{FF2B5EF4-FFF2-40B4-BE49-F238E27FC236}">
                <a16:creationId xmlns:a16="http://schemas.microsoft.com/office/drawing/2014/main" id="{0C13EC9A-12F3-EC59-3319-5B81E8DA0900}"/>
              </a:ext>
            </a:extLst>
          </p:cNvPr>
          <p:cNvSpPr/>
          <p:nvPr/>
        </p:nvSpPr>
        <p:spPr>
          <a:xfrm>
            <a:off x="3195972" y="1494104"/>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cxnSp>
        <p:nvCxnSpPr>
          <p:cNvPr id="160" name="Straight Arrow Connector 159">
            <a:extLst>
              <a:ext uri="{FF2B5EF4-FFF2-40B4-BE49-F238E27FC236}">
                <a16:creationId xmlns:a16="http://schemas.microsoft.com/office/drawing/2014/main" id="{3D81E14D-CEDB-CD9B-CD31-FF6C48E8B70A}"/>
              </a:ext>
            </a:extLst>
          </p:cNvPr>
          <p:cNvCxnSpPr>
            <a:cxnSpLocks/>
            <a:endCxn id="19" idx="2"/>
          </p:cNvCxnSpPr>
          <p:nvPr/>
        </p:nvCxnSpPr>
        <p:spPr>
          <a:xfrm flipH="1" flipV="1">
            <a:off x="2096436" y="875899"/>
            <a:ext cx="5629657" cy="1662380"/>
          </a:xfrm>
          <a:prstGeom prst="straightConnector1">
            <a:avLst/>
          </a:prstGeom>
          <a:ln>
            <a:solidFill>
              <a:srgbClr val="76B8F8"/>
            </a:solidFill>
            <a:headEnd type="oval"/>
            <a:tailEnd type="triangle"/>
          </a:ln>
          <a:effectLst/>
        </p:spPr>
        <p:style>
          <a:lnRef idx="2">
            <a:schemeClr val="accent1"/>
          </a:lnRef>
          <a:fillRef idx="0">
            <a:schemeClr val="accent1"/>
          </a:fillRef>
          <a:effectRef idx="1">
            <a:schemeClr val="accent1"/>
          </a:effectRef>
          <a:fontRef idx="minor">
            <a:schemeClr val="tx1"/>
          </a:fontRef>
        </p:style>
      </p:cxnSp>
      <p:sp>
        <p:nvSpPr>
          <p:cNvPr id="163" name="Rectangle 162">
            <a:extLst>
              <a:ext uri="{FF2B5EF4-FFF2-40B4-BE49-F238E27FC236}">
                <a16:creationId xmlns:a16="http://schemas.microsoft.com/office/drawing/2014/main" id="{23CF828A-07BA-96CB-34E1-F6B3B9DFA7AC}"/>
              </a:ext>
            </a:extLst>
          </p:cNvPr>
          <p:cNvSpPr/>
          <p:nvPr/>
        </p:nvSpPr>
        <p:spPr>
          <a:xfrm>
            <a:off x="4477310" y="1483429"/>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sp>
        <p:nvSpPr>
          <p:cNvPr id="177" name="Rectangle 176">
            <a:extLst>
              <a:ext uri="{FF2B5EF4-FFF2-40B4-BE49-F238E27FC236}">
                <a16:creationId xmlns:a16="http://schemas.microsoft.com/office/drawing/2014/main" id="{00AA1EA8-41C5-7587-C8CB-582EF7943611}"/>
              </a:ext>
            </a:extLst>
          </p:cNvPr>
          <p:cNvSpPr/>
          <p:nvPr/>
        </p:nvSpPr>
        <p:spPr>
          <a:xfrm>
            <a:off x="3657640" y="1859021"/>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sp>
        <p:nvSpPr>
          <p:cNvPr id="178" name="TextBox 177">
            <a:extLst>
              <a:ext uri="{FF2B5EF4-FFF2-40B4-BE49-F238E27FC236}">
                <a16:creationId xmlns:a16="http://schemas.microsoft.com/office/drawing/2014/main" id="{1089F9A3-315E-AFF0-1535-36FC561674D7}"/>
              </a:ext>
            </a:extLst>
          </p:cNvPr>
          <p:cNvSpPr txBox="1"/>
          <p:nvPr/>
        </p:nvSpPr>
        <p:spPr>
          <a:xfrm>
            <a:off x="3118989" y="1848479"/>
            <a:ext cx="599238" cy="261610"/>
          </a:xfrm>
          <a:prstGeom prst="rect">
            <a:avLst/>
          </a:prstGeom>
          <a:noFill/>
        </p:spPr>
        <p:txBody>
          <a:bodyPr wrap="square" rtlCol="0">
            <a:spAutoFit/>
          </a:bodyPr>
          <a:lstStyle/>
          <a:p>
            <a:r>
              <a:rPr lang="nl-NL" sz="1100" dirty="0"/>
              <a:t>2025</a:t>
            </a:r>
          </a:p>
        </p:txBody>
      </p:sp>
      <p:sp>
        <p:nvSpPr>
          <p:cNvPr id="179" name="TextBox 178">
            <a:extLst>
              <a:ext uri="{FF2B5EF4-FFF2-40B4-BE49-F238E27FC236}">
                <a16:creationId xmlns:a16="http://schemas.microsoft.com/office/drawing/2014/main" id="{5AF5BF46-B232-094D-8C10-E182BF4BAA81}"/>
              </a:ext>
            </a:extLst>
          </p:cNvPr>
          <p:cNvSpPr txBox="1"/>
          <p:nvPr/>
        </p:nvSpPr>
        <p:spPr>
          <a:xfrm>
            <a:off x="2705592" y="1491339"/>
            <a:ext cx="599238" cy="261610"/>
          </a:xfrm>
          <a:prstGeom prst="rect">
            <a:avLst/>
          </a:prstGeom>
          <a:noFill/>
        </p:spPr>
        <p:txBody>
          <a:bodyPr wrap="square" rtlCol="0">
            <a:spAutoFit/>
          </a:bodyPr>
          <a:lstStyle/>
          <a:p>
            <a:r>
              <a:rPr lang="nl-NL" sz="1100" dirty="0"/>
              <a:t>2026</a:t>
            </a:r>
          </a:p>
        </p:txBody>
      </p:sp>
      <p:cxnSp>
        <p:nvCxnSpPr>
          <p:cNvPr id="180" name="Straight Arrow Connector 179">
            <a:extLst>
              <a:ext uri="{FF2B5EF4-FFF2-40B4-BE49-F238E27FC236}">
                <a16:creationId xmlns:a16="http://schemas.microsoft.com/office/drawing/2014/main" id="{755CF613-D4FE-CB00-5F5B-88B009379649}"/>
              </a:ext>
            </a:extLst>
          </p:cNvPr>
          <p:cNvCxnSpPr>
            <a:cxnSpLocks/>
            <a:endCxn id="19" idx="2"/>
          </p:cNvCxnSpPr>
          <p:nvPr/>
        </p:nvCxnSpPr>
        <p:spPr>
          <a:xfrm flipH="1" flipV="1">
            <a:off x="2096436" y="875899"/>
            <a:ext cx="8423215" cy="1662380"/>
          </a:xfrm>
          <a:prstGeom prst="straightConnector1">
            <a:avLst/>
          </a:prstGeom>
          <a:ln>
            <a:solidFill>
              <a:srgbClr val="BBDCFB"/>
            </a:solidFill>
            <a:headEnd type="oval"/>
            <a:tailEnd type="triangle"/>
          </a:ln>
          <a:effectLst/>
        </p:spPr>
        <p:style>
          <a:lnRef idx="2">
            <a:schemeClr val="accent1"/>
          </a:lnRef>
          <a:fillRef idx="0">
            <a:schemeClr val="accent1"/>
          </a:fillRef>
          <a:effectRef idx="1">
            <a:schemeClr val="accent1"/>
          </a:effectRef>
          <a:fontRef idx="minor">
            <a:schemeClr val="tx1"/>
          </a:fontRef>
        </p:style>
      </p:cxnSp>
      <p:sp>
        <p:nvSpPr>
          <p:cNvPr id="183" name="Rectangle 182">
            <a:extLst>
              <a:ext uri="{FF2B5EF4-FFF2-40B4-BE49-F238E27FC236}">
                <a16:creationId xmlns:a16="http://schemas.microsoft.com/office/drawing/2014/main" id="{A926133B-285E-F176-67BD-DF8C60F5C03E}"/>
              </a:ext>
            </a:extLst>
          </p:cNvPr>
          <p:cNvSpPr/>
          <p:nvPr/>
        </p:nvSpPr>
        <p:spPr>
          <a:xfrm>
            <a:off x="5591044" y="1476616"/>
            <a:ext cx="445273" cy="240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dirty="0">
                <a:solidFill>
                  <a:schemeClr val="tx1"/>
                </a:solidFill>
              </a:rPr>
              <a:t>3/5*</a:t>
            </a:r>
          </a:p>
        </p:txBody>
      </p:sp>
      <p:sp>
        <p:nvSpPr>
          <p:cNvPr id="184" name="Round Single Corner of Rectangle 183">
            <a:extLst>
              <a:ext uri="{FF2B5EF4-FFF2-40B4-BE49-F238E27FC236}">
                <a16:creationId xmlns:a16="http://schemas.microsoft.com/office/drawing/2014/main" id="{8308CD27-021B-F4B2-F814-1A786E79BA26}"/>
              </a:ext>
            </a:extLst>
          </p:cNvPr>
          <p:cNvSpPr/>
          <p:nvPr/>
        </p:nvSpPr>
        <p:spPr>
          <a:xfrm>
            <a:off x="8559183" y="279000"/>
            <a:ext cx="2483610" cy="600411"/>
          </a:xfrm>
          <a:prstGeom prst="round1Rect">
            <a:avLst/>
          </a:prstGeom>
          <a:solidFill>
            <a:schemeClr val="accent6">
              <a:lumMod val="20000"/>
              <a:lumOff val="80000"/>
            </a:schemeClr>
          </a:solid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000" dirty="0">
                <a:solidFill>
                  <a:schemeClr val="accent6"/>
                </a:solidFill>
              </a:rPr>
              <a:t>Data </a:t>
            </a:r>
            <a:r>
              <a:rPr lang="nl-NL" sz="2000" dirty="0" err="1">
                <a:solidFill>
                  <a:schemeClr val="accent6"/>
                </a:solidFill>
              </a:rPr>
              <a:t>Gov</a:t>
            </a:r>
            <a:r>
              <a:rPr lang="nl-NL" sz="2000" dirty="0">
                <a:solidFill>
                  <a:schemeClr val="accent6"/>
                </a:solidFill>
              </a:rPr>
              <a:t>. Act</a:t>
            </a:r>
          </a:p>
        </p:txBody>
      </p:sp>
      <p:sp>
        <p:nvSpPr>
          <p:cNvPr id="11" name="Rectangle 10">
            <a:extLst>
              <a:ext uri="{FF2B5EF4-FFF2-40B4-BE49-F238E27FC236}">
                <a16:creationId xmlns:a16="http://schemas.microsoft.com/office/drawing/2014/main" id="{8CACB373-E732-5493-0ABF-D8C40ABE1DDB}"/>
              </a:ext>
            </a:extLst>
          </p:cNvPr>
          <p:cNvSpPr/>
          <p:nvPr/>
        </p:nvSpPr>
        <p:spPr>
          <a:xfrm>
            <a:off x="9182299" y="3298225"/>
            <a:ext cx="2725696" cy="711096"/>
          </a:xfrm>
          <a:prstGeom prst="rect">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4" name="Rectangle 13">
            <a:extLst>
              <a:ext uri="{FF2B5EF4-FFF2-40B4-BE49-F238E27FC236}">
                <a16:creationId xmlns:a16="http://schemas.microsoft.com/office/drawing/2014/main" id="{6E50B28B-E837-9BC5-DD00-F85336276ED2}"/>
              </a:ext>
            </a:extLst>
          </p:cNvPr>
          <p:cNvSpPr/>
          <p:nvPr/>
        </p:nvSpPr>
        <p:spPr>
          <a:xfrm>
            <a:off x="755375" y="2538279"/>
            <a:ext cx="2604613" cy="65995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a:t>
            </a:r>
            <a:r>
              <a:rPr lang="nl-NL" sz="1400" dirty="0" err="1">
                <a:solidFill>
                  <a:schemeClr val="bg1"/>
                </a:solidFill>
              </a:rPr>
              <a:t>Governance</a:t>
            </a:r>
            <a:r>
              <a:rPr lang="nl-NL" sz="1400" dirty="0">
                <a:solidFill>
                  <a:schemeClr val="bg1"/>
                </a:solidFill>
              </a:rPr>
              <a:t>, Data </a:t>
            </a:r>
            <a:r>
              <a:rPr lang="nl-NL" sz="1400" dirty="0" err="1">
                <a:solidFill>
                  <a:schemeClr val="bg1"/>
                </a:solidFill>
              </a:rPr>
              <a:t>Quality</a:t>
            </a:r>
            <a:r>
              <a:rPr lang="nl-NL" sz="1400" dirty="0">
                <a:solidFill>
                  <a:schemeClr val="bg1"/>
                </a:solidFill>
              </a:rPr>
              <a:t> &amp; Data </a:t>
            </a:r>
            <a:r>
              <a:rPr lang="nl-NL" sz="1400" dirty="0" err="1">
                <a:solidFill>
                  <a:schemeClr val="bg1"/>
                </a:solidFill>
              </a:rPr>
              <a:t>Cataloging</a:t>
            </a:r>
            <a:endParaRPr lang="nl-NL" sz="1400" dirty="0">
              <a:solidFill>
                <a:schemeClr val="bg1"/>
              </a:solidFill>
            </a:endParaRPr>
          </a:p>
        </p:txBody>
      </p:sp>
      <p:sp>
        <p:nvSpPr>
          <p:cNvPr id="15" name="Rectangle 14">
            <a:extLst>
              <a:ext uri="{FF2B5EF4-FFF2-40B4-BE49-F238E27FC236}">
                <a16:creationId xmlns:a16="http://schemas.microsoft.com/office/drawing/2014/main" id="{4E7F17A5-6687-E116-91FF-638CD8F6BFAF}"/>
              </a:ext>
            </a:extLst>
          </p:cNvPr>
          <p:cNvSpPr/>
          <p:nvPr/>
        </p:nvSpPr>
        <p:spPr>
          <a:xfrm>
            <a:off x="3555559" y="2538279"/>
            <a:ext cx="2604613" cy="659958"/>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a:t>
            </a:r>
            <a:r>
              <a:rPr lang="nl-NL" sz="1400" dirty="0" err="1">
                <a:solidFill>
                  <a:schemeClr val="bg1"/>
                </a:solidFill>
              </a:rPr>
              <a:t>interoperability</a:t>
            </a:r>
            <a:r>
              <a:rPr lang="nl-NL" sz="1400" dirty="0">
                <a:solidFill>
                  <a:schemeClr val="bg1"/>
                </a:solidFill>
              </a:rPr>
              <a:t> &amp; </a:t>
            </a:r>
          </a:p>
          <a:p>
            <a:r>
              <a:rPr lang="nl-NL" sz="1400" dirty="0">
                <a:solidFill>
                  <a:schemeClr val="bg1"/>
                </a:solidFill>
              </a:rPr>
              <a:t>Data Platforms</a:t>
            </a:r>
          </a:p>
        </p:txBody>
      </p:sp>
      <p:sp>
        <p:nvSpPr>
          <p:cNvPr id="16" name="Rectangle 15">
            <a:extLst>
              <a:ext uri="{FF2B5EF4-FFF2-40B4-BE49-F238E27FC236}">
                <a16:creationId xmlns:a16="http://schemas.microsoft.com/office/drawing/2014/main" id="{0AADEC93-0151-3408-0F03-B29AEC42F7DB}"/>
              </a:ext>
            </a:extLst>
          </p:cNvPr>
          <p:cNvSpPr/>
          <p:nvPr/>
        </p:nvSpPr>
        <p:spPr>
          <a:xfrm>
            <a:off x="6360455" y="2551623"/>
            <a:ext cx="2604007" cy="659958"/>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Information –</a:t>
            </a:r>
            <a:r>
              <a:rPr lang="nl-NL" sz="1400" dirty="0" err="1">
                <a:solidFill>
                  <a:schemeClr val="bg1"/>
                </a:solidFill>
              </a:rPr>
              <a:t>and</a:t>
            </a:r>
            <a:r>
              <a:rPr lang="nl-NL" sz="1400" dirty="0">
                <a:solidFill>
                  <a:schemeClr val="bg1"/>
                </a:solidFill>
              </a:rPr>
              <a:t> cybersecurity &amp; </a:t>
            </a:r>
            <a:r>
              <a:rPr lang="nl-NL" sz="1400" dirty="0" err="1">
                <a:solidFill>
                  <a:schemeClr val="bg1"/>
                </a:solidFill>
              </a:rPr>
              <a:t>resilience</a:t>
            </a:r>
            <a:endParaRPr lang="nl-NL" sz="1400" dirty="0">
              <a:solidFill>
                <a:schemeClr val="bg1"/>
              </a:solidFill>
            </a:endParaRPr>
          </a:p>
        </p:txBody>
      </p:sp>
      <p:sp>
        <p:nvSpPr>
          <p:cNvPr id="18" name="Rectangle 17">
            <a:extLst>
              <a:ext uri="{FF2B5EF4-FFF2-40B4-BE49-F238E27FC236}">
                <a16:creationId xmlns:a16="http://schemas.microsoft.com/office/drawing/2014/main" id="{4F7F196D-27F8-9168-B5AB-7451767896F6}"/>
              </a:ext>
            </a:extLst>
          </p:cNvPr>
          <p:cNvSpPr/>
          <p:nvPr/>
        </p:nvSpPr>
        <p:spPr>
          <a:xfrm>
            <a:off x="9160639" y="2554350"/>
            <a:ext cx="2735988" cy="65995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accent1"/>
                </a:solidFill>
              </a:rPr>
              <a:t>Data </a:t>
            </a:r>
            <a:r>
              <a:rPr lang="nl-NL" sz="1400" dirty="0" err="1">
                <a:solidFill>
                  <a:schemeClr val="accent1"/>
                </a:solidFill>
              </a:rPr>
              <a:t>Protection</a:t>
            </a:r>
            <a:endParaRPr lang="nl-NL" sz="1400" dirty="0">
              <a:solidFill>
                <a:schemeClr val="accent1"/>
              </a:solidFill>
            </a:endParaRPr>
          </a:p>
        </p:txBody>
      </p:sp>
      <p:sp>
        <p:nvSpPr>
          <p:cNvPr id="20" name="TextBox 19">
            <a:extLst>
              <a:ext uri="{FF2B5EF4-FFF2-40B4-BE49-F238E27FC236}">
                <a16:creationId xmlns:a16="http://schemas.microsoft.com/office/drawing/2014/main" id="{8724CA9E-1226-FECD-8597-337266B6B8D7}"/>
              </a:ext>
            </a:extLst>
          </p:cNvPr>
          <p:cNvSpPr txBox="1"/>
          <p:nvPr/>
        </p:nvSpPr>
        <p:spPr>
          <a:xfrm>
            <a:off x="764883" y="3276062"/>
            <a:ext cx="2573358" cy="646331"/>
          </a:xfrm>
          <a:prstGeom prst="rect">
            <a:avLst/>
          </a:prstGeom>
          <a:noFill/>
        </p:spPr>
        <p:txBody>
          <a:bodyPr wrap="square" rtlCol="0">
            <a:spAutoFit/>
          </a:bodyPr>
          <a:lstStyle/>
          <a:p>
            <a:r>
              <a:rPr lang="nl-NL" sz="1200" b="1" dirty="0" err="1">
                <a:solidFill>
                  <a:schemeClr val="accent1"/>
                </a:solidFill>
              </a:rPr>
              <a:t>Description</a:t>
            </a:r>
            <a:r>
              <a:rPr lang="nl-NL" sz="1200" b="1" dirty="0">
                <a:solidFill>
                  <a:schemeClr val="accent1"/>
                </a:solidFill>
              </a:rPr>
              <a:t>: </a:t>
            </a:r>
            <a:r>
              <a:rPr lang="nl-NL" sz="1200" dirty="0" err="1">
                <a:solidFill>
                  <a:schemeClr val="accent1"/>
                </a:solidFill>
              </a:rPr>
              <a:t>Ability</a:t>
            </a:r>
            <a:r>
              <a:rPr lang="nl-NL" sz="1200" dirty="0">
                <a:solidFill>
                  <a:schemeClr val="accent1"/>
                </a:solidFill>
              </a:rPr>
              <a:t> </a:t>
            </a:r>
            <a:r>
              <a:rPr lang="nl-NL" sz="1200" dirty="0" err="1">
                <a:solidFill>
                  <a:schemeClr val="accent1"/>
                </a:solidFill>
              </a:rPr>
              <a:t>to</a:t>
            </a:r>
            <a:r>
              <a:rPr lang="nl-NL" sz="1200" dirty="0">
                <a:solidFill>
                  <a:schemeClr val="accent1"/>
                </a:solidFill>
              </a:rPr>
              <a:t> </a:t>
            </a:r>
            <a:r>
              <a:rPr lang="nl-NL" sz="1200" dirty="0" err="1">
                <a:solidFill>
                  <a:schemeClr val="accent1"/>
                </a:solidFill>
              </a:rPr>
              <a:t>govern</a:t>
            </a:r>
            <a:r>
              <a:rPr lang="nl-NL" sz="1200" dirty="0">
                <a:solidFill>
                  <a:schemeClr val="accent1"/>
                </a:solidFill>
              </a:rPr>
              <a:t>, </a:t>
            </a:r>
            <a:r>
              <a:rPr lang="nl-NL" sz="1200" dirty="0" err="1">
                <a:solidFill>
                  <a:schemeClr val="accent1"/>
                </a:solidFill>
              </a:rPr>
              <a:t>guarantee</a:t>
            </a:r>
            <a:r>
              <a:rPr lang="nl-NL" sz="1200" dirty="0">
                <a:solidFill>
                  <a:schemeClr val="accent1"/>
                </a:solidFill>
              </a:rPr>
              <a:t> high </a:t>
            </a:r>
            <a:r>
              <a:rPr lang="nl-NL" sz="1200" dirty="0" err="1">
                <a:solidFill>
                  <a:schemeClr val="accent1"/>
                </a:solidFill>
              </a:rPr>
              <a:t>quality</a:t>
            </a:r>
            <a:r>
              <a:rPr lang="nl-NL" sz="1200" dirty="0">
                <a:solidFill>
                  <a:schemeClr val="accent1"/>
                </a:solidFill>
              </a:rPr>
              <a:t> data &amp; offer data </a:t>
            </a:r>
            <a:r>
              <a:rPr lang="nl-NL" sz="1200" dirty="0" err="1">
                <a:solidFill>
                  <a:schemeClr val="accent1"/>
                </a:solidFill>
              </a:rPr>
              <a:t>for</a:t>
            </a:r>
            <a:r>
              <a:rPr lang="nl-NL" sz="1200" dirty="0">
                <a:solidFill>
                  <a:schemeClr val="accent1"/>
                </a:solidFill>
              </a:rPr>
              <a:t> </a:t>
            </a:r>
            <a:r>
              <a:rPr lang="nl-NL" sz="1200" dirty="0" err="1">
                <a:solidFill>
                  <a:schemeClr val="accent1"/>
                </a:solidFill>
              </a:rPr>
              <a:t>consumption</a:t>
            </a:r>
            <a:endParaRPr lang="nl-NL" sz="1200" dirty="0">
              <a:solidFill>
                <a:schemeClr val="accent1"/>
              </a:solidFill>
            </a:endParaRPr>
          </a:p>
        </p:txBody>
      </p:sp>
      <p:sp>
        <p:nvSpPr>
          <p:cNvPr id="21" name="Rectangle 20">
            <a:extLst>
              <a:ext uri="{FF2B5EF4-FFF2-40B4-BE49-F238E27FC236}">
                <a16:creationId xmlns:a16="http://schemas.microsoft.com/office/drawing/2014/main" id="{F6AEFBA7-419C-1E98-6367-D1F1AFD896BC}"/>
              </a:ext>
            </a:extLst>
          </p:cNvPr>
          <p:cNvSpPr/>
          <p:nvPr/>
        </p:nvSpPr>
        <p:spPr>
          <a:xfrm>
            <a:off x="755375" y="3276062"/>
            <a:ext cx="2604613" cy="744517"/>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22" name="TextBox 21">
            <a:extLst>
              <a:ext uri="{FF2B5EF4-FFF2-40B4-BE49-F238E27FC236}">
                <a16:creationId xmlns:a16="http://schemas.microsoft.com/office/drawing/2014/main" id="{7799F77C-AC1E-1FA9-5B74-A6249090A0D9}"/>
              </a:ext>
            </a:extLst>
          </p:cNvPr>
          <p:cNvSpPr txBox="1"/>
          <p:nvPr/>
        </p:nvSpPr>
        <p:spPr>
          <a:xfrm>
            <a:off x="3538153" y="3299095"/>
            <a:ext cx="2743707" cy="646331"/>
          </a:xfrm>
          <a:prstGeom prst="rect">
            <a:avLst/>
          </a:prstGeom>
          <a:noFill/>
        </p:spPr>
        <p:txBody>
          <a:bodyPr wrap="square" rtlCol="0">
            <a:spAutoFit/>
          </a:bodyPr>
          <a:lstStyle/>
          <a:p>
            <a:r>
              <a:rPr lang="nl-NL" sz="1200" b="1" dirty="0" err="1">
                <a:solidFill>
                  <a:schemeClr val="accent1">
                    <a:lumMod val="60000"/>
                    <a:lumOff val="40000"/>
                  </a:schemeClr>
                </a:solidFill>
              </a:rPr>
              <a:t>Description</a:t>
            </a:r>
            <a:r>
              <a:rPr lang="nl-NL" sz="1200" b="1" dirty="0">
                <a:solidFill>
                  <a:schemeClr val="accent1">
                    <a:lumMod val="60000"/>
                    <a:lumOff val="40000"/>
                  </a:schemeClr>
                </a:solidFill>
              </a:rPr>
              <a:t>: </a:t>
            </a:r>
            <a:r>
              <a:rPr lang="nl-NL" sz="1200" dirty="0" err="1">
                <a:solidFill>
                  <a:schemeClr val="accent1">
                    <a:lumMod val="60000"/>
                    <a:lumOff val="40000"/>
                  </a:schemeClr>
                </a:solidFill>
              </a:rPr>
              <a:t>ability</a:t>
            </a:r>
            <a:r>
              <a:rPr lang="nl-NL" sz="1200" dirty="0">
                <a:solidFill>
                  <a:schemeClr val="accent1">
                    <a:lumMod val="60000"/>
                    <a:lumOff val="40000"/>
                  </a:schemeClr>
                </a:solidFill>
              </a:rPr>
              <a:t> </a:t>
            </a:r>
            <a:r>
              <a:rPr lang="nl-NL" sz="1200" dirty="0" err="1">
                <a:solidFill>
                  <a:schemeClr val="accent1">
                    <a:lumMod val="60000"/>
                    <a:lumOff val="40000"/>
                  </a:schemeClr>
                </a:solidFill>
              </a:rPr>
              <a:t>to</a:t>
            </a:r>
            <a:r>
              <a:rPr lang="nl-NL" sz="1200" dirty="0">
                <a:solidFill>
                  <a:schemeClr val="accent1">
                    <a:lumMod val="60000"/>
                    <a:lumOff val="40000"/>
                  </a:schemeClr>
                </a:solidFill>
              </a:rPr>
              <a:t> collect, train, offer </a:t>
            </a:r>
            <a:r>
              <a:rPr lang="nl-NL" sz="1200" dirty="0" err="1">
                <a:solidFill>
                  <a:schemeClr val="accent1">
                    <a:lumMod val="60000"/>
                    <a:lumOff val="40000"/>
                  </a:schemeClr>
                </a:solidFill>
              </a:rPr>
              <a:t>and</a:t>
            </a:r>
            <a:r>
              <a:rPr lang="nl-NL" sz="1200" dirty="0">
                <a:solidFill>
                  <a:schemeClr val="accent1">
                    <a:lumMod val="60000"/>
                    <a:lumOff val="40000"/>
                  </a:schemeClr>
                </a:solidFill>
              </a:rPr>
              <a:t> exchange data </a:t>
            </a:r>
            <a:r>
              <a:rPr lang="nl-NL" sz="1200" dirty="0" err="1">
                <a:solidFill>
                  <a:schemeClr val="accent1">
                    <a:lumMod val="60000"/>
                    <a:lumOff val="40000"/>
                  </a:schemeClr>
                </a:solidFill>
              </a:rPr>
              <a:t>using</a:t>
            </a:r>
            <a:r>
              <a:rPr lang="nl-NL" sz="1200" dirty="0">
                <a:solidFill>
                  <a:schemeClr val="accent1">
                    <a:lumMod val="60000"/>
                    <a:lumOff val="40000"/>
                  </a:schemeClr>
                </a:solidFill>
              </a:rPr>
              <a:t> data platforms &amp; </a:t>
            </a:r>
            <a:r>
              <a:rPr lang="nl-NL" sz="1200" dirty="0" err="1">
                <a:solidFill>
                  <a:schemeClr val="accent1">
                    <a:lumMod val="60000"/>
                    <a:lumOff val="40000"/>
                  </a:schemeClr>
                </a:solidFill>
              </a:rPr>
              <a:t>related</a:t>
            </a:r>
            <a:r>
              <a:rPr lang="nl-NL" sz="1200" dirty="0">
                <a:solidFill>
                  <a:schemeClr val="accent1">
                    <a:lumMod val="60000"/>
                    <a:lumOff val="40000"/>
                  </a:schemeClr>
                </a:solidFill>
              </a:rPr>
              <a:t> </a:t>
            </a:r>
            <a:r>
              <a:rPr lang="nl-NL" sz="1200" dirty="0" err="1">
                <a:solidFill>
                  <a:schemeClr val="accent1">
                    <a:lumMod val="60000"/>
                    <a:lumOff val="40000"/>
                  </a:schemeClr>
                </a:solidFill>
              </a:rPr>
              <a:t>solutions</a:t>
            </a:r>
            <a:endParaRPr lang="nl-NL" sz="1200" dirty="0">
              <a:solidFill>
                <a:schemeClr val="accent1">
                  <a:lumMod val="60000"/>
                  <a:lumOff val="40000"/>
                </a:schemeClr>
              </a:solidFill>
            </a:endParaRPr>
          </a:p>
        </p:txBody>
      </p:sp>
      <p:sp>
        <p:nvSpPr>
          <p:cNvPr id="24" name="Rectangle 23">
            <a:extLst>
              <a:ext uri="{FF2B5EF4-FFF2-40B4-BE49-F238E27FC236}">
                <a16:creationId xmlns:a16="http://schemas.microsoft.com/office/drawing/2014/main" id="{D04D9CBD-0A1D-AE8B-919E-C3B3F17B7ADE}"/>
              </a:ext>
            </a:extLst>
          </p:cNvPr>
          <p:cNvSpPr/>
          <p:nvPr/>
        </p:nvSpPr>
        <p:spPr>
          <a:xfrm>
            <a:off x="3555559" y="3299095"/>
            <a:ext cx="2595108" cy="711096"/>
          </a:xfrm>
          <a:prstGeom prst="rect">
            <a:avLst/>
          </a:prstGeom>
          <a:no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28" name="TextBox 27">
            <a:extLst>
              <a:ext uri="{FF2B5EF4-FFF2-40B4-BE49-F238E27FC236}">
                <a16:creationId xmlns:a16="http://schemas.microsoft.com/office/drawing/2014/main" id="{DCC49BD9-0499-6DBF-1F59-A8A423542D09}"/>
              </a:ext>
            </a:extLst>
          </p:cNvPr>
          <p:cNvSpPr txBox="1"/>
          <p:nvPr/>
        </p:nvSpPr>
        <p:spPr>
          <a:xfrm>
            <a:off x="6388489" y="3298225"/>
            <a:ext cx="2537071" cy="646331"/>
          </a:xfrm>
          <a:prstGeom prst="rect">
            <a:avLst/>
          </a:prstGeom>
          <a:noFill/>
        </p:spPr>
        <p:txBody>
          <a:bodyPr wrap="square" rtlCol="0">
            <a:spAutoFit/>
          </a:bodyPr>
          <a:lstStyle/>
          <a:p>
            <a:r>
              <a:rPr lang="nl-NL" sz="1200" b="1" dirty="0" err="1">
                <a:solidFill>
                  <a:srgbClr val="76B8F8"/>
                </a:solidFill>
              </a:rPr>
              <a:t>Description</a:t>
            </a:r>
            <a:r>
              <a:rPr lang="nl-NL" sz="1200" b="1" dirty="0">
                <a:solidFill>
                  <a:srgbClr val="76B8F8"/>
                </a:solidFill>
              </a:rPr>
              <a:t>: </a:t>
            </a:r>
            <a:r>
              <a:rPr lang="nl-NL" sz="1200" dirty="0" err="1">
                <a:solidFill>
                  <a:srgbClr val="76B8F8"/>
                </a:solidFill>
              </a:rPr>
              <a:t>applying</a:t>
            </a:r>
            <a:r>
              <a:rPr lang="nl-NL" sz="1200" dirty="0">
                <a:solidFill>
                  <a:srgbClr val="76B8F8"/>
                </a:solidFill>
              </a:rPr>
              <a:t> CDPA** on </a:t>
            </a:r>
            <a:r>
              <a:rPr lang="nl-NL" sz="1200" dirty="0" err="1">
                <a:solidFill>
                  <a:srgbClr val="76B8F8"/>
                </a:solidFill>
              </a:rPr>
              <a:t>Organization</a:t>
            </a:r>
            <a:r>
              <a:rPr lang="nl-NL" sz="1200" dirty="0">
                <a:solidFill>
                  <a:srgbClr val="76B8F8"/>
                </a:solidFill>
              </a:rPr>
              <a:t>-, People-, </a:t>
            </a:r>
            <a:r>
              <a:rPr lang="nl-NL" sz="1200" dirty="0" err="1">
                <a:solidFill>
                  <a:srgbClr val="76B8F8"/>
                </a:solidFill>
              </a:rPr>
              <a:t>Physical</a:t>
            </a:r>
            <a:r>
              <a:rPr lang="nl-NL" sz="1200" dirty="0">
                <a:solidFill>
                  <a:srgbClr val="76B8F8"/>
                </a:solidFill>
              </a:rPr>
              <a:t>- &amp; </a:t>
            </a:r>
            <a:r>
              <a:rPr lang="nl-NL" sz="1200" dirty="0" err="1">
                <a:solidFill>
                  <a:srgbClr val="76B8F8"/>
                </a:solidFill>
              </a:rPr>
              <a:t>technical</a:t>
            </a:r>
            <a:r>
              <a:rPr lang="nl-NL" sz="1200" dirty="0">
                <a:solidFill>
                  <a:srgbClr val="76B8F8"/>
                </a:solidFill>
              </a:rPr>
              <a:t> </a:t>
            </a:r>
            <a:r>
              <a:rPr lang="nl-NL" sz="1200" dirty="0" err="1">
                <a:solidFill>
                  <a:srgbClr val="76B8F8"/>
                </a:solidFill>
              </a:rPr>
              <a:t>controls</a:t>
            </a:r>
            <a:r>
              <a:rPr lang="nl-NL" sz="1200" dirty="0">
                <a:solidFill>
                  <a:srgbClr val="76B8F8"/>
                </a:solidFill>
              </a:rPr>
              <a:t> </a:t>
            </a:r>
          </a:p>
        </p:txBody>
      </p:sp>
      <p:sp>
        <p:nvSpPr>
          <p:cNvPr id="29" name="Rectangle 28">
            <a:extLst>
              <a:ext uri="{FF2B5EF4-FFF2-40B4-BE49-F238E27FC236}">
                <a16:creationId xmlns:a16="http://schemas.microsoft.com/office/drawing/2014/main" id="{AC5D39B8-6BBA-A8A4-2C17-5B1891A86309}"/>
              </a:ext>
            </a:extLst>
          </p:cNvPr>
          <p:cNvSpPr/>
          <p:nvPr/>
        </p:nvSpPr>
        <p:spPr>
          <a:xfrm>
            <a:off x="6359850" y="3298225"/>
            <a:ext cx="2604613" cy="711096"/>
          </a:xfrm>
          <a:prstGeom prst="rect">
            <a:avLst/>
          </a:prstGeom>
          <a:noFill/>
          <a:ln>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30" name="TextBox 29">
            <a:extLst>
              <a:ext uri="{FF2B5EF4-FFF2-40B4-BE49-F238E27FC236}">
                <a16:creationId xmlns:a16="http://schemas.microsoft.com/office/drawing/2014/main" id="{DB2DDDA8-D1C8-7DB1-7BE4-A73DDD4C37A7}"/>
              </a:ext>
            </a:extLst>
          </p:cNvPr>
          <p:cNvSpPr txBox="1"/>
          <p:nvPr/>
        </p:nvSpPr>
        <p:spPr>
          <a:xfrm>
            <a:off x="9191806" y="3298225"/>
            <a:ext cx="2753952" cy="646331"/>
          </a:xfrm>
          <a:prstGeom prst="rect">
            <a:avLst/>
          </a:prstGeom>
          <a:noFill/>
        </p:spPr>
        <p:txBody>
          <a:bodyPr wrap="square" rtlCol="0">
            <a:spAutoFit/>
          </a:bodyPr>
          <a:lstStyle/>
          <a:p>
            <a:r>
              <a:rPr lang="nl-NL" sz="1200" b="1" dirty="0" err="1">
                <a:solidFill>
                  <a:schemeClr val="accent1"/>
                </a:solidFill>
              </a:rPr>
              <a:t>Description</a:t>
            </a:r>
            <a:r>
              <a:rPr lang="nl-NL" sz="1200" b="1" dirty="0">
                <a:solidFill>
                  <a:schemeClr val="accent1"/>
                </a:solidFill>
              </a:rPr>
              <a:t>: </a:t>
            </a:r>
            <a:r>
              <a:rPr lang="nl-NL" sz="1200" dirty="0" err="1">
                <a:solidFill>
                  <a:schemeClr val="accent1"/>
                </a:solidFill>
              </a:rPr>
              <a:t>applying</a:t>
            </a:r>
            <a:r>
              <a:rPr lang="nl-NL" sz="1200" dirty="0">
                <a:solidFill>
                  <a:schemeClr val="accent1"/>
                </a:solidFill>
              </a:rPr>
              <a:t> </a:t>
            </a:r>
            <a:r>
              <a:rPr lang="nl-NL" sz="1200" dirty="0" err="1">
                <a:solidFill>
                  <a:schemeClr val="accent1"/>
                </a:solidFill>
              </a:rPr>
              <a:t>all</a:t>
            </a:r>
            <a:r>
              <a:rPr lang="nl-NL" sz="1200" dirty="0">
                <a:solidFill>
                  <a:schemeClr val="accent1"/>
                </a:solidFill>
              </a:rPr>
              <a:t> default </a:t>
            </a:r>
            <a:r>
              <a:rPr lang="nl-NL" sz="1200" dirty="0" err="1">
                <a:solidFill>
                  <a:schemeClr val="accent1"/>
                </a:solidFill>
              </a:rPr>
              <a:t>capabilities</a:t>
            </a:r>
            <a:r>
              <a:rPr lang="nl-NL" sz="1200" dirty="0">
                <a:solidFill>
                  <a:schemeClr val="accent1"/>
                </a:solidFill>
              </a:rPr>
              <a:t> as </a:t>
            </a:r>
            <a:r>
              <a:rPr lang="nl-NL" sz="1200" dirty="0" err="1">
                <a:solidFill>
                  <a:schemeClr val="accent1"/>
                </a:solidFill>
              </a:rPr>
              <a:t>described</a:t>
            </a:r>
            <a:r>
              <a:rPr lang="nl-NL" sz="1200" dirty="0">
                <a:solidFill>
                  <a:schemeClr val="accent1"/>
                </a:solidFill>
              </a:rPr>
              <a:t> in </a:t>
            </a:r>
            <a:r>
              <a:rPr lang="nl-NL" sz="1200" dirty="0" err="1">
                <a:solidFill>
                  <a:schemeClr val="accent1"/>
                </a:solidFill>
              </a:rPr>
              <a:t>the</a:t>
            </a:r>
            <a:r>
              <a:rPr lang="nl-NL" sz="1200" dirty="0">
                <a:solidFill>
                  <a:schemeClr val="accent1"/>
                </a:solidFill>
              </a:rPr>
              <a:t> GDPR – </a:t>
            </a:r>
            <a:r>
              <a:rPr lang="nl-NL" sz="1200" dirty="0" err="1">
                <a:solidFill>
                  <a:schemeClr val="accent1"/>
                </a:solidFill>
              </a:rPr>
              <a:t>lowering</a:t>
            </a:r>
            <a:r>
              <a:rPr lang="nl-NL" sz="1200" dirty="0">
                <a:solidFill>
                  <a:schemeClr val="accent1"/>
                </a:solidFill>
              </a:rPr>
              <a:t> </a:t>
            </a:r>
            <a:r>
              <a:rPr lang="nl-NL" sz="1200" dirty="0" err="1">
                <a:solidFill>
                  <a:schemeClr val="accent1"/>
                </a:solidFill>
              </a:rPr>
              <a:t>DS’s</a:t>
            </a:r>
            <a:r>
              <a:rPr lang="nl-NL" sz="1200" dirty="0">
                <a:solidFill>
                  <a:schemeClr val="accent1"/>
                </a:solidFill>
              </a:rPr>
              <a:t> DP </a:t>
            </a:r>
            <a:r>
              <a:rPr lang="nl-NL" sz="1200" dirty="0" err="1">
                <a:solidFill>
                  <a:schemeClr val="accent1"/>
                </a:solidFill>
              </a:rPr>
              <a:t>risks</a:t>
            </a:r>
            <a:r>
              <a:rPr lang="nl-NL" sz="1200" dirty="0">
                <a:solidFill>
                  <a:schemeClr val="accent1"/>
                </a:solidFill>
              </a:rPr>
              <a:t>  </a:t>
            </a:r>
          </a:p>
        </p:txBody>
      </p:sp>
      <p:sp>
        <p:nvSpPr>
          <p:cNvPr id="31" name="Rectangle 30">
            <a:extLst>
              <a:ext uri="{FF2B5EF4-FFF2-40B4-BE49-F238E27FC236}">
                <a16:creationId xmlns:a16="http://schemas.microsoft.com/office/drawing/2014/main" id="{85132AFF-7323-90F9-D0AF-0D3C8254ED44}"/>
              </a:ext>
            </a:extLst>
          </p:cNvPr>
          <p:cNvSpPr/>
          <p:nvPr/>
        </p:nvSpPr>
        <p:spPr>
          <a:xfrm>
            <a:off x="813358" y="4160967"/>
            <a:ext cx="2474827" cy="35237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a:solidFill>
                  <a:schemeClr val="bg1"/>
                </a:solidFill>
              </a:rPr>
              <a:t>Data governance</a:t>
            </a:r>
            <a:endParaRPr lang="nl-NL" sz="1400" dirty="0">
              <a:solidFill>
                <a:schemeClr val="bg1"/>
              </a:solidFill>
            </a:endParaRPr>
          </a:p>
        </p:txBody>
      </p:sp>
      <p:sp>
        <p:nvSpPr>
          <p:cNvPr id="32" name="Rectangle 31">
            <a:extLst>
              <a:ext uri="{FF2B5EF4-FFF2-40B4-BE49-F238E27FC236}">
                <a16:creationId xmlns:a16="http://schemas.microsoft.com/office/drawing/2014/main" id="{305FCAD3-001D-1B39-C91A-09DA0EAF1195}"/>
              </a:ext>
            </a:extLst>
          </p:cNvPr>
          <p:cNvSpPr/>
          <p:nvPr/>
        </p:nvSpPr>
        <p:spPr>
          <a:xfrm>
            <a:off x="813358" y="4898041"/>
            <a:ext cx="2474827" cy="35237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a:t>
            </a:r>
            <a:r>
              <a:rPr lang="nl-NL" sz="1400" dirty="0" err="1">
                <a:solidFill>
                  <a:schemeClr val="bg1"/>
                </a:solidFill>
              </a:rPr>
              <a:t>Quality</a:t>
            </a:r>
            <a:endParaRPr lang="nl-NL" sz="1400" dirty="0">
              <a:solidFill>
                <a:schemeClr val="bg1"/>
              </a:solidFill>
            </a:endParaRPr>
          </a:p>
        </p:txBody>
      </p:sp>
      <p:sp>
        <p:nvSpPr>
          <p:cNvPr id="34" name="Rectangle 33">
            <a:extLst>
              <a:ext uri="{FF2B5EF4-FFF2-40B4-BE49-F238E27FC236}">
                <a16:creationId xmlns:a16="http://schemas.microsoft.com/office/drawing/2014/main" id="{90967BD7-2CD2-2C5B-EE47-656AF624CADA}"/>
              </a:ext>
            </a:extLst>
          </p:cNvPr>
          <p:cNvSpPr/>
          <p:nvPr/>
        </p:nvSpPr>
        <p:spPr>
          <a:xfrm>
            <a:off x="813358" y="5652508"/>
            <a:ext cx="2474827" cy="35237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a:t>
            </a:r>
            <a:r>
              <a:rPr lang="nl-NL" sz="1400" dirty="0" err="1">
                <a:solidFill>
                  <a:schemeClr val="bg1"/>
                </a:solidFill>
              </a:rPr>
              <a:t>Catalogs</a:t>
            </a:r>
            <a:r>
              <a:rPr lang="nl-NL" sz="1400" dirty="0">
                <a:solidFill>
                  <a:schemeClr val="bg1"/>
                </a:solidFill>
              </a:rPr>
              <a:t> &amp; </a:t>
            </a:r>
            <a:r>
              <a:rPr lang="nl-NL" sz="1400" dirty="0" err="1">
                <a:solidFill>
                  <a:schemeClr val="bg1"/>
                </a:solidFill>
              </a:rPr>
              <a:t>sharing</a:t>
            </a:r>
            <a:endParaRPr lang="nl-NL" sz="1400" dirty="0">
              <a:solidFill>
                <a:schemeClr val="bg1"/>
              </a:solidFill>
            </a:endParaRPr>
          </a:p>
        </p:txBody>
      </p:sp>
      <p:sp>
        <p:nvSpPr>
          <p:cNvPr id="35" name="Rectangle 34">
            <a:extLst>
              <a:ext uri="{FF2B5EF4-FFF2-40B4-BE49-F238E27FC236}">
                <a16:creationId xmlns:a16="http://schemas.microsoft.com/office/drawing/2014/main" id="{F3E434F2-C87E-1A10-2B06-0ED334349301}"/>
              </a:ext>
            </a:extLst>
          </p:cNvPr>
          <p:cNvSpPr/>
          <p:nvPr/>
        </p:nvSpPr>
        <p:spPr>
          <a:xfrm>
            <a:off x="813359" y="4574451"/>
            <a:ext cx="1198476" cy="229906"/>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solidFill>
              </a:rPr>
              <a:t>Req’s</a:t>
            </a:r>
            <a:endParaRPr lang="nl-NL" dirty="0">
              <a:solidFill>
                <a:schemeClr val="accent1"/>
              </a:solidFill>
            </a:endParaRPr>
          </a:p>
        </p:txBody>
      </p:sp>
      <p:sp>
        <p:nvSpPr>
          <p:cNvPr id="36" name="Rectangle 35">
            <a:extLst>
              <a:ext uri="{FF2B5EF4-FFF2-40B4-BE49-F238E27FC236}">
                <a16:creationId xmlns:a16="http://schemas.microsoft.com/office/drawing/2014/main" id="{8570F9C8-7041-4864-BDA5-02FB26851B0B}"/>
              </a:ext>
            </a:extLst>
          </p:cNvPr>
          <p:cNvSpPr/>
          <p:nvPr/>
        </p:nvSpPr>
        <p:spPr>
          <a:xfrm>
            <a:off x="2089709" y="4579470"/>
            <a:ext cx="1198476" cy="229906"/>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solidFill>
              </a:rPr>
              <a:t>Capabilities</a:t>
            </a:r>
            <a:endParaRPr lang="nl-NL" dirty="0">
              <a:solidFill>
                <a:schemeClr val="accent1"/>
              </a:solidFill>
            </a:endParaRPr>
          </a:p>
        </p:txBody>
      </p:sp>
      <p:sp>
        <p:nvSpPr>
          <p:cNvPr id="37" name="Rectangle 36">
            <a:extLst>
              <a:ext uri="{FF2B5EF4-FFF2-40B4-BE49-F238E27FC236}">
                <a16:creationId xmlns:a16="http://schemas.microsoft.com/office/drawing/2014/main" id="{0C5A985A-1008-EB98-3ED8-A5BD4D009ACF}"/>
              </a:ext>
            </a:extLst>
          </p:cNvPr>
          <p:cNvSpPr/>
          <p:nvPr/>
        </p:nvSpPr>
        <p:spPr>
          <a:xfrm>
            <a:off x="813359" y="5329186"/>
            <a:ext cx="1198476" cy="229906"/>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solidFill>
              </a:rPr>
              <a:t>Req’s</a:t>
            </a:r>
            <a:endParaRPr lang="nl-NL" dirty="0">
              <a:solidFill>
                <a:schemeClr val="accent1"/>
              </a:solidFill>
            </a:endParaRPr>
          </a:p>
        </p:txBody>
      </p:sp>
      <p:sp>
        <p:nvSpPr>
          <p:cNvPr id="38" name="Rectangle 37">
            <a:extLst>
              <a:ext uri="{FF2B5EF4-FFF2-40B4-BE49-F238E27FC236}">
                <a16:creationId xmlns:a16="http://schemas.microsoft.com/office/drawing/2014/main" id="{AB043457-C617-D199-26B9-3A6C3D88FD32}"/>
              </a:ext>
            </a:extLst>
          </p:cNvPr>
          <p:cNvSpPr/>
          <p:nvPr/>
        </p:nvSpPr>
        <p:spPr>
          <a:xfrm>
            <a:off x="2089709" y="5334205"/>
            <a:ext cx="1198476" cy="229906"/>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solidFill>
              </a:rPr>
              <a:t>Capabilities</a:t>
            </a:r>
            <a:endParaRPr lang="nl-NL" dirty="0">
              <a:solidFill>
                <a:schemeClr val="accent1"/>
              </a:solidFill>
            </a:endParaRPr>
          </a:p>
        </p:txBody>
      </p:sp>
      <p:sp>
        <p:nvSpPr>
          <p:cNvPr id="39" name="Rectangle 38">
            <a:extLst>
              <a:ext uri="{FF2B5EF4-FFF2-40B4-BE49-F238E27FC236}">
                <a16:creationId xmlns:a16="http://schemas.microsoft.com/office/drawing/2014/main" id="{C0A08F3D-CE1B-6D47-209C-C7550F78FDC4}"/>
              </a:ext>
            </a:extLst>
          </p:cNvPr>
          <p:cNvSpPr/>
          <p:nvPr/>
        </p:nvSpPr>
        <p:spPr>
          <a:xfrm>
            <a:off x="813359" y="6045166"/>
            <a:ext cx="1198476" cy="229906"/>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solidFill>
              </a:rPr>
              <a:t>Req’s</a:t>
            </a:r>
            <a:endParaRPr lang="nl-NL" dirty="0">
              <a:solidFill>
                <a:schemeClr val="accent1"/>
              </a:solidFill>
            </a:endParaRPr>
          </a:p>
        </p:txBody>
      </p:sp>
      <p:sp>
        <p:nvSpPr>
          <p:cNvPr id="40" name="Rectangle 39">
            <a:extLst>
              <a:ext uri="{FF2B5EF4-FFF2-40B4-BE49-F238E27FC236}">
                <a16:creationId xmlns:a16="http://schemas.microsoft.com/office/drawing/2014/main" id="{32854121-7A0B-E30C-5F97-974CA17036BD}"/>
              </a:ext>
            </a:extLst>
          </p:cNvPr>
          <p:cNvSpPr/>
          <p:nvPr/>
        </p:nvSpPr>
        <p:spPr>
          <a:xfrm>
            <a:off x="2089709" y="6050185"/>
            <a:ext cx="1198476" cy="229906"/>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solidFill>
              </a:rPr>
              <a:t>Capabilities</a:t>
            </a:r>
            <a:endParaRPr lang="nl-NL" dirty="0">
              <a:solidFill>
                <a:schemeClr val="accent1"/>
              </a:solidFill>
            </a:endParaRPr>
          </a:p>
        </p:txBody>
      </p:sp>
      <p:sp>
        <p:nvSpPr>
          <p:cNvPr id="41" name="Rectangle 40">
            <a:extLst>
              <a:ext uri="{FF2B5EF4-FFF2-40B4-BE49-F238E27FC236}">
                <a16:creationId xmlns:a16="http://schemas.microsoft.com/office/drawing/2014/main" id="{B2D7AFE1-02E1-EAB7-4B5A-C249C83DA836}"/>
              </a:ext>
            </a:extLst>
          </p:cNvPr>
          <p:cNvSpPr/>
          <p:nvPr/>
        </p:nvSpPr>
        <p:spPr>
          <a:xfrm>
            <a:off x="3631216" y="4150579"/>
            <a:ext cx="2474826" cy="35237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a:t>
            </a:r>
            <a:r>
              <a:rPr lang="nl-NL" sz="1400" dirty="0" err="1">
                <a:solidFill>
                  <a:schemeClr val="bg1"/>
                </a:solidFill>
              </a:rPr>
              <a:t>integration</a:t>
            </a:r>
            <a:endParaRPr lang="nl-NL" sz="1400" dirty="0">
              <a:solidFill>
                <a:schemeClr val="bg1"/>
              </a:solidFill>
            </a:endParaRPr>
          </a:p>
        </p:txBody>
      </p:sp>
      <p:sp>
        <p:nvSpPr>
          <p:cNvPr id="44" name="Rectangle 43">
            <a:extLst>
              <a:ext uri="{FF2B5EF4-FFF2-40B4-BE49-F238E27FC236}">
                <a16:creationId xmlns:a16="http://schemas.microsoft.com/office/drawing/2014/main" id="{A7A55C83-7913-9C89-6614-CB53D16880BE}"/>
              </a:ext>
            </a:extLst>
          </p:cNvPr>
          <p:cNvSpPr/>
          <p:nvPr/>
        </p:nvSpPr>
        <p:spPr>
          <a:xfrm>
            <a:off x="3621174" y="4887653"/>
            <a:ext cx="2474826" cy="35237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a:t>
            </a:r>
            <a:r>
              <a:rPr lang="nl-NL" sz="1400" dirty="0" err="1">
                <a:solidFill>
                  <a:schemeClr val="bg1"/>
                </a:solidFill>
              </a:rPr>
              <a:t>interoperability</a:t>
            </a:r>
            <a:endParaRPr lang="nl-NL" sz="1400" dirty="0">
              <a:solidFill>
                <a:schemeClr val="bg1"/>
              </a:solidFill>
            </a:endParaRPr>
          </a:p>
        </p:txBody>
      </p:sp>
      <p:sp>
        <p:nvSpPr>
          <p:cNvPr id="45" name="Rectangle 44">
            <a:extLst>
              <a:ext uri="{FF2B5EF4-FFF2-40B4-BE49-F238E27FC236}">
                <a16:creationId xmlns:a16="http://schemas.microsoft.com/office/drawing/2014/main" id="{61C9A97E-37A6-1F34-556C-83EE05A6D57E}"/>
              </a:ext>
            </a:extLst>
          </p:cNvPr>
          <p:cNvSpPr/>
          <p:nvPr/>
        </p:nvSpPr>
        <p:spPr>
          <a:xfrm>
            <a:off x="3621174" y="5642120"/>
            <a:ext cx="2484868" cy="35237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solidFill>
                  <a:schemeClr val="bg1"/>
                </a:solidFill>
              </a:rPr>
              <a:t>Data Platforms </a:t>
            </a:r>
          </a:p>
        </p:txBody>
      </p:sp>
      <p:sp>
        <p:nvSpPr>
          <p:cNvPr id="46" name="Rectangle 45">
            <a:extLst>
              <a:ext uri="{FF2B5EF4-FFF2-40B4-BE49-F238E27FC236}">
                <a16:creationId xmlns:a16="http://schemas.microsoft.com/office/drawing/2014/main" id="{67A1C6C3-495E-8321-EA7F-979AB41D2DC0}"/>
              </a:ext>
            </a:extLst>
          </p:cNvPr>
          <p:cNvSpPr/>
          <p:nvPr/>
        </p:nvSpPr>
        <p:spPr>
          <a:xfrm>
            <a:off x="3631216" y="4579420"/>
            <a:ext cx="1198476" cy="229906"/>
          </a:xfrm>
          <a:prstGeom prst="rect">
            <a:avLst/>
          </a:prstGeom>
          <a:solidFill>
            <a:schemeClr val="bg1"/>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lumMod val="60000"/>
                    <a:lumOff val="40000"/>
                  </a:schemeClr>
                </a:solidFill>
              </a:rPr>
              <a:t>Req’s</a:t>
            </a:r>
            <a:endParaRPr lang="nl-NL" dirty="0">
              <a:solidFill>
                <a:schemeClr val="accent1">
                  <a:lumMod val="60000"/>
                  <a:lumOff val="40000"/>
                </a:schemeClr>
              </a:solidFill>
            </a:endParaRPr>
          </a:p>
        </p:txBody>
      </p:sp>
      <p:sp>
        <p:nvSpPr>
          <p:cNvPr id="47" name="Rectangle 46">
            <a:extLst>
              <a:ext uri="{FF2B5EF4-FFF2-40B4-BE49-F238E27FC236}">
                <a16:creationId xmlns:a16="http://schemas.microsoft.com/office/drawing/2014/main" id="{B8F6C18C-A467-055E-D40B-608C111C0B83}"/>
              </a:ext>
            </a:extLst>
          </p:cNvPr>
          <p:cNvSpPr/>
          <p:nvPr/>
        </p:nvSpPr>
        <p:spPr>
          <a:xfrm>
            <a:off x="4907566" y="4584439"/>
            <a:ext cx="1198476" cy="229906"/>
          </a:xfrm>
          <a:prstGeom prst="rect">
            <a:avLst/>
          </a:prstGeom>
          <a:solidFill>
            <a:schemeClr val="bg1"/>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lumMod val="60000"/>
                    <a:lumOff val="40000"/>
                  </a:schemeClr>
                </a:solidFill>
              </a:rPr>
              <a:t>Capabilities</a:t>
            </a:r>
            <a:endParaRPr lang="nl-NL" dirty="0">
              <a:solidFill>
                <a:schemeClr val="accent1">
                  <a:lumMod val="60000"/>
                  <a:lumOff val="40000"/>
                </a:schemeClr>
              </a:solidFill>
            </a:endParaRPr>
          </a:p>
        </p:txBody>
      </p:sp>
      <p:sp>
        <p:nvSpPr>
          <p:cNvPr id="48" name="Rectangle 47">
            <a:extLst>
              <a:ext uri="{FF2B5EF4-FFF2-40B4-BE49-F238E27FC236}">
                <a16:creationId xmlns:a16="http://schemas.microsoft.com/office/drawing/2014/main" id="{E92626DD-0311-F887-AF22-C80931871664}"/>
              </a:ext>
            </a:extLst>
          </p:cNvPr>
          <p:cNvSpPr/>
          <p:nvPr/>
        </p:nvSpPr>
        <p:spPr>
          <a:xfrm>
            <a:off x="3631216" y="5329009"/>
            <a:ext cx="1198476" cy="229906"/>
          </a:xfrm>
          <a:prstGeom prst="rect">
            <a:avLst/>
          </a:prstGeom>
          <a:solidFill>
            <a:schemeClr val="bg1"/>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lumMod val="60000"/>
                    <a:lumOff val="40000"/>
                  </a:schemeClr>
                </a:solidFill>
              </a:rPr>
              <a:t>Req’s</a:t>
            </a:r>
            <a:endParaRPr lang="nl-NL" dirty="0">
              <a:solidFill>
                <a:schemeClr val="accent1">
                  <a:lumMod val="60000"/>
                  <a:lumOff val="40000"/>
                </a:schemeClr>
              </a:solidFill>
            </a:endParaRPr>
          </a:p>
        </p:txBody>
      </p:sp>
      <p:sp>
        <p:nvSpPr>
          <p:cNvPr id="49" name="Rectangle 48">
            <a:extLst>
              <a:ext uri="{FF2B5EF4-FFF2-40B4-BE49-F238E27FC236}">
                <a16:creationId xmlns:a16="http://schemas.microsoft.com/office/drawing/2014/main" id="{6D269808-5013-C361-1843-9FEAF037A116}"/>
              </a:ext>
            </a:extLst>
          </p:cNvPr>
          <p:cNvSpPr/>
          <p:nvPr/>
        </p:nvSpPr>
        <p:spPr>
          <a:xfrm>
            <a:off x="4907566" y="5334028"/>
            <a:ext cx="1198476" cy="229906"/>
          </a:xfrm>
          <a:prstGeom prst="rect">
            <a:avLst/>
          </a:prstGeom>
          <a:solidFill>
            <a:schemeClr val="bg1"/>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lumMod val="60000"/>
                    <a:lumOff val="40000"/>
                  </a:schemeClr>
                </a:solidFill>
              </a:rPr>
              <a:t>Capabilities</a:t>
            </a:r>
            <a:endParaRPr lang="nl-NL" dirty="0">
              <a:solidFill>
                <a:schemeClr val="accent1">
                  <a:lumMod val="60000"/>
                  <a:lumOff val="40000"/>
                </a:schemeClr>
              </a:solidFill>
            </a:endParaRPr>
          </a:p>
        </p:txBody>
      </p:sp>
      <p:sp>
        <p:nvSpPr>
          <p:cNvPr id="50" name="Rectangle 49">
            <a:extLst>
              <a:ext uri="{FF2B5EF4-FFF2-40B4-BE49-F238E27FC236}">
                <a16:creationId xmlns:a16="http://schemas.microsoft.com/office/drawing/2014/main" id="{B68F78A6-CB49-C4BA-68F6-1C98C200C096}"/>
              </a:ext>
            </a:extLst>
          </p:cNvPr>
          <p:cNvSpPr/>
          <p:nvPr/>
        </p:nvSpPr>
        <p:spPr>
          <a:xfrm>
            <a:off x="3631216" y="6035963"/>
            <a:ext cx="1198476" cy="229906"/>
          </a:xfrm>
          <a:prstGeom prst="rect">
            <a:avLst/>
          </a:prstGeom>
          <a:solidFill>
            <a:schemeClr val="bg1"/>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lumMod val="60000"/>
                    <a:lumOff val="40000"/>
                  </a:schemeClr>
                </a:solidFill>
              </a:rPr>
              <a:t>Req’s</a:t>
            </a:r>
            <a:endParaRPr lang="nl-NL" dirty="0">
              <a:solidFill>
                <a:schemeClr val="accent1">
                  <a:lumMod val="60000"/>
                  <a:lumOff val="40000"/>
                </a:schemeClr>
              </a:solidFill>
            </a:endParaRPr>
          </a:p>
        </p:txBody>
      </p:sp>
      <p:sp>
        <p:nvSpPr>
          <p:cNvPr id="51" name="Rectangle 50">
            <a:extLst>
              <a:ext uri="{FF2B5EF4-FFF2-40B4-BE49-F238E27FC236}">
                <a16:creationId xmlns:a16="http://schemas.microsoft.com/office/drawing/2014/main" id="{60F99704-81C1-E635-3E70-F8BD20A555E3}"/>
              </a:ext>
            </a:extLst>
          </p:cNvPr>
          <p:cNvSpPr/>
          <p:nvPr/>
        </p:nvSpPr>
        <p:spPr>
          <a:xfrm>
            <a:off x="4907566" y="6040982"/>
            <a:ext cx="1198476" cy="229906"/>
          </a:xfrm>
          <a:prstGeom prst="rect">
            <a:avLst/>
          </a:prstGeom>
          <a:solidFill>
            <a:schemeClr val="bg1"/>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chemeClr val="accent1">
                    <a:lumMod val="60000"/>
                    <a:lumOff val="40000"/>
                  </a:schemeClr>
                </a:solidFill>
              </a:rPr>
              <a:t>Capabilities</a:t>
            </a:r>
            <a:endParaRPr lang="nl-NL" dirty="0">
              <a:solidFill>
                <a:schemeClr val="accent1">
                  <a:lumMod val="60000"/>
                  <a:lumOff val="40000"/>
                </a:schemeClr>
              </a:solidFill>
            </a:endParaRPr>
          </a:p>
        </p:txBody>
      </p:sp>
      <p:sp>
        <p:nvSpPr>
          <p:cNvPr id="52" name="Rectangle 51">
            <a:extLst>
              <a:ext uri="{FF2B5EF4-FFF2-40B4-BE49-F238E27FC236}">
                <a16:creationId xmlns:a16="http://schemas.microsoft.com/office/drawing/2014/main" id="{1ACCB15D-FB1F-9A87-B566-9BBADE55CB68}"/>
              </a:ext>
            </a:extLst>
          </p:cNvPr>
          <p:cNvSpPr/>
          <p:nvPr/>
        </p:nvSpPr>
        <p:spPr>
          <a:xfrm>
            <a:off x="6450734" y="4160967"/>
            <a:ext cx="2474826" cy="352371"/>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err="1">
                <a:solidFill>
                  <a:schemeClr val="bg1"/>
                </a:solidFill>
              </a:rPr>
              <a:t>Org</a:t>
            </a:r>
            <a:r>
              <a:rPr lang="nl-NL" sz="1400" dirty="0">
                <a:solidFill>
                  <a:schemeClr val="bg1"/>
                </a:solidFill>
              </a:rPr>
              <a:t>. &amp; People </a:t>
            </a:r>
            <a:r>
              <a:rPr lang="nl-NL" sz="1400" dirty="0" err="1">
                <a:solidFill>
                  <a:schemeClr val="bg1"/>
                </a:solidFill>
              </a:rPr>
              <a:t>controls</a:t>
            </a:r>
            <a:endParaRPr lang="nl-NL" sz="1400" dirty="0">
              <a:solidFill>
                <a:schemeClr val="bg1"/>
              </a:solidFill>
            </a:endParaRPr>
          </a:p>
        </p:txBody>
      </p:sp>
      <p:sp>
        <p:nvSpPr>
          <p:cNvPr id="53" name="Rectangle 52">
            <a:extLst>
              <a:ext uri="{FF2B5EF4-FFF2-40B4-BE49-F238E27FC236}">
                <a16:creationId xmlns:a16="http://schemas.microsoft.com/office/drawing/2014/main" id="{BC153737-D574-B68E-EC85-70EEDE1D631D}"/>
              </a:ext>
            </a:extLst>
          </p:cNvPr>
          <p:cNvSpPr/>
          <p:nvPr/>
        </p:nvSpPr>
        <p:spPr>
          <a:xfrm>
            <a:off x="6450735" y="4898041"/>
            <a:ext cx="2474826" cy="352371"/>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a:solidFill>
                  <a:schemeClr val="bg1"/>
                </a:solidFill>
              </a:rPr>
              <a:t>Physical controls</a:t>
            </a:r>
            <a:endParaRPr lang="nl-NL" sz="1400" dirty="0">
              <a:solidFill>
                <a:schemeClr val="bg1"/>
              </a:solidFill>
            </a:endParaRPr>
          </a:p>
        </p:txBody>
      </p:sp>
      <p:sp>
        <p:nvSpPr>
          <p:cNvPr id="54" name="Rectangle 53">
            <a:extLst>
              <a:ext uri="{FF2B5EF4-FFF2-40B4-BE49-F238E27FC236}">
                <a16:creationId xmlns:a16="http://schemas.microsoft.com/office/drawing/2014/main" id="{FB603056-6894-94DE-3425-6737077A02EB}"/>
              </a:ext>
            </a:extLst>
          </p:cNvPr>
          <p:cNvSpPr/>
          <p:nvPr/>
        </p:nvSpPr>
        <p:spPr>
          <a:xfrm>
            <a:off x="6450734" y="5652508"/>
            <a:ext cx="2474826" cy="352371"/>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a:solidFill>
                  <a:schemeClr val="bg1"/>
                </a:solidFill>
              </a:rPr>
              <a:t>Tech controls</a:t>
            </a:r>
            <a:endParaRPr lang="nl-NL" sz="1400" dirty="0">
              <a:solidFill>
                <a:schemeClr val="bg1"/>
              </a:solidFill>
            </a:endParaRPr>
          </a:p>
        </p:txBody>
      </p:sp>
      <p:sp>
        <p:nvSpPr>
          <p:cNvPr id="57" name="Rectangle 56">
            <a:extLst>
              <a:ext uri="{FF2B5EF4-FFF2-40B4-BE49-F238E27FC236}">
                <a16:creationId xmlns:a16="http://schemas.microsoft.com/office/drawing/2014/main" id="{BFD5D774-9B38-24E3-576D-F84767844277}"/>
              </a:ext>
            </a:extLst>
          </p:cNvPr>
          <p:cNvSpPr/>
          <p:nvPr/>
        </p:nvSpPr>
        <p:spPr>
          <a:xfrm>
            <a:off x="6450734" y="4589079"/>
            <a:ext cx="1198476" cy="229906"/>
          </a:xfrm>
          <a:prstGeom prst="rect">
            <a:avLst/>
          </a:prstGeom>
          <a:solidFill>
            <a:schemeClr val="bg1"/>
          </a:solidFill>
          <a:ln w="19050">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76B8F8"/>
                </a:solidFill>
              </a:rPr>
              <a:t>Req’s</a:t>
            </a:r>
            <a:endParaRPr lang="nl-NL" dirty="0">
              <a:solidFill>
                <a:srgbClr val="76B8F8"/>
              </a:solidFill>
            </a:endParaRPr>
          </a:p>
        </p:txBody>
      </p:sp>
      <p:sp>
        <p:nvSpPr>
          <p:cNvPr id="58" name="Rectangle 57">
            <a:extLst>
              <a:ext uri="{FF2B5EF4-FFF2-40B4-BE49-F238E27FC236}">
                <a16:creationId xmlns:a16="http://schemas.microsoft.com/office/drawing/2014/main" id="{1F68A984-649F-0E6C-E4FD-CDA277058EF6}"/>
              </a:ext>
            </a:extLst>
          </p:cNvPr>
          <p:cNvSpPr/>
          <p:nvPr/>
        </p:nvSpPr>
        <p:spPr>
          <a:xfrm>
            <a:off x="7727084" y="4594098"/>
            <a:ext cx="1198476" cy="229906"/>
          </a:xfrm>
          <a:prstGeom prst="rect">
            <a:avLst/>
          </a:prstGeom>
          <a:solidFill>
            <a:schemeClr val="bg1"/>
          </a:solidFill>
          <a:ln w="19050">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76B8F8"/>
                </a:solidFill>
              </a:rPr>
              <a:t>Capabilities</a:t>
            </a:r>
            <a:endParaRPr lang="nl-NL" dirty="0">
              <a:solidFill>
                <a:srgbClr val="76B8F8"/>
              </a:solidFill>
            </a:endParaRPr>
          </a:p>
        </p:txBody>
      </p:sp>
      <p:sp>
        <p:nvSpPr>
          <p:cNvPr id="59" name="Rectangle 58">
            <a:extLst>
              <a:ext uri="{FF2B5EF4-FFF2-40B4-BE49-F238E27FC236}">
                <a16:creationId xmlns:a16="http://schemas.microsoft.com/office/drawing/2014/main" id="{054305A1-F485-74C8-A830-1EEEDB5DA0C0}"/>
              </a:ext>
            </a:extLst>
          </p:cNvPr>
          <p:cNvSpPr/>
          <p:nvPr/>
        </p:nvSpPr>
        <p:spPr>
          <a:xfrm>
            <a:off x="6450734" y="5332771"/>
            <a:ext cx="1198476" cy="229906"/>
          </a:xfrm>
          <a:prstGeom prst="rect">
            <a:avLst/>
          </a:prstGeom>
          <a:solidFill>
            <a:schemeClr val="bg1"/>
          </a:solidFill>
          <a:ln w="19050">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76B8F8"/>
                </a:solidFill>
              </a:rPr>
              <a:t>Req’s</a:t>
            </a:r>
            <a:endParaRPr lang="nl-NL" dirty="0">
              <a:solidFill>
                <a:srgbClr val="76B8F8"/>
              </a:solidFill>
            </a:endParaRPr>
          </a:p>
        </p:txBody>
      </p:sp>
      <p:sp>
        <p:nvSpPr>
          <p:cNvPr id="60" name="Rectangle 59">
            <a:extLst>
              <a:ext uri="{FF2B5EF4-FFF2-40B4-BE49-F238E27FC236}">
                <a16:creationId xmlns:a16="http://schemas.microsoft.com/office/drawing/2014/main" id="{7DA5F791-78DD-8419-E470-D0425A9B5841}"/>
              </a:ext>
            </a:extLst>
          </p:cNvPr>
          <p:cNvSpPr/>
          <p:nvPr/>
        </p:nvSpPr>
        <p:spPr>
          <a:xfrm>
            <a:off x="7727084" y="5337790"/>
            <a:ext cx="1198476" cy="229906"/>
          </a:xfrm>
          <a:prstGeom prst="rect">
            <a:avLst/>
          </a:prstGeom>
          <a:solidFill>
            <a:schemeClr val="bg1"/>
          </a:solidFill>
          <a:ln w="19050">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76B8F8"/>
                </a:solidFill>
              </a:rPr>
              <a:t>Capabilities</a:t>
            </a:r>
            <a:endParaRPr lang="nl-NL" dirty="0">
              <a:solidFill>
                <a:srgbClr val="76B8F8"/>
              </a:solidFill>
            </a:endParaRPr>
          </a:p>
        </p:txBody>
      </p:sp>
      <p:sp>
        <p:nvSpPr>
          <p:cNvPr id="61" name="Rectangle 60">
            <a:extLst>
              <a:ext uri="{FF2B5EF4-FFF2-40B4-BE49-F238E27FC236}">
                <a16:creationId xmlns:a16="http://schemas.microsoft.com/office/drawing/2014/main" id="{A111B8EC-C171-1BD3-E851-CA7C9A4CA4AC}"/>
              </a:ext>
            </a:extLst>
          </p:cNvPr>
          <p:cNvSpPr/>
          <p:nvPr/>
        </p:nvSpPr>
        <p:spPr>
          <a:xfrm>
            <a:off x="6450734" y="6050185"/>
            <a:ext cx="1198476" cy="229906"/>
          </a:xfrm>
          <a:prstGeom prst="rect">
            <a:avLst/>
          </a:prstGeom>
          <a:solidFill>
            <a:schemeClr val="bg1"/>
          </a:solidFill>
          <a:ln w="19050">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76B8F8"/>
                </a:solidFill>
              </a:rPr>
              <a:t>Req’s</a:t>
            </a:r>
            <a:endParaRPr lang="nl-NL" dirty="0">
              <a:solidFill>
                <a:srgbClr val="76B8F8"/>
              </a:solidFill>
            </a:endParaRPr>
          </a:p>
        </p:txBody>
      </p:sp>
      <p:sp>
        <p:nvSpPr>
          <p:cNvPr id="62" name="Rectangle 61">
            <a:extLst>
              <a:ext uri="{FF2B5EF4-FFF2-40B4-BE49-F238E27FC236}">
                <a16:creationId xmlns:a16="http://schemas.microsoft.com/office/drawing/2014/main" id="{476304DC-6658-FFB4-F639-E48397FDA6FB}"/>
              </a:ext>
            </a:extLst>
          </p:cNvPr>
          <p:cNvSpPr/>
          <p:nvPr/>
        </p:nvSpPr>
        <p:spPr>
          <a:xfrm>
            <a:off x="7727084" y="6055204"/>
            <a:ext cx="1198476" cy="229906"/>
          </a:xfrm>
          <a:prstGeom prst="rect">
            <a:avLst/>
          </a:prstGeom>
          <a:solidFill>
            <a:schemeClr val="bg1"/>
          </a:solidFill>
          <a:ln w="19050">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76B8F8"/>
                </a:solidFill>
              </a:rPr>
              <a:t>Capabilities</a:t>
            </a:r>
            <a:endParaRPr lang="nl-NL" dirty="0">
              <a:solidFill>
                <a:srgbClr val="76B8F8"/>
              </a:solidFill>
            </a:endParaRPr>
          </a:p>
        </p:txBody>
      </p:sp>
      <p:sp>
        <p:nvSpPr>
          <p:cNvPr id="63" name="Rectangle 62">
            <a:extLst>
              <a:ext uri="{FF2B5EF4-FFF2-40B4-BE49-F238E27FC236}">
                <a16:creationId xmlns:a16="http://schemas.microsoft.com/office/drawing/2014/main" id="{08AD48CA-915D-393C-63AD-9B8CCF5898F8}"/>
              </a:ext>
            </a:extLst>
          </p:cNvPr>
          <p:cNvSpPr/>
          <p:nvPr/>
        </p:nvSpPr>
        <p:spPr>
          <a:xfrm>
            <a:off x="9320979" y="4160967"/>
            <a:ext cx="2455576" cy="35237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accent1"/>
                </a:solidFill>
              </a:rPr>
              <a:t>General </a:t>
            </a:r>
            <a:r>
              <a:rPr lang="nl-NL" sz="1200" dirty="0" err="1">
                <a:solidFill>
                  <a:schemeClr val="accent1"/>
                </a:solidFill>
              </a:rPr>
              <a:t>provisions</a:t>
            </a:r>
            <a:r>
              <a:rPr lang="nl-NL" sz="1200" dirty="0">
                <a:solidFill>
                  <a:schemeClr val="accent1"/>
                </a:solidFill>
              </a:rPr>
              <a:t> &amp; </a:t>
            </a:r>
            <a:r>
              <a:rPr lang="nl-NL" sz="1200" dirty="0" err="1">
                <a:solidFill>
                  <a:schemeClr val="accent1"/>
                </a:solidFill>
              </a:rPr>
              <a:t>principles</a:t>
            </a:r>
            <a:endParaRPr lang="nl-NL" sz="1200" dirty="0">
              <a:solidFill>
                <a:schemeClr val="accent1"/>
              </a:solidFill>
            </a:endParaRPr>
          </a:p>
        </p:txBody>
      </p:sp>
      <p:sp>
        <p:nvSpPr>
          <p:cNvPr id="64" name="Rectangle 63">
            <a:extLst>
              <a:ext uri="{FF2B5EF4-FFF2-40B4-BE49-F238E27FC236}">
                <a16:creationId xmlns:a16="http://schemas.microsoft.com/office/drawing/2014/main" id="{66E19FD7-55B3-8360-7A44-5CECF48CCD41}"/>
              </a:ext>
            </a:extLst>
          </p:cNvPr>
          <p:cNvSpPr/>
          <p:nvPr/>
        </p:nvSpPr>
        <p:spPr>
          <a:xfrm>
            <a:off x="9320979" y="4898041"/>
            <a:ext cx="2474826" cy="35237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a:solidFill>
                  <a:schemeClr val="accent1"/>
                </a:solidFill>
              </a:rPr>
              <a:t>Rights</a:t>
            </a:r>
            <a:r>
              <a:rPr lang="nl-NL" sz="1200" dirty="0">
                <a:solidFill>
                  <a:schemeClr val="accent1"/>
                </a:solidFill>
              </a:rPr>
              <a:t> </a:t>
            </a:r>
            <a:r>
              <a:rPr lang="nl-NL" sz="1200">
                <a:solidFill>
                  <a:schemeClr val="accent1"/>
                </a:solidFill>
              </a:rPr>
              <a:t>of the</a:t>
            </a:r>
            <a:r>
              <a:rPr lang="nl-NL" sz="1200" dirty="0">
                <a:solidFill>
                  <a:schemeClr val="accent1"/>
                </a:solidFill>
              </a:rPr>
              <a:t> </a:t>
            </a:r>
            <a:r>
              <a:rPr lang="nl-NL" sz="1200">
                <a:solidFill>
                  <a:schemeClr val="accent1"/>
                </a:solidFill>
              </a:rPr>
              <a:t>Data subject</a:t>
            </a:r>
            <a:endParaRPr lang="nl-NL" sz="1200" dirty="0">
              <a:solidFill>
                <a:schemeClr val="accent1"/>
              </a:solidFill>
            </a:endParaRPr>
          </a:p>
        </p:txBody>
      </p:sp>
      <p:sp>
        <p:nvSpPr>
          <p:cNvPr id="65" name="Rectangle 64">
            <a:extLst>
              <a:ext uri="{FF2B5EF4-FFF2-40B4-BE49-F238E27FC236}">
                <a16:creationId xmlns:a16="http://schemas.microsoft.com/office/drawing/2014/main" id="{0C344BF8-0C2F-C4BC-E6AB-3969CB69B5D2}"/>
              </a:ext>
            </a:extLst>
          </p:cNvPr>
          <p:cNvSpPr/>
          <p:nvPr/>
        </p:nvSpPr>
        <p:spPr>
          <a:xfrm>
            <a:off x="9320979" y="5652508"/>
            <a:ext cx="2474826" cy="35237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200" dirty="0">
                <a:solidFill>
                  <a:schemeClr val="accent1"/>
                </a:solidFill>
              </a:rPr>
              <a:t>Controller &amp; Processor </a:t>
            </a:r>
            <a:r>
              <a:rPr lang="nl-NL" sz="1200" dirty="0" err="1">
                <a:solidFill>
                  <a:schemeClr val="accent1"/>
                </a:solidFill>
              </a:rPr>
              <a:t>obligations</a:t>
            </a:r>
            <a:r>
              <a:rPr lang="nl-NL" sz="1200" dirty="0">
                <a:solidFill>
                  <a:schemeClr val="accent1"/>
                </a:solidFill>
              </a:rPr>
              <a:t> &amp; Transfers</a:t>
            </a:r>
          </a:p>
        </p:txBody>
      </p:sp>
      <p:sp>
        <p:nvSpPr>
          <p:cNvPr id="66" name="Rectangle 65">
            <a:extLst>
              <a:ext uri="{FF2B5EF4-FFF2-40B4-BE49-F238E27FC236}">
                <a16:creationId xmlns:a16="http://schemas.microsoft.com/office/drawing/2014/main" id="{78DBCEDE-AB1D-1C72-DB18-4CEFBA178461}"/>
              </a:ext>
            </a:extLst>
          </p:cNvPr>
          <p:cNvSpPr/>
          <p:nvPr/>
        </p:nvSpPr>
        <p:spPr>
          <a:xfrm>
            <a:off x="9320979" y="4599982"/>
            <a:ext cx="1198476" cy="229906"/>
          </a:xfrm>
          <a:prstGeom prst="rect">
            <a:avLst/>
          </a:prstGeom>
          <a:solidFill>
            <a:schemeClr val="bg1"/>
          </a:solidFill>
          <a:ln w="19050">
            <a:solidFill>
              <a:srgbClr val="BBDC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BBDCFB"/>
                </a:solidFill>
              </a:rPr>
              <a:t>Req’s</a:t>
            </a:r>
            <a:endParaRPr lang="nl-NL" dirty="0">
              <a:solidFill>
                <a:srgbClr val="BBDCFB"/>
              </a:solidFill>
            </a:endParaRPr>
          </a:p>
        </p:txBody>
      </p:sp>
      <p:sp>
        <p:nvSpPr>
          <p:cNvPr id="67" name="Rectangle 66">
            <a:extLst>
              <a:ext uri="{FF2B5EF4-FFF2-40B4-BE49-F238E27FC236}">
                <a16:creationId xmlns:a16="http://schemas.microsoft.com/office/drawing/2014/main" id="{45216088-8A01-D9E3-61B9-56CA8DF5B487}"/>
              </a:ext>
            </a:extLst>
          </p:cNvPr>
          <p:cNvSpPr/>
          <p:nvPr/>
        </p:nvSpPr>
        <p:spPr>
          <a:xfrm>
            <a:off x="10597329" y="4605001"/>
            <a:ext cx="1198476" cy="229906"/>
          </a:xfrm>
          <a:prstGeom prst="rect">
            <a:avLst/>
          </a:prstGeom>
          <a:solidFill>
            <a:schemeClr val="bg1"/>
          </a:solidFill>
          <a:ln w="19050">
            <a:solidFill>
              <a:srgbClr val="BBDC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BBDCFB"/>
                </a:solidFill>
              </a:rPr>
              <a:t>Capabilities</a:t>
            </a:r>
            <a:endParaRPr lang="nl-NL" dirty="0">
              <a:solidFill>
                <a:srgbClr val="BBDCFB"/>
              </a:solidFill>
            </a:endParaRPr>
          </a:p>
        </p:txBody>
      </p:sp>
      <p:sp>
        <p:nvSpPr>
          <p:cNvPr id="70" name="Rectangle 69">
            <a:extLst>
              <a:ext uri="{FF2B5EF4-FFF2-40B4-BE49-F238E27FC236}">
                <a16:creationId xmlns:a16="http://schemas.microsoft.com/office/drawing/2014/main" id="{C91424F0-0064-E4F2-9858-7BAED84B49B2}"/>
              </a:ext>
            </a:extLst>
          </p:cNvPr>
          <p:cNvSpPr/>
          <p:nvPr/>
        </p:nvSpPr>
        <p:spPr>
          <a:xfrm>
            <a:off x="9320979" y="5292374"/>
            <a:ext cx="1198476" cy="229906"/>
          </a:xfrm>
          <a:prstGeom prst="rect">
            <a:avLst/>
          </a:prstGeom>
          <a:solidFill>
            <a:schemeClr val="bg1"/>
          </a:solidFill>
          <a:ln w="19050">
            <a:solidFill>
              <a:srgbClr val="BBDC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BBDCFB"/>
                </a:solidFill>
              </a:rPr>
              <a:t>Req’s</a:t>
            </a:r>
            <a:endParaRPr lang="nl-NL" dirty="0">
              <a:solidFill>
                <a:srgbClr val="BBDCFB"/>
              </a:solidFill>
            </a:endParaRPr>
          </a:p>
        </p:txBody>
      </p:sp>
      <p:sp>
        <p:nvSpPr>
          <p:cNvPr id="71" name="Rectangle 70">
            <a:extLst>
              <a:ext uri="{FF2B5EF4-FFF2-40B4-BE49-F238E27FC236}">
                <a16:creationId xmlns:a16="http://schemas.microsoft.com/office/drawing/2014/main" id="{BA07C145-A2B2-90FE-E215-ED2BA923E2A6}"/>
              </a:ext>
            </a:extLst>
          </p:cNvPr>
          <p:cNvSpPr/>
          <p:nvPr/>
        </p:nvSpPr>
        <p:spPr>
          <a:xfrm>
            <a:off x="10597329" y="5297393"/>
            <a:ext cx="1198476" cy="229906"/>
          </a:xfrm>
          <a:prstGeom prst="rect">
            <a:avLst/>
          </a:prstGeom>
          <a:solidFill>
            <a:schemeClr val="bg1"/>
          </a:solidFill>
          <a:ln w="19050">
            <a:solidFill>
              <a:srgbClr val="BBDC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a:solidFill>
                  <a:srgbClr val="BBDCFB"/>
                </a:solidFill>
              </a:rPr>
              <a:t>Capabilities</a:t>
            </a:r>
            <a:endParaRPr lang="nl-NL" sz="1400" dirty="0">
              <a:solidFill>
                <a:srgbClr val="BBDCFB"/>
              </a:solidFill>
            </a:endParaRPr>
          </a:p>
        </p:txBody>
      </p:sp>
      <p:sp>
        <p:nvSpPr>
          <p:cNvPr id="72" name="Rectangle 71">
            <a:extLst>
              <a:ext uri="{FF2B5EF4-FFF2-40B4-BE49-F238E27FC236}">
                <a16:creationId xmlns:a16="http://schemas.microsoft.com/office/drawing/2014/main" id="{C2328CDC-7F8D-0DFB-6A5C-0F5A4E7E17AA}"/>
              </a:ext>
            </a:extLst>
          </p:cNvPr>
          <p:cNvSpPr/>
          <p:nvPr/>
        </p:nvSpPr>
        <p:spPr>
          <a:xfrm>
            <a:off x="9320979" y="6045166"/>
            <a:ext cx="1198476" cy="229906"/>
          </a:xfrm>
          <a:prstGeom prst="rect">
            <a:avLst/>
          </a:prstGeom>
          <a:solidFill>
            <a:schemeClr val="bg1"/>
          </a:solidFill>
          <a:ln w="19050">
            <a:solidFill>
              <a:srgbClr val="BBDC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BBDCFB"/>
                </a:solidFill>
              </a:rPr>
              <a:t>Req’s</a:t>
            </a:r>
            <a:endParaRPr lang="nl-NL" dirty="0">
              <a:solidFill>
                <a:srgbClr val="BBDCFB"/>
              </a:solidFill>
            </a:endParaRPr>
          </a:p>
        </p:txBody>
      </p:sp>
      <p:sp>
        <p:nvSpPr>
          <p:cNvPr id="73" name="Rectangle 72">
            <a:extLst>
              <a:ext uri="{FF2B5EF4-FFF2-40B4-BE49-F238E27FC236}">
                <a16:creationId xmlns:a16="http://schemas.microsoft.com/office/drawing/2014/main" id="{62999F4D-BF07-4E78-B38C-D9406AF06F8B}"/>
              </a:ext>
            </a:extLst>
          </p:cNvPr>
          <p:cNvSpPr/>
          <p:nvPr/>
        </p:nvSpPr>
        <p:spPr>
          <a:xfrm>
            <a:off x="10597329" y="6050185"/>
            <a:ext cx="1198476" cy="229906"/>
          </a:xfrm>
          <a:prstGeom prst="rect">
            <a:avLst/>
          </a:prstGeom>
          <a:solidFill>
            <a:schemeClr val="bg1"/>
          </a:solidFill>
          <a:ln w="19050">
            <a:solidFill>
              <a:srgbClr val="BBDC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err="1">
                <a:solidFill>
                  <a:srgbClr val="BBDCFB"/>
                </a:solidFill>
              </a:rPr>
              <a:t>Capabilities</a:t>
            </a:r>
            <a:endParaRPr lang="nl-NL" dirty="0">
              <a:solidFill>
                <a:srgbClr val="BBDCFB"/>
              </a:solidFill>
            </a:endParaRPr>
          </a:p>
        </p:txBody>
      </p:sp>
      <p:sp>
        <p:nvSpPr>
          <p:cNvPr id="74" name="Rectangle 73">
            <a:extLst>
              <a:ext uri="{FF2B5EF4-FFF2-40B4-BE49-F238E27FC236}">
                <a16:creationId xmlns:a16="http://schemas.microsoft.com/office/drawing/2014/main" id="{4158B6FF-00DC-1A94-BDAB-9590FBB557C0}"/>
              </a:ext>
            </a:extLst>
          </p:cNvPr>
          <p:cNvSpPr/>
          <p:nvPr/>
        </p:nvSpPr>
        <p:spPr>
          <a:xfrm>
            <a:off x="753647" y="4093238"/>
            <a:ext cx="2604613" cy="2236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75" name="Rectangle 74">
            <a:extLst>
              <a:ext uri="{FF2B5EF4-FFF2-40B4-BE49-F238E27FC236}">
                <a16:creationId xmlns:a16="http://schemas.microsoft.com/office/drawing/2014/main" id="{FE8A038E-39CB-9D84-415B-C4E14BF1D1C9}"/>
              </a:ext>
            </a:extLst>
          </p:cNvPr>
          <p:cNvSpPr/>
          <p:nvPr/>
        </p:nvSpPr>
        <p:spPr>
          <a:xfrm>
            <a:off x="3555559" y="4091680"/>
            <a:ext cx="2595109" cy="2245657"/>
          </a:xfrm>
          <a:prstGeom prst="rect">
            <a:avLst/>
          </a:prstGeom>
          <a:noFill/>
          <a:ln>
            <a:solidFill>
              <a:srgbClr val="3295F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76" name="Rectangle 75">
            <a:extLst>
              <a:ext uri="{FF2B5EF4-FFF2-40B4-BE49-F238E27FC236}">
                <a16:creationId xmlns:a16="http://schemas.microsoft.com/office/drawing/2014/main" id="{CF36A46F-13D3-D94B-5C2D-5BC372A202E6}"/>
              </a:ext>
            </a:extLst>
          </p:cNvPr>
          <p:cNvSpPr/>
          <p:nvPr/>
        </p:nvSpPr>
        <p:spPr>
          <a:xfrm>
            <a:off x="6366696" y="4091680"/>
            <a:ext cx="2604007" cy="2252616"/>
          </a:xfrm>
          <a:prstGeom prst="rect">
            <a:avLst/>
          </a:prstGeom>
          <a:noFill/>
          <a:ln>
            <a:solidFill>
              <a:srgbClr val="76B8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77" name="Rectangle 76">
            <a:extLst>
              <a:ext uri="{FF2B5EF4-FFF2-40B4-BE49-F238E27FC236}">
                <a16:creationId xmlns:a16="http://schemas.microsoft.com/office/drawing/2014/main" id="{B0763550-A07D-E183-DB46-D99BFFB7E081}"/>
              </a:ext>
            </a:extLst>
          </p:cNvPr>
          <p:cNvSpPr/>
          <p:nvPr/>
        </p:nvSpPr>
        <p:spPr>
          <a:xfrm>
            <a:off x="9180490" y="4093238"/>
            <a:ext cx="2716137" cy="2244099"/>
          </a:xfrm>
          <a:prstGeom prst="rect">
            <a:avLst/>
          </a:prstGeom>
          <a:noFill/>
          <a:ln>
            <a:solidFill>
              <a:srgbClr val="BBDC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78" name="Rectangle 77">
            <a:extLst>
              <a:ext uri="{FF2B5EF4-FFF2-40B4-BE49-F238E27FC236}">
                <a16:creationId xmlns:a16="http://schemas.microsoft.com/office/drawing/2014/main" id="{2EC7A03B-F9A1-27A3-7576-42A48AE190B4}"/>
              </a:ext>
            </a:extLst>
          </p:cNvPr>
          <p:cNvSpPr/>
          <p:nvPr/>
        </p:nvSpPr>
        <p:spPr>
          <a:xfrm rot="16200000">
            <a:off x="-1636385" y="4234327"/>
            <a:ext cx="3790959" cy="39886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b="1" dirty="0">
                <a:solidFill>
                  <a:schemeClr val="accent1"/>
                </a:solidFill>
              </a:rPr>
              <a:t>Base </a:t>
            </a:r>
            <a:r>
              <a:rPr lang="nl-NL" sz="1400" b="1" dirty="0" err="1">
                <a:solidFill>
                  <a:schemeClr val="accent1"/>
                </a:solidFill>
              </a:rPr>
              <a:t>Layer</a:t>
            </a:r>
            <a:r>
              <a:rPr lang="nl-NL" sz="1400" b="1" dirty="0">
                <a:solidFill>
                  <a:schemeClr val="accent1"/>
                </a:solidFill>
              </a:rPr>
              <a:t> ***</a:t>
            </a:r>
          </a:p>
        </p:txBody>
      </p:sp>
      <p:grpSp>
        <p:nvGrpSpPr>
          <p:cNvPr id="79" name="Group 78">
            <a:extLst>
              <a:ext uri="{FF2B5EF4-FFF2-40B4-BE49-F238E27FC236}">
                <a16:creationId xmlns:a16="http://schemas.microsoft.com/office/drawing/2014/main" id="{46B8E9CF-50DF-4934-F4CF-A87733F5EC00}"/>
              </a:ext>
            </a:extLst>
          </p:cNvPr>
          <p:cNvGrpSpPr/>
          <p:nvPr/>
        </p:nvGrpSpPr>
        <p:grpSpPr>
          <a:xfrm rot="16200000">
            <a:off x="71259" y="5939420"/>
            <a:ext cx="360680" cy="360680"/>
            <a:chOff x="9987019" y="6454990"/>
            <a:chExt cx="360680" cy="360680"/>
          </a:xfrm>
        </p:grpSpPr>
        <p:sp>
          <p:nvSpPr>
            <p:cNvPr id="80" name="Rectangle 79">
              <a:extLst>
                <a:ext uri="{FF2B5EF4-FFF2-40B4-BE49-F238E27FC236}">
                  <a16:creationId xmlns:a16="http://schemas.microsoft.com/office/drawing/2014/main" id="{051AB474-C339-660B-B7D6-51F1F860C679}"/>
                </a:ext>
              </a:extLst>
            </p:cNvPr>
            <p:cNvSpPr/>
            <p:nvPr/>
          </p:nvSpPr>
          <p:spPr>
            <a:xfrm>
              <a:off x="9987019" y="6454990"/>
              <a:ext cx="360680" cy="3606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1" name="Graphic 80">
              <a:extLst>
                <a:ext uri="{FF2B5EF4-FFF2-40B4-BE49-F238E27FC236}">
                  <a16:creationId xmlns:a16="http://schemas.microsoft.com/office/drawing/2014/main" id="{EC6EADE1-BB86-788D-DC3E-0E8667E56C68}"/>
                </a:ext>
              </a:extLst>
            </p:cNvPr>
            <p:cNvPicPr>
              <a:picLocks noChangeAspect="1"/>
            </p:cNvPicPr>
            <p:nvPr/>
          </p:nvPicPr>
          <p:blipFill>
            <a:blip r:embed="rId3">
              <a:biLevel thresh="25000"/>
              <a:extLst>
                <a:ext uri="{96DAC541-7B7A-43D3-8B79-37D633B846F1}">
                  <asvg:svgBlip xmlns:asvg="http://schemas.microsoft.com/office/drawing/2016/SVG/main" r:embed="rId4"/>
                </a:ext>
              </a:extLst>
            </a:blip>
            <a:stretch>
              <a:fillRect/>
            </a:stretch>
          </p:blipFill>
          <p:spPr>
            <a:xfrm>
              <a:off x="10022196" y="6482995"/>
              <a:ext cx="290326" cy="290324"/>
            </a:xfrm>
            <a:prstGeom prst="rect">
              <a:avLst/>
            </a:prstGeom>
          </p:spPr>
        </p:pic>
      </p:grpSp>
    </p:spTree>
    <p:extLst>
      <p:ext uri="{BB962C8B-B14F-4D97-AF65-F5344CB8AC3E}">
        <p14:creationId xmlns:p14="http://schemas.microsoft.com/office/powerpoint/2010/main" val="678595567"/>
      </p:ext>
    </p:extLst>
  </p:cSld>
  <p:clrMapOvr>
    <a:masterClrMapping/>
  </p:clrMapOvr>
</p:sld>
</file>

<file path=ppt/theme/theme1.xml><?xml version="1.0" encoding="utf-8"?>
<a:theme xmlns:a="http://schemas.openxmlformats.org/drawingml/2006/main" name="Presentation2">
  <a:themeElements>
    <a:clrScheme name="DTA">
      <a:dk1>
        <a:srgbClr val="000000"/>
      </a:dk1>
      <a:lt1>
        <a:srgbClr val="FFFFFF"/>
      </a:lt1>
      <a:dk2>
        <a:srgbClr val="000000"/>
      </a:dk2>
      <a:lt2>
        <a:srgbClr val="FFFFFF"/>
      </a:lt2>
      <a:accent1>
        <a:srgbClr val="084C8D"/>
      </a:accent1>
      <a:accent2>
        <a:srgbClr val="6BA67B"/>
      </a:accent2>
      <a:accent3>
        <a:srgbClr val="8B989C"/>
      </a:accent3>
      <a:accent4>
        <a:srgbClr val="A5B5BF"/>
      </a:accent4>
      <a:accent5>
        <a:srgbClr val="88A2AA"/>
      </a:accent5>
      <a:accent6>
        <a:srgbClr val="CF4D6F"/>
      </a:accent6>
      <a:hlink>
        <a:srgbClr val="FFFFFF"/>
      </a:hlink>
      <a:folHlink>
        <a:srgbClr val="FFFFFF"/>
      </a:folHlink>
    </a:clrScheme>
    <a:fontScheme name="DTA Fonts">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3"/>
          </a:solidFill>
          <a:headEnd type="oval"/>
          <a:tailEnd type="ova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les slides Template 0.2" id="{DB16745B-07B2-1C42-AF99-0A729B90DD3E}" vid="{A85C8293-EE19-064C-BE16-FFB7DDD87EB9}"/>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3051E785A0944C9623B2CF2D03D13A" ma:contentTypeVersion="18" ma:contentTypeDescription="Een nieuw document maken." ma:contentTypeScope="" ma:versionID="792759436a127e1ab27d883ca12c5c51">
  <xsd:schema xmlns:xsd="http://www.w3.org/2001/XMLSchema" xmlns:xs="http://www.w3.org/2001/XMLSchema" xmlns:p="http://schemas.microsoft.com/office/2006/metadata/properties" xmlns:ns2="68d6e1ab-37aa-479f-9c04-d86d5735be89" xmlns:ns3="5a3c07ad-2062-43ec-a013-bc9d633bbc24" xmlns:ns4="d1ae0414-cf28-4f65-9cb4-6b3a95b2d45d" targetNamespace="http://schemas.microsoft.com/office/2006/metadata/properties" ma:root="true" ma:fieldsID="73d2b2545976f656183ab6449f691d76" ns2:_="" ns3:_="" ns4:_="">
    <xsd:import namespace="68d6e1ab-37aa-479f-9c04-d86d5735be89"/>
    <xsd:import namespace="5a3c07ad-2062-43ec-a013-bc9d633bbc24"/>
    <xsd:import namespace="d1ae0414-cf28-4f65-9cb4-6b3a95b2d4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d6e1ab-37aa-479f-9c04-d86d5735be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4b49f784-fb7a-4e88-81ea-a4ee0e0502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3c07ad-2062-43ec-a013-bc9d633bbc2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bc40a32-71ad-409a-92c3-d63ded217acb}" ma:internalName="TaxCatchAll" ma:showField="CatchAllData" ma:web="d1ae0414-cf28-4f65-9cb4-6b3a95b2d45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1ae0414-cf28-4f65-9cb4-6b3a95b2d45d" elementFormDefault="qualified">
    <xsd:import namespace="http://schemas.microsoft.com/office/2006/documentManagement/types"/>
    <xsd:import namespace="http://schemas.microsoft.com/office/infopath/2007/PartnerControls"/>
    <xsd:element name="SharedWithUsers" ma:index="2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1ae0414-cf28-4f65-9cb4-6b3a95b2d45d">
      <UserInfo>
        <DisplayName>Christoph Balduck</DisplayName>
        <AccountId>13</AccountId>
        <AccountType/>
      </UserInfo>
    </SharedWithUsers>
    <lcf76f155ced4ddcb4097134ff3c332f xmlns="68d6e1ab-37aa-479f-9c04-d86d5735be89">
      <Terms xmlns="http://schemas.microsoft.com/office/infopath/2007/PartnerControls"/>
    </lcf76f155ced4ddcb4097134ff3c332f>
    <TaxCatchAll xmlns="5a3c07ad-2062-43ec-a013-bc9d633bbc2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F5BFC8-7101-4149-A682-508BEB883A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d6e1ab-37aa-479f-9c04-d86d5735be89"/>
    <ds:schemaRef ds:uri="5a3c07ad-2062-43ec-a013-bc9d633bbc24"/>
    <ds:schemaRef ds:uri="d1ae0414-cf28-4f65-9cb4-6b3a95b2d4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8FA619-D06A-4F64-87A1-9618AE8ECDBD}">
  <ds:schemaRefs>
    <ds:schemaRef ds:uri="059294ea-4f82-4f57-b3df-4a6197bae5c1"/>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infopath/2007/PartnerControls"/>
    <ds:schemaRef ds:uri="f4249bf2-98a7-41b7-b969-6d43cc77b2fd"/>
    <ds:schemaRef ds:uri="http://schemas.microsoft.com/office/2006/metadata/properties"/>
    <ds:schemaRef ds:uri="http://www.w3.org/XML/1998/namespace"/>
    <ds:schemaRef ds:uri="http://purl.org/dc/terms/"/>
    <ds:schemaRef ds:uri="d1ae0414-cf28-4f65-9cb4-6b3a95b2d45d"/>
    <ds:schemaRef ds:uri="68d6e1ab-37aa-479f-9c04-d86d5735be89"/>
    <ds:schemaRef ds:uri="5a3c07ad-2062-43ec-a013-bc9d633bbc24"/>
  </ds:schemaRefs>
</ds:datastoreItem>
</file>

<file path=customXml/itemProps3.xml><?xml version="1.0" encoding="utf-8"?>
<ds:datastoreItem xmlns:ds="http://schemas.openxmlformats.org/officeDocument/2006/customXml" ds:itemID="{31013DB8-1479-480A-84DD-CC508BD8A0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Sales slides Template 0.2 jw</Template>
  <TotalTime>0</TotalTime>
  <Words>4198</Words>
  <Application>Microsoft Office PowerPoint</Application>
  <PresentationFormat>Widescreen</PresentationFormat>
  <Paragraphs>912</Paragraphs>
  <Slides>27</Slides>
  <Notes>20</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 Rounded MT Bold</vt:lpstr>
      <vt:lpstr>Calibri</vt:lpstr>
      <vt:lpstr>Montserrat</vt:lpstr>
      <vt:lpstr>Open Sans</vt:lpstr>
      <vt:lpstr>Precisely Bold</vt:lpstr>
      <vt:lpstr>Precisely Light</vt:lpstr>
      <vt:lpstr>Wingdings</vt:lpstr>
      <vt:lpstr>Presentation2</vt:lpstr>
      <vt:lpstr>Privacy café</vt:lpstr>
      <vt:lpstr>data trust associates intro</vt:lpstr>
      <vt:lpstr>What’s the problem? </vt:lpstr>
      <vt:lpstr>Several problems with all the EU acts…</vt:lpstr>
      <vt:lpstr>Several problems with all the EU acts…</vt:lpstr>
      <vt:lpstr>What if….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objective by end of Q3…</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Martin Milos</dc:creator>
  <cp:lastModifiedBy>Nico De Bock</cp:lastModifiedBy>
  <cp:revision>166</cp:revision>
  <cp:lastPrinted>2020-11-09T12:49:05Z</cp:lastPrinted>
  <dcterms:created xsi:type="dcterms:W3CDTF">2020-05-03T09:37:25Z</dcterms:created>
  <dcterms:modified xsi:type="dcterms:W3CDTF">2025-06-11T07:40:29Z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0x010100BA3051E785A0944C9623B2CF2D03D13A</vt:lpwstr>
  </property>
  <property fmtid="{D5CDD505-2E9C-101B-9397-08002B2CF9AE}" pid="3" name="Order">
    <vt:r8>42400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SIP_Label_fb3ff07e-f2de-42b2-b7ae-83bd6fad9be4_Enabled">
    <vt:lpwstr>true</vt:lpwstr>
  </property>
  <property fmtid="{D5CDD505-2E9C-101B-9397-08002B2CF9AE}" pid="11" name="MSIP_Label_fb3ff07e-f2de-42b2-b7ae-83bd6fad9be4_SetDate">
    <vt:lpwstr>2023-01-09T10:10:59Z</vt:lpwstr>
  </property>
  <property fmtid="{D5CDD505-2E9C-101B-9397-08002B2CF9AE}" pid="12" name="MSIP_Label_fb3ff07e-f2de-42b2-b7ae-83bd6fad9be4_Method">
    <vt:lpwstr>Standard</vt:lpwstr>
  </property>
  <property fmtid="{D5CDD505-2E9C-101B-9397-08002B2CF9AE}" pid="13" name="MSIP_Label_fb3ff07e-f2de-42b2-b7ae-83bd6fad9be4_Name">
    <vt:lpwstr>Intern</vt:lpwstr>
  </property>
  <property fmtid="{D5CDD505-2E9C-101B-9397-08002B2CF9AE}" pid="14" name="MSIP_Label_fb3ff07e-f2de-42b2-b7ae-83bd6fad9be4_SiteId">
    <vt:lpwstr>1b1b41fd-72e9-4071-930c-af8e606c3da0</vt:lpwstr>
  </property>
  <property fmtid="{D5CDD505-2E9C-101B-9397-08002B2CF9AE}" pid="15" name="MSIP_Label_fb3ff07e-f2de-42b2-b7ae-83bd6fad9be4_ActionId">
    <vt:lpwstr>d9712479-d142-4e92-8ce3-3437ab8b426d</vt:lpwstr>
  </property>
  <property fmtid="{D5CDD505-2E9C-101B-9397-08002B2CF9AE}" pid="16" name="MSIP_Label_fb3ff07e-f2de-42b2-b7ae-83bd6fad9be4_ContentBits">
    <vt:lpwstr>0</vt:lpwstr>
  </property>
  <property fmtid="{D5CDD505-2E9C-101B-9397-08002B2CF9AE}" pid="17" name="MediaServiceImageTags">
    <vt:lpwstr/>
  </property>
  <property fmtid="{D5CDD505-2E9C-101B-9397-08002B2CF9AE}" pid="18" name="MSIP_Label_8d6eec08-3916-454d-825e-219775cc1119_Enabled">
    <vt:lpwstr>true</vt:lpwstr>
  </property>
  <property fmtid="{D5CDD505-2E9C-101B-9397-08002B2CF9AE}" pid="19" name="MSIP_Label_8d6eec08-3916-454d-825e-219775cc1119_SetDate">
    <vt:lpwstr>2025-06-11T07:40:25Z</vt:lpwstr>
  </property>
  <property fmtid="{D5CDD505-2E9C-101B-9397-08002B2CF9AE}" pid="20" name="MSIP_Label_8d6eec08-3916-454d-825e-219775cc1119_Method">
    <vt:lpwstr>Privileged</vt:lpwstr>
  </property>
  <property fmtid="{D5CDD505-2E9C-101B-9397-08002B2CF9AE}" pid="21" name="MSIP_Label_8d6eec08-3916-454d-825e-219775cc1119_Name">
    <vt:lpwstr>TOR_Public</vt:lpwstr>
  </property>
  <property fmtid="{D5CDD505-2E9C-101B-9397-08002B2CF9AE}" pid="22" name="MSIP_Label_8d6eec08-3916-454d-825e-219775cc1119_SiteId">
    <vt:lpwstr>17075fe6-81b6-42f8-8120-de58650ac4fc</vt:lpwstr>
  </property>
  <property fmtid="{D5CDD505-2E9C-101B-9397-08002B2CF9AE}" pid="23" name="MSIP_Label_8d6eec08-3916-454d-825e-219775cc1119_ActionId">
    <vt:lpwstr>41b7d39c-f6aa-43eb-bdb4-1f9264941783</vt:lpwstr>
  </property>
  <property fmtid="{D5CDD505-2E9C-101B-9397-08002B2CF9AE}" pid="24" name="MSIP_Label_8d6eec08-3916-454d-825e-219775cc1119_ContentBits">
    <vt:lpwstr>0</vt:lpwstr>
  </property>
  <property fmtid="{D5CDD505-2E9C-101B-9397-08002B2CF9AE}" pid="25" name="MSIP_Label_8d6eec08-3916-454d-825e-219775cc1119_Tag">
    <vt:lpwstr>10, 0, 1, 1</vt:lpwstr>
  </property>
</Properties>
</file>