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style2.xml" ContentType="application/vnd.ms-office.chartstyle+xml"/>
  <Override PartName="/ppt/charts/colors2.xml" ContentType="application/vnd.ms-office.chartcolorstyle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60" r:id="rId2"/>
    <p:sldId id="392" r:id="rId3"/>
    <p:sldId id="259" r:id="rId4"/>
    <p:sldId id="256" r:id="rId5"/>
    <p:sldId id="395" r:id="rId6"/>
    <p:sldId id="420" r:id="rId7"/>
    <p:sldId id="398" r:id="rId8"/>
    <p:sldId id="405" r:id="rId9"/>
    <p:sldId id="421" r:id="rId10"/>
    <p:sldId id="394" r:id="rId11"/>
    <p:sldId id="389" r:id="rId12"/>
    <p:sldId id="366" r:id="rId13"/>
    <p:sldId id="414" r:id="rId14"/>
    <p:sldId id="368" r:id="rId15"/>
    <p:sldId id="417" r:id="rId16"/>
    <p:sldId id="416" r:id="rId17"/>
    <p:sldId id="258" r:id="rId18"/>
    <p:sldId id="415" r:id="rId19"/>
    <p:sldId id="364" r:id="rId20"/>
    <p:sldId id="407" r:id="rId21"/>
    <p:sldId id="408" r:id="rId22"/>
    <p:sldId id="409" r:id="rId23"/>
    <p:sldId id="410" r:id="rId24"/>
    <p:sldId id="369" r:id="rId25"/>
    <p:sldId id="418" r:id="rId26"/>
    <p:sldId id="382" r:id="rId27"/>
    <p:sldId id="422" r:id="rId28"/>
    <p:sldId id="413" r:id="rId29"/>
    <p:sldId id="400" r:id="rId30"/>
    <p:sldId id="412" r:id="rId31"/>
    <p:sldId id="404" r:id="rId32"/>
    <p:sldId id="419" r:id="rId33"/>
    <p:sldId id="403" r:id="rId34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C9E734-0C9F-AD47-79C8-4245F0776BA0}" name="Gwenaëlle Detroux" initials="GD" userId="S::gdetroux@fednot.be::d0fcb448-390e-4819-8994-0cfff356925b" providerId="AD"/>
  <p188:author id="{FD68FEC5-A7B8-D6D8-1F62-D504D0401700}" name="Ornella Sabatino" initials="OS" userId="S::osabatino@fednot.be::48865145-5830-4286-a4f3-b14fc39e782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753"/>
    <a:srgbClr val="00B3C4"/>
    <a:srgbClr val="DFF5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788" autoAdjust="0"/>
    <p:restoredTop sz="88138" autoAdjust="0"/>
  </p:normalViewPr>
  <p:slideViewPr>
    <p:cSldViewPr snapToGrid="0" snapToObjects="1">
      <p:cViewPr>
        <p:scale>
          <a:sx n="88" d="100"/>
          <a:sy n="88" d="100"/>
        </p:scale>
        <p:origin x="79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51428853108437E-2"/>
          <c:y val="0.11186889374797107"/>
          <c:w val="0.945830585629921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9</c:v>
                </c:pt>
                <c:pt idx="3">
                  <c:v>17</c:v>
                </c:pt>
                <c:pt idx="4">
                  <c:v>49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9B-448F-A80E-299D0B169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4743632"/>
        <c:axId val="1374744048"/>
      </c:barChart>
      <c:catAx>
        <c:axId val="13747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74744048"/>
        <c:crosses val="autoZero"/>
        <c:auto val="1"/>
        <c:lblAlgn val="ctr"/>
        <c:lblOffset val="100"/>
        <c:noMultiLvlLbl val="0"/>
      </c:catAx>
      <c:valAx>
        <c:axId val="137474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7474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119362407936713E-2"/>
          <c:y val="0.11348992917681607"/>
          <c:w val="0.92244659125763484"/>
          <c:h val="0.7975087277686943"/>
        </c:manualLayout>
      </c:layout>
      <c:lineChart>
        <c:grouping val="standard"/>
        <c:varyColors val="0"/>
        <c:ser>
          <c:idx val="0"/>
          <c:order val="0"/>
          <c:tx>
            <c:strRef>
              <c:f>'Demand - Evolution'!$A$2</c:f>
              <c:strCache>
                <c:ptCount val="1"/>
                <c:pt idx="0">
                  <c:v>Notary offices and institutions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'Demand - Evolution'!$B$1:$D$1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'Demand - Evolution'!$B$2:$D$2</c:f>
              <c:numCache>
                <c:formatCode>General</c:formatCode>
                <c:ptCount val="3"/>
                <c:pt idx="0">
                  <c:v>239</c:v>
                </c:pt>
                <c:pt idx="1">
                  <c:v>350</c:v>
                </c:pt>
                <c:pt idx="2">
                  <c:v>393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772-4BFB-9ED9-066486FB978E}"/>
            </c:ext>
          </c:extLst>
        </c:ser>
        <c:ser>
          <c:idx val="1"/>
          <c:order val="1"/>
          <c:tx>
            <c:strRef>
              <c:f>'Demand - Evolution'!$A$3</c:f>
              <c:strCache>
                <c:ptCount val="1"/>
                <c:pt idx="0">
                  <c:v>Public authorities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'Demand - Evolution'!$B$1:$D$1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'Demand - Evolution'!$B$3:$D$3</c:f>
              <c:numCache>
                <c:formatCode>General</c:formatCode>
                <c:ptCount val="3"/>
                <c:pt idx="0">
                  <c:v>125</c:v>
                </c:pt>
                <c:pt idx="1">
                  <c:v>112</c:v>
                </c:pt>
                <c:pt idx="2">
                  <c:v>134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72-4BFB-9ED9-066486FB978E}"/>
            </c:ext>
          </c:extLst>
        </c:ser>
        <c:ser>
          <c:idx val="2"/>
          <c:order val="2"/>
          <c:tx>
            <c:strRef>
              <c:f>'Demand - Evolution'!$A$4</c:f>
              <c:strCache>
                <c:ptCount val="1"/>
                <c:pt idx="0">
                  <c:v>Citizen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'Demand - Evolution'!$B$1:$D$1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'Demand - Evolution'!$B$4:$D$4</c:f>
              <c:numCache>
                <c:formatCode>General</c:formatCode>
                <c:ptCount val="3"/>
                <c:pt idx="0">
                  <c:v>17</c:v>
                </c:pt>
                <c:pt idx="1">
                  <c:v>18</c:v>
                </c:pt>
                <c:pt idx="2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772-4BFB-9ED9-066486FB978E}"/>
            </c:ext>
          </c:extLst>
        </c:ser>
        <c:ser>
          <c:idx val="3"/>
          <c:order val="3"/>
          <c:tx>
            <c:strRef>
              <c:f>'Demand - Evolution'!$A$5</c:f>
              <c:strCache>
                <c:ptCount val="1"/>
                <c:pt idx="0">
                  <c:v>Other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'Demand - Evolution'!$B$1:$D$1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'Demand - Evolution'!$B$5:$D$5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772-4BFB-9ED9-066486FB97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2101855"/>
        <c:axId val="2041433087"/>
      </c:lineChart>
      <c:catAx>
        <c:axId val="23210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041433087"/>
        <c:crosses val="autoZero"/>
        <c:auto val="1"/>
        <c:lblAlgn val="ctr"/>
        <c:lblOffset val="100"/>
        <c:noMultiLvlLbl val="0"/>
      </c:catAx>
      <c:valAx>
        <c:axId val="2041433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232101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37311B-9D03-48A4-B5AF-DD9463B7F3E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F174D9F2-70DF-4AA6-8CEA-5D38926D2745}">
      <dgm:prSet phldrT="[Text]"/>
      <dgm:spPr/>
      <dgm:t>
        <a:bodyPr/>
        <a:lstStyle/>
        <a:p>
          <a:r>
            <a:rPr lang="fr-BE" dirty="0"/>
            <a:t>2013</a:t>
          </a:r>
          <a:endParaRPr lang="nl-BE" dirty="0"/>
        </a:p>
      </dgm:t>
    </dgm:pt>
    <dgm:pt modelId="{576F0AC2-A71F-4023-8DCC-9E09E543CA0D}" type="parTrans" cxnId="{401B4233-D0BC-48CE-960D-17FC189CF137}">
      <dgm:prSet/>
      <dgm:spPr/>
      <dgm:t>
        <a:bodyPr/>
        <a:lstStyle/>
        <a:p>
          <a:endParaRPr lang="nl-BE"/>
        </a:p>
      </dgm:t>
    </dgm:pt>
    <dgm:pt modelId="{74B84EB2-018C-4EB6-8F95-209A4F17B3D6}" type="sibTrans" cxnId="{401B4233-D0BC-48CE-960D-17FC189CF137}">
      <dgm:prSet/>
      <dgm:spPr/>
      <dgm:t>
        <a:bodyPr/>
        <a:lstStyle/>
        <a:p>
          <a:endParaRPr lang="nl-BE"/>
        </a:p>
      </dgm:t>
    </dgm:pt>
    <dgm:pt modelId="{41B0ED21-CEE3-4124-9B0C-C6D402E59858}">
      <dgm:prSet phldrT="[Text]"/>
      <dgm:spPr/>
      <dgm:t>
        <a:bodyPr/>
        <a:lstStyle/>
        <a:p>
          <a:pPr>
            <a:buNone/>
          </a:pPr>
          <a:r>
            <a:rPr lang="fr-BE" dirty="0"/>
            <a:t>Projet « </a:t>
          </a:r>
          <a:r>
            <a:rPr lang="fr-BE" b="1" dirty="0">
              <a:solidFill>
                <a:srgbClr val="00B3C4"/>
              </a:solidFill>
            </a:rPr>
            <a:t>Vie privée dans les études </a:t>
          </a:r>
          <a:r>
            <a:rPr lang="fr-BE" dirty="0"/>
            <a:t>» (Loi Vie Privée)</a:t>
          </a:r>
          <a:endParaRPr lang="nl-BE" dirty="0"/>
        </a:p>
      </dgm:t>
    </dgm:pt>
    <dgm:pt modelId="{2A1A0A76-320E-4260-A75D-54BA58C91B0F}" type="parTrans" cxnId="{64B5B905-C9C9-47E8-9F59-EE8C53881898}">
      <dgm:prSet/>
      <dgm:spPr/>
      <dgm:t>
        <a:bodyPr/>
        <a:lstStyle/>
        <a:p>
          <a:endParaRPr lang="nl-BE"/>
        </a:p>
      </dgm:t>
    </dgm:pt>
    <dgm:pt modelId="{800FBF2E-FF5C-41B2-922F-FCB0F54F33B4}" type="sibTrans" cxnId="{64B5B905-C9C9-47E8-9F59-EE8C53881898}">
      <dgm:prSet/>
      <dgm:spPr/>
      <dgm:t>
        <a:bodyPr/>
        <a:lstStyle/>
        <a:p>
          <a:endParaRPr lang="nl-BE"/>
        </a:p>
      </dgm:t>
    </dgm:pt>
    <dgm:pt modelId="{9559A382-8C40-4387-957B-ADD55B38333F}">
      <dgm:prSet phldrT="[Text]"/>
      <dgm:spPr/>
      <dgm:t>
        <a:bodyPr/>
        <a:lstStyle/>
        <a:p>
          <a:pPr>
            <a:buNone/>
          </a:pPr>
          <a:r>
            <a:rPr lang="fr-BE" dirty="0"/>
            <a:t>Sensibilisation dans les études, formations, audits </a:t>
          </a:r>
          <a:endParaRPr lang="nl-BE" dirty="0"/>
        </a:p>
      </dgm:t>
    </dgm:pt>
    <dgm:pt modelId="{B4777337-7429-433D-87F2-D9A1A44C3E80}" type="parTrans" cxnId="{DD07A2A4-17E6-46DE-AE15-A26009951D5D}">
      <dgm:prSet/>
      <dgm:spPr/>
      <dgm:t>
        <a:bodyPr/>
        <a:lstStyle/>
        <a:p>
          <a:endParaRPr lang="nl-BE"/>
        </a:p>
      </dgm:t>
    </dgm:pt>
    <dgm:pt modelId="{44047581-2715-4FAB-AA6E-D6B92C5B6A90}" type="sibTrans" cxnId="{DD07A2A4-17E6-46DE-AE15-A26009951D5D}">
      <dgm:prSet/>
      <dgm:spPr/>
      <dgm:t>
        <a:bodyPr/>
        <a:lstStyle/>
        <a:p>
          <a:endParaRPr lang="nl-BE"/>
        </a:p>
      </dgm:t>
    </dgm:pt>
    <dgm:pt modelId="{232132F7-C08F-4F84-B6C4-CC3FF4168207}">
      <dgm:prSet phldrT="[Text]"/>
      <dgm:spPr/>
      <dgm:t>
        <a:bodyPr/>
        <a:lstStyle/>
        <a:p>
          <a:r>
            <a:rPr lang="fr-BE" dirty="0"/>
            <a:t>2015</a:t>
          </a:r>
          <a:endParaRPr lang="nl-BE" dirty="0"/>
        </a:p>
      </dgm:t>
    </dgm:pt>
    <dgm:pt modelId="{DA770421-88AA-403B-8B33-923A1112E86B}" type="parTrans" cxnId="{6222BA38-1DF6-4D9B-BB5C-066B1C10FA6D}">
      <dgm:prSet/>
      <dgm:spPr/>
      <dgm:t>
        <a:bodyPr/>
        <a:lstStyle/>
        <a:p>
          <a:endParaRPr lang="nl-BE"/>
        </a:p>
      </dgm:t>
    </dgm:pt>
    <dgm:pt modelId="{DB3977CD-9F59-4EDE-8105-03198448EBF1}" type="sibTrans" cxnId="{6222BA38-1DF6-4D9B-BB5C-066B1C10FA6D}">
      <dgm:prSet/>
      <dgm:spPr/>
      <dgm:t>
        <a:bodyPr/>
        <a:lstStyle/>
        <a:p>
          <a:endParaRPr lang="nl-BE"/>
        </a:p>
      </dgm:t>
    </dgm:pt>
    <dgm:pt modelId="{B0E2B71A-BEE2-4565-9D18-8097E6CE9049}">
      <dgm:prSet phldrT="[Text]"/>
      <dgm:spPr/>
      <dgm:t>
        <a:bodyPr/>
        <a:lstStyle/>
        <a:p>
          <a:pPr>
            <a:buNone/>
          </a:pPr>
          <a:r>
            <a:rPr lang="fr-BE" dirty="0"/>
            <a:t>Adoption par l’assemblée générale du 22/10/2015  de la Chambre nationale des notaires d’une</a:t>
          </a:r>
          <a:endParaRPr lang="nl-BE" dirty="0"/>
        </a:p>
      </dgm:t>
    </dgm:pt>
    <dgm:pt modelId="{943116C2-1973-4342-BC08-AC3385F28FEA}" type="parTrans" cxnId="{ED55EBBF-4E3E-4934-A35F-C6A2AE56E93C}">
      <dgm:prSet/>
      <dgm:spPr/>
      <dgm:t>
        <a:bodyPr/>
        <a:lstStyle/>
        <a:p>
          <a:endParaRPr lang="nl-BE"/>
        </a:p>
      </dgm:t>
    </dgm:pt>
    <dgm:pt modelId="{72289B06-1896-4ECC-B743-AF84EF108965}" type="sibTrans" cxnId="{ED55EBBF-4E3E-4934-A35F-C6A2AE56E93C}">
      <dgm:prSet/>
      <dgm:spPr/>
      <dgm:t>
        <a:bodyPr/>
        <a:lstStyle/>
        <a:p>
          <a:endParaRPr lang="nl-BE"/>
        </a:p>
      </dgm:t>
    </dgm:pt>
    <dgm:pt modelId="{6F07B65B-2417-4427-B592-23A14A48D8C9}">
      <dgm:prSet phldrT="[Text]"/>
      <dgm:spPr/>
      <dgm:t>
        <a:bodyPr/>
        <a:lstStyle/>
        <a:p>
          <a:r>
            <a:rPr lang="fr-BE" dirty="0"/>
            <a:t>2018</a:t>
          </a:r>
          <a:endParaRPr lang="nl-BE" dirty="0"/>
        </a:p>
      </dgm:t>
    </dgm:pt>
    <dgm:pt modelId="{08EB1156-3AFE-4E95-9708-1CBD9139183E}" type="parTrans" cxnId="{D28C8A2E-E071-4BB8-AAD2-8516A9BCB824}">
      <dgm:prSet/>
      <dgm:spPr/>
      <dgm:t>
        <a:bodyPr/>
        <a:lstStyle/>
        <a:p>
          <a:endParaRPr lang="nl-BE"/>
        </a:p>
      </dgm:t>
    </dgm:pt>
    <dgm:pt modelId="{C89C8479-385C-4211-A07F-FD589A5BA684}" type="sibTrans" cxnId="{D28C8A2E-E071-4BB8-AAD2-8516A9BCB824}">
      <dgm:prSet/>
      <dgm:spPr/>
      <dgm:t>
        <a:bodyPr/>
        <a:lstStyle/>
        <a:p>
          <a:endParaRPr lang="nl-BE"/>
        </a:p>
      </dgm:t>
    </dgm:pt>
    <dgm:pt modelId="{0A05F973-A5FD-49B1-A5C5-B7F49D2BB93F}">
      <dgm:prSet phldrT="[Text]"/>
      <dgm:spPr/>
      <dgm:t>
        <a:bodyPr/>
        <a:lstStyle/>
        <a:p>
          <a:pPr>
            <a:buNone/>
          </a:pPr>
          <a:r>
            <a:rPr lang="fr-BE" dirty="0"/>
            <a:t>Constitution d’une </a:t>
          </a:r>
          <a:r>
            <a:rPr lang="fr-BE" b="1" dirty="0">
              <a:solidFill>
                <a:srgbClr val="00B3C4"/>
              </a:solidFill>
            </a:rPr>
            <a:t>équipe dédiée au RGPD </a:t>
          </a:r>
          <a:r>
            <a:rPr lang="fr-BE" dirty="0"/>
            <a:t>au sein des institutions notariales</a:t>
          </a:r>
          <a:endParaRPr lang="nl-BE" dirty="0"/>
        </a:p>
      </dgm:t>
    </dgm:pt>
    <dgm:pt modelId="{94DC5404-3BC5-4D39-8BCA-218539C977A1}" type="parTrans" cxnId="{22AB5F58-3F4C-40C7-A0EB-AC7700C6D517}">
      <dgm:prSet/>
      <dgm:spPr/>
      <dgm:t>
        <a:bodyPr/>
        <a:lstStyle/>
        <a:p>
          <a:endParaRPr lang="nl-BE"/>
        </a:p>
      </dgm:t>
    </dgm:pt>
    <dgm:pt modelId="{A3A5FB0F-8C08-4570-9C0A-FD44565F5FDD}" type="sibTrans" cxnId="{22AB5F58-3F4C-40C7-A0EB-AC7700C6D517}">
      <dgm:prSet/>
      <dgm:spPr/>
      <dgm:t>
        <a:bodyPr/>
        <a:lstStyle/>
        <a:p>
          <a:endParaRPr lang="nl-BE"/>
        </a:p>
      </dgm:t>
    </dgm:pt>
    <dgm:pt modelId="{4B873895-9429-47A9-BBE3-74D564FD35B8}">
      <dgm:prSet phldrT="[Text]"/>
      <dgm:spPr/>
      <dgm:t>
        <a:bodyPr/>
        <a:lstStyle/>
        <a:p>
          <a:r>
            <a:rPr lang="fr-BE" dirty="0"/>
            <a:t>2020</a:t>
          </a:r>
          <a:endParaRPr lang="nl-BE" dirty="0"/>
        </a:p>
      </dgm:t>
    </dgm:pt>
    <dgm:pt modelId="{9DE0ECF7-DFDF-4D0B-8EB1-5070930BDF4B}" type="parTrans" cxnId="{7FDCAD45-2FFB-4D8C-86B5-D922DD0D81AA}">
      <dgm:prSet/>
      <dgm:spPr/>
      <dgm:t>
        <a:bodyPr/>
        <a:lstStyle/>
        <a:p>
          <a:endParaRPr lang="nl-BE"/>
        </a:p>
      </dgm:t>
    </dgm:pt>
    <dgm:pt modelId="{2858D76A-201F-4790-8BCC-7426FED38AEE}" type="sibTrans" cxnId="{7FDCAD45-2FFB-4D8C-86B5-D922DD0D81AA}">
      <dgm:prSet/>
      <dgm:spPr/>
      <dgm:t>
        <a:bodyPr/>
        <a:lstStyle/>
        <a:p>
          <a:endParaRPr lang="nl-BE"/>
        </a:p>
      </dgm:t>
    </dgm:pt>
    <dgm:pt modelId="{11A5F687-3E8A-41B7-BE94-D42FCB71755E}">
      <dgm:prSet phldrT="[Text]"/>
      <dgm:spPr/>
      <dgm:t>
        <a:bodyPr/>
        <a:lstStyle/>
        <a:p>
          <a:r>
            <a:rPr lang="fr-BE" dirty="0"/>
            <a:t>2021</a:t>
          </a:r>
          <a:endParaRPr lang="nl-BE" dirty="0"/>
        </a:p>
      </dgm:t>
    </dgm:pt>
    <dgm:pt modelId="{985A41FC-6CDF-48F4-95DC-F857D793E091}" type="parTrans" cxnId="{71545D83-2556-46C3-938F-CDA0385AF1A1}">
      <dgm:prSet/>
      <dgm:spPr/>
      <dgm:t>
        <a:bodyPr/>
        <a:lstStyle/>
        <a:p>
          <a:endParaRPr lang="nl-BE"/>
        </a:p>
      </dgm:t>
    </dgm:pt>
    <dgm:pt modelId="{BB3DE91C-EEB0-490A-9E52-BE76F055EFDF}" type="sibTrans" cxnId="{71545D83-2556-46C3-938F-CDA0385AF1A1}">
      <dgm:prSet/>
      <dgm:spPr/>
      <dgm:t>
        <a:bodyPr/>
        <a:lstStyle/>
        <a:p>
          <a:endParaRPr lang="nl-BE"/>
        </a:p>
      </dgm:t>
    </dgm:pt>
    <dgm:pt modelId="{57D0C50D-277E-434A-A9D4-C5ACD83D5558}">
      <dgm:prSet phldrT="[Text]"/>
      <dgm:spPr/>
      <dgm:t>
        <a:bodyPr/>
        <a:lstStyle/>
        <a:p>
          <a:pPr>
            <a:buNone/>
          </a:pPr>
          <a:r>
            <a:rPr lang="fr-BE" dirty="0"/>
            <a:t>« </a:t>
          </a:r>
          <a:r>
            <a:rPr lang="fr-BE" b="1" dirty="0">
              <a:solidFill>
                <a:srgbClr val="00B3C4"/>
              </a:solidFill>
            </a:rPr>
            <a:t>directive</a:t>
          </a:r>
          <a:r>
            <a:rPr lang="fr-BE" dirty="0"/>
            <a:t> » imposant aux notaires certaines mesures de protection des données </a:t>
          </a:r>
          <a:endParaRPr lang="nl-BE" dirty="0"/>
        </a:p>
      </dgm:t>
    </dgm:pt>
    <dgm:pt modelId="{B1E5534C-54A6-480F-90D9-14EC77BE8495}" type="parTrans" cxnId="{69FEE27B-B7AB-4224-AB2A-A9DB8642E5CC}">
      <dgm:prSet/>
      <dgm:spPr/>
      <dgm:t>
        <a:bodyPr/>
        <a:lstStyle/>
        <a:p>
          <a:endParaRPr lang="nl-BE"/>
        </a:p>
      </dgm:t>
    </dgm:pt>
    <dgm:pt modelId="{5AECEF05-F0C9-4704-90D5-021CF4A81274}" type="sibTrans" cxnId="{69FEE27B-B7AB-4224-AB2A-A9DB8642E5CC}">
      <dgm:prSet/>
      <dgm:spPr/>
      <dgm:t>
        <a:bodyPr/>
        <a:lstStyle/>
        <a:p>
          <a:endParaRPr lang="nl-BE"/>
        </a:p>
      </dgm:t>
    </dgm:pt>
    <dgm:pt modelId="{12D13B2B-427D-45E5-A41A-5652EE2048D9}">
      <dgm:prSet phldrT="[Text]"/>
      <dgm:spPr/>
      <dgm:t>
        <a:bodyPr/>
        <a:lstStyle/>
        <a:p>
          <a:pPr>
            <a:buNone/>
          </a:pPr>
          <a:r>
            <a:rPr lang="fr-BE" dirty="0"/>
            <a:t>Lancement d’un service de « </a:t>
          </a:r>
          <a:r>
            <a:rPr lang="fr-BE" b="1" dirty="0">
              <a:solidFill>
                <a:srgbClr val="00B3C4"/>
              </a:solidFill>
            </a:rPr>
            <a:t>DPO mutualisé </a:t>
          </a:r>
          <a:r>
            <a:rPr lang="fr-BE" dirty="0"/>
            <a:t>» pour les études notariales</a:t>
          </a:r>
          <a:endParaRPr lang="nl-BE" dirty="0"/>
        </a:p>
      </dgm:t>
    </dgm:pt>
    <dgm:pt modelId="{C39AFB7B-C59D-48D5-98CF-0B74473FFFFD}" type="parTrans" cxnId="{6CB6A77F-7378-4C11-82E9-23447CCF6337}">
      <dgm:prSet/>
      <dgm:spPr/>
      <dgm:t>
        <a:bodyPr/>
        <a:lstStyle/>
        <a:p>
          <a:endParaRPr lang="nl-BE"/>
        </a:p>
      </dgm:t>
    </dgm:pt>
    <dgm:pt modelId="{F539C9FD-1933-443F-901B-ABB88037CD79}" type="sibTrans" cxnId="{6CB6A77F-7378-4C11-82E9-23447CCF6337}">
      <dgm:prSet/>
      <dgm:spPr/>
      <dgm:t>
        <a:bodyPr/>
        <a:lstStyle/>
        <a:p>
          <a:endParaRPr lang="nl-BE"/>
        </a:p>
      </dgm:t>
    </dgm:pt>
    <dgm:pt modelId="{18251436-C819-40A8-86C5-89A6B8910886}">
      <dgm:prSet/>
      <dgm:spPr/>
      <dgm:t>
        <a:bodyPr/>
        <a:lstStyle/>
        <a:p>
          <a:pPr>
            <a:buNone/>
          </a:pPr>
          <a:r>
            <a:rPr lang="fr-BE" dirty="0"/>
            <a:t>Constitution de </a:t>
          </a:r>
          <a:r>
            <a:rPr lang="fr-BE" b="1" dirty="0">
              <a:solidFill>
                <a:srgbClr val="00B3C4"/>
              </a:solidFill>
            </a:rPr>
            <a:t>Privanot ASBL</a:t>
          </a:r>
          <a:endParaRPr lang="nl-BE" b="1" dirty="0">
            <a:solidFill>
              <a:srgbClr val="00B3C4"/>
            </a:solidFill>
          </a:endParaRPr>
        </a:p>
      </dgm:t>
    </dgm:pt>
    <dgm:pt modelId="{B62C90F0-43AA-4BB0-BA33-FEE9CBCE9D81}" type="parTrans" cxnId="{A92C3D09-99CE-4B08-B104-9CEF89DDF43E}">
      <dgm:prSet/>
      <dgm:spPr/>
      <dgm:t>
        <a:bodyPr/>
        <a:lstStyle/>
        <a:p>
          <a:endParaRPr lang="nl-BE"/>
        </a:p>
      </dgm:t>
    </dgm:pt>
    <dgm:pt modelId="{5CDFEFA1-E4DF-4531-96CC-9A42881A8434}" type="sibTrans" cxnId="{A92C3D09-99CE-4B08-B104-9CEF89DDF43E}">
      <dgm:prSet/>
      <dgm:spPr/>
      <dgm:t>
        <a:bodyPr/>
        <a:lstStyle/>
        <a:p>
          <a:endParaRPr lang="nl-BE"/>
        </a:p>
      </dgm:t>
    </dgm:pt>
    <dgm:pt modelId="{39EC37D4-B4A5-4D45-AC91-CEE4EC15FC9C}">
      <dgm:prSet/>
      <dgm:spPr/>
      <dgm:t>
        <a:bodyPr/>
        <a:lstStyle/>
        <a:p>
          <a:pPr>
            <a:buNone/>
          </a:pPr>
          <a:r>
            <a:rPr lang="fr-BE" dirty="0"/>
            <a:t>Adoption du </a:t>
          </a:r>
          <a:r>
            <a:rPr lang="fr-BE" b="1" dirty="0">
              <a:solidFill>
                <a:srgbClr val="00B3C4"/>
              </a:solidFill>
            </a:rPr>
            <a:t>Code de conduite de la Chambre nationale des notaires du 28 janvier 2021 </a:t>
          </a:r>
          <a:r>
            <a:rPr lang="fr-BE" dirty="0"/>
            <a:t>précisant</a:t>
          </a:r>
          <a:endParaRPr lang="nl-BE" dirty="0"/>
        </a:p>
      </dgm:t>
    </dgm:pt>
    <dgm:pt modelId="{F8765ADE-503B-4560-8874-B114024601D1}" type="parTrans" cxnId="{87D47335-901E-41BF-91E6-21EA670B3745}">
      <dgm:prSet/>
      <dgm:spPr/>
      <dgm:t>
        <a:bodyPr/>
        <a:lstStyle/>
        <a:p>
          <a:endParaRPr lang="nl-BE"/>
        </a:p>
      </dgm:t>
    </dgm:pt>
    <dgm:pt modelId="{7431E047-FB32-44A1-9909-45E9E2AB1FF7}" type="sibTrans" cxnId="{87D47335-901E-41BF-91E6-21EA670B3745}">
      <dgm:prSet/>
      <dgm:spPr/>
      <dgm:t>
        <a:bodyPr/>
        <a:lstStyle/>
        <a:p>
          <a:endParaRPr lang="nl-BE"/>
        </a:p>
      </dgm:t>
    </dgm:pt>
    <dgm:pt modelId="{343FE5D3-4EFA-4EF3-9B69-44B6F893DE4D}">
      <dgm:prSet/>
      <dgm:spPr/>
      <dgm:t>
        <a:bodyPr/>
        <a:lstStyle/>
        <a:p>
          <a:pPr>
            <a:buNone/>
          </a:pPr>
          <a:r>
            <a:rPr lang="fr-BE" dirty="0"/>
            <a:t>certaines modalités d’application du RGPD pour les notaires</a:t>
          </a:r>
          <a:endParaRPr lang="nl-BE" dirty="0"/>
        </a:p>
      </dgm:t>
    </dgm:pt>
    <dgm:pt modelId="{05191AA3-A372-4EE7-81A1-C09438E4336D}" type="parTrans" cxnId="{ECB4AC6C-B486-4D96-9C5E-B69C134B3AA5}">
      <dgm:prSet/>
      <dgm:spPr/>
      <dgm:t>
        <a:bodyPr/>
        <a:lstStyle/>
        <a:p>
          <a:endParaRPr lang="nl-BE"/>
        </a:p>
      </dgm:t>
    </dgm:pt>
    <dgm:pt modelId="{0261BACC-3DD6-41B5-A99A-772B053CD57E}" type="sibTrans" cxnId="{ECB4AC6C-B486-4D96-9C5E-B69C134B3AA5}">
      <dgm:prSet/>
      <dgm:spPr/>
      <dgm:t>
        <a:bodyPr/>
        <a:lstStyle/>
        <a:p>
          <a:endParaRPr lang="nl-BE"/>
        </a:p>
      </dgm:t>
    </dgm:pt>
    <dgm:pt modelId="{DA43677B-56D0-4852-9B8D-7546DEEA8DA8}">
      <dgm:prSet/>
      <dgm:spPr/>
      <dgm:t>
        <a:bodyPr/>
        <a:lstStyle/>
        <a:p>
          <a:pPr>
            <a:buNone/>
          </a:pPr>
          <a:r>
            <a:rPr lang="fr-BE" dirty="0"/>
            <a:t>Renforcement de l’équipe</a:t>
          </a:r>
          <a:endParaRPr lang="nl-BE" dirty="0"/>
        </a:p>
      </dgm:t>
    </dgm:pt>
    <dgm:pt modelId="{CFAD73B4-9639-4ACC-8D7F-5C2727E6D169}" type="parTrans" cxnId="{25FE7A22-6FDA-4849-8F80-E73697D3D222}">
      <dgm:prSet/>
      <dgm:spPr/>
      <dgm:t>
        <a:bodyPr/>
        <a:lstStyle/>
        <a:p>
          <a:endParaRPr lang="nl-BE"/>
        </a:p>
      </dgm:t>
    </dgm:pt>
    <dgm:pt modelId="{48EF5F07-FED9-4EE2-A83B-F3FE360F8B23}" type="sibTrans" cxnId="{25FE7A22-6FDA-4849-8F80-E73697D3D222}">
      <dgm:prSet/>
      <dgm:spPr/>
      <dgm:t>
        <a:bodyPr/>
        <a:lstStyle/>
        <a:p>
          <a:endParaRPr lang="nl-BE"/>
        </a:p>
      </dgm:t>
    </dgm:pt>
    <dgm:pt modelId="{1B114455-6A1A-40BA-932C-8C20756628BE}" type="pres">
      <dgm:prSet presAssocID="{D437311B-9D03-48A4-B5AF-DD9463B7F3EA}" presName="linearFlow" presStyleCnt="0">
        <dgm:presLayoutVars>
          <dgm:dir/>
          <dgm:animLvl val="lvl"/>
          <dgm:resizeHandles val="exact"/>
        </dgm:presLayoutVars>
      </dgm:prSet>
      <dgm:spPr/>
    </dgm:pt>
    <dgm:pt modelId="{47CA7222-4426-4208-8AFB-D0985ED1F3CD}" type="pres">
      <dgm:prSet presAssocID="{F174D9F2-70DF-4AA6-8CEA-5D38926D2745}" presName="composite" presStyleCnt="0"/>
      <dgm:spPr/>
    </dgm:pt>
    <dgm:pt modelId="{333F4FCB-29F7-457C-AF3B-969783F72E17}" type="pres">
      <dgm:prSet presAssocID="{F174D9F2-70DF-4AA6-8CEA-5D38926D2745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D0280EFA-162C-4F4F-B316-E47C2D223E5A}" type="pres">
      <dgm:prSet presAssocID="{F174D9F2-70DF-4AA6-8CEA-5D38926D2745}" presName="descendantText" presStyleLbl="alignAcc1" presStyleIdx="0" presStyleCnt="5">
        <dgm:presLayoutVars>
          <dgm:bulletEnabled val="1"/>
        </dgm:presLayoutVars>
      </dgm:prSet>
      <dgm:spPr/>
    </dgm:pt>
    <dgm:pt modelId="{A3BD7CF1-29C4-4F89-9899-8289D8051AFC}" type="pres">
      <dgm:prSet presAssocID="{74B84EB2-018C-4EB6-8F95-209A4F17B3D6}" presName="sp" presStyleCnt="0"/>
      <dgm:spPr/>
    </dgm:pt>
    <dgm:pt modelId="{73562633-0FD1-4CBA-B010-6925FCC10C6B}" type="pres">
      <dgm:prSet presAssocID="{232132F7-C08F-4F84-B6C4-CC3FF4168207}" presName="composite" presStyleCnt="0"/>
      <dgm:spPr/>
    </dgm:pt>
    <dgm:pt modelId="{9C81E8CC-9A47-41F5-B4A5-781F90AB880B}" type="pres">
      <dgm:prSet presAssocID="{232132F7-C08F-4F84-B6C4-CC3FF4168207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9368A07-0911-43FE-B7D0-D0E300184A32}" type="pres">
      <dgm:prSet presAssocID="{232132F7-C08F-4F84-B6C4-CC3FF4168207}" presName="descendantText" presStyleLbl="alignAcc1" presStyleIdx="1" presStyleCnt="5" custLinFactNeighborX="0" custLinFactNeighborY="-3777">
        <dgm:presLayoutVars>
          <dgm:bulletEnabled val="1"/>
        </dgm:presLayoutVars>
      </dgm:prSet>
      <dgm:spPr/>
    </dgm:pt>
    <dgm:pt modelId="{5EA4F3FD-D095-4C69-81B8-70CB2D867601}" type="pres">
      <dgm:prSet presAssocID="{DB3977CD-9F59-4EDE-8105-03198448EBF1}" presName="sp" presStyleCnt="0"/>
      <dgm:spPr/>
    </dgm:pt>
    <dgm:pt modelId="{B9153FB9-6069-4D9E-BCFB-ABB074098DB3}" type="pres">
      <dgm:prSet presAssocID="{6F07B65B-2417-4427-B592-23A14A48D8C9}" presName="composite" presStyleCnt="0"/>
      <dgm:spPr/>
    </dgm:pt>
    <dgm:pt modelId="{B7240182-35C5-4FC9-BACB-2CEBCD7CC549}" type="pres">
      <dgm:prSet presAssocID="{6F07B65B-2417-4427-B592-23A14A48D8C9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08E9F9E-E898-41C5-9261-01B7D48D7D70}" type="pres">
      <dgm:prSet presAssocID="{6F07B65B-2417-4427-B592-23A14A48D8C9}" presName="descendantText" presStyleLbl="alignAcc1" presStyleIdx="2" presStyleCnt="5">
        <dgm:presLayoutVars>
          <dgm:bulletEnabled val="1"/>
        </dgm:presLayoutVars>
      </dgm:prSet>
      <dgm:spPr/>
    </dgm:pt>
    <dgm:pt modelId="{13999BE0-66A7-4B77-9347-F6D19C9806E9}" type="pres">
      <dgm:prSet presAssocID="{C89C8479-385C-4211-A07F-FD589A5BA684}" presName="sp" presStyleCnt="0"/>
      <dgm:spPr/>
    </dgm:pt>
    <dgm:pt modelId="{163EF634-CB33-496C-9BBA-E9B11284FD26}" type="pres">
      <dgm:prSet presAssocID="{4B873895-9429-47A9-BBE3-74D564FD35B8}" presName="composite" presStyleCnt="0"/>
      <dgm:spPr/>
    </dgm:pt>
    <dgm:pt modelId="{371E16ED-5A77-4EF6-84D2-553208247C2C}" type="pres">
      <dgm:prSet presAssocID="{4B873895-9429-47A9-BBE3-74D564FD35B8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C083D47A-596A-4DDA-B0CD-A1CFA486C3F5}" type="pres">
      <dgm:prSet presAssocID="{4B873895-9429-47A9-BBE3-74D564FD35B8}" presName="descendantText" presStyleLbl="alignAcc1" presStyleIdx="3" presStyleCnt="5">
        <dgm:presLayoutVars>
          <dgm:bulletEnabled val="1"/>
        </dgm:presLayoutVars>
      </dgm:prSet>
      <dgm:spPr/>
    </dgm:pt>
    <dgm:pt modelId="{1316A40E-A8E4-4ED3-B941-793792CB9AB5}" type="pres">
      <dgm:prSet presAssocID="{2858D76A-201F-4790-8BCC-7426FED38AEE}" presName="sp" presStyleCnt="0"/>
      <dgm:spPr/>
    </dgm:pt>
    <dgm:pt modelId="{63083CD1-197E-4117-9385-D513E2F4D3F6}" type="pres">
      <dgm:prSet presAssocID="{11A5F687-3E8A-41B7-BE94-D42FCB71755E}" presName="composite" presStyleCnt="0"/>
      <dgm:spPr/>
    </dgm:pt>
    <dgm:pt modelId="{553BD69D-D44E-4372-90A2-680C1282A20B}" type="pres">
      <dgm:prSet presAssocID="{11A5F687-3E8A-41B7-BE94-D42FCB71755E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3D15AAB8-7EF5-40FD-8F82-23C86FA39F9A}" type="pres">
      <dgm:prSet presAssocID="{11A5F687-3E8A-41B7-BE94-D42FCB71755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64B5B905-C9C9-47E8-9F59-EE8C53881898}" srcId="{F174D9F2-70DF-4AA6-8CEA-5D38926D2745}" destId="{41B0ED21-CEE3-4124-9B0C-C6D402E59858}" srcOrd="0" destOrd="0" parTransId="{2A1A0A76-320E-4260-A75D-54BA58C91B0F}" sibTransId="{800FBF2E-FF5C-41B2-922F-FCB0F54F33B4}"/>
    <dgm:cxn modelId="{A92C3D09-99CE-4B08-B104-9CEF89DDF43E}" srcId="{4B873895-9429-47A9-BBE3-74D564FD35B8}" destId="{18251436-C819-40A8-86C5-89A6B8910886}" srcOrd="0" destOrd="0" parTransId="{B62C90F0-43AA-4BB0-BA33-FEE9CBCE9D81}" sibTransId="{5CDFEFA1-E4DF-4531-96CC-9A42881A8434}"/>
    <dgm:cxn modelId="{455DFF11-5B0A-4E8B-96AD-2946948DA8E8}" type="presOf" srcId="{18251436-C819-40A8-86C5-89A6B8910886}" destId="{C083D47A-596A-4DDA-B0CD-A1CFA486C3F5}" srcOrd="0" destOrd="0" presId="urn:microsoft.com/office/officeart/2005/8/layout/chevron2"/>
    <dgm:cxn modelId="{25FE7A22-6FDA-4849-8F80-E73697D3D222}" srcId="{4B873895-9429-47A9-BBE3-74D564FD35B8}" destId="{DA43677B-56D0-4852-9B8D-7546DEEA8DA8}" srcOrd="1" destOrd="0" parTransId="{CFAD73B4-9639-4ACC-8D7F-5C2727E6D169}" sibTransId="{48EF5F07-FED9-4EE2-A83B-F3FE360F8B23}"/>
    <dgm:cxn modelId="{1A1DD52B-91AD-42BB-BFDB-9134B88E4DA7}" type="presOf" srcId="{39EC37D4-B4A5-4D45-AC91-CEE4EC15FC9C}" destId="{3D15AAB8-7EF5-40FD-8F82-23C86FA39F9A}" srcOrd="0" destOrd="0" presId="urn:microsoft.com/office/officeart/2005/8/layout/chevron2"/>
    <dgm:cxn modelId="{D28C8A2E-E071-4BB8-AAD2-8516A9BCB824}" srcId="{D437311B-9D03-48A4-B5AF-DD9463B7F3EA}" destId="{6F07B65B-2417-4427-B592-23A14A48D8C9}" srcOrd="2" destOrd="0" parTransId="{08EB1156-3AFE-4E95-9708-1CBD9139183E}" sibTransId="{C89C8479-385C-4211-A07F-FD589A5BA684}"/>
    <dgm:cxn modelId="{7A02DF2F-417F-4F50-BB37-598A2B654826}" type="presOf" srcId="{B0E2B71A-BEE2-4565-9D18-8097E6CE9049}" destId="{F9368A07-0911-43FE-B7D0-D0E300184A32}" srcOrd="0" destOrd="0" presId="urn:microsoft.com/office/officeart/2005/8/layout/chevron2"/>
    <dgm:cxn modelId="{A5A94031-7582-4495-B97B-9A3340D4BA34}" type="presOf" srcId="{9559A382-8C40-4387-957B-ADD55B38333F}" destId="{D0280EFA-162C-4F4F-B316-E47C2D223E5A}" srcOrd="0" destOrd="1" presId="urn:microsoft.com/office/officeart/2005/8/layout/chevron2"/>
    <dgm:cxn modelId="{401B4233-D0BC-48CE-960D-17FC189CF137}" srcId="{D437311B-9D03-48A4-B5AF-DD9463B7F3EA}" destId="{F174D9F2-70DF-4AA6-8CEA-5D38926D2745}" srcOrd="0" destOrd="0" parTransId="{576F0AC2-A71F-4023-8DCC-9E09E543CA0D}" sibTransId="{74B84EB2-018C-4EB6-8F95-209A4F17B3D6}"/>
    <dgm:cxn modelId="{55B13D35-2D7D-44EA-BEEA-99431922AB45}" type="presOf" srcId="{F174D9F2-70DF-4AA6-8CEA-5D38926D2745}" destId="{333F4FCB-29F7-457C-AF3B-969783F72E17}" srcOrd="0" destOrd="0" presId="urn:microsoft.com/office/officeart/2005/8/layout/chevron2"/>
    <dgm:cxn modelId="{87D47335-901E-41BF-91E6-21EA670B3745}" srcId="{11A5F687-3E8A-41B7-BE94-D42FCB71755E}" destId="{39EC37D4-B4A5-4D45-AC91-CEE4EC15FC9C}" srcOrd="0" destOrd="0" parTransId="{F8765ADE-503B-4560-8874-B114024601D1}" sibTransId="{7431E047-FB32-44A1-9909-45E9E2AB1FF7}"/>
    <dgm:cxn modelId="{6222BA38-1DF6-4D9B-BB5C-066B1C10FA6D}" srcId="{D437311B-9D03-48A4-B5AF-DD9463B7F3EA}" destId="{232132F7-C08F-4F84-B6C4-CC3FF4168207}" srcOrd="1" destOrd="0" parTransId="{DA770421-88AA-403B-8B33-923A1112E86B}" sibTransId="{DB3977CD-9F59-4EDE-8105-03198448EBF1}"/>
    <dgm:cxn modelId="{0719E442-E3EB-4FAF-A24C-4B5A37850259}" type="presOf" srcId="{6F07B65B-2417-4427-B592-23A14A48D8C9}" destId="{B7240182-35C5-4FC9-BACB-2CEBCD7CC549}" srcOrd="0" destOrd="0" presId="urn:microsoft.com/office/officeart/2005/8/layout/chevron2"/>
    <dgm:cxn modelId="{7FDCAD45-2FFB-4D8C-86B5-D922DD0D81AA}" srcId="{D437311B-9D03-48A4-B5AF-DD9463B7F3EA}" destId="{4B873895-9429-47A9-BBE3-74D564FD35B8}" srcOrd="3" destOrd="0" parTransId="{9DE0ECF7-DFDF-4D0B-8EB1-5070930BDF4B}" sibTransId="{2858D76A-201F-4790-8BCC-7426FED38AEE}"/>
    <dgm:cxn modelId="{0A8B914B-94B2-4337-905B-186960B91151}" type="presOf" srcId="{DA43677B-56D0-4852-9B8D-7546DEEA8DA8}" destId="{C083D47A-596A-4DDA-B0CD-A1CFA486C3F5}" srcOrd="0" destOrd="1" presId="urn:microsoft.com/office/officeart/2005/8/layout/chevron2"/>
    <dgm:cxn modelId="{A8C4EA4B-4F85-483A-B61E-B94462A85BA6}" type="presOf" srcId="{4B873895-9429-47A9-BBE3-74D564FD35B8}" destId="{371E16ED-5A77-4EF6-84D2-553208247C2C}" srcOrd="0" destOrd="0" presId="urn:microsoft.com/office/officeart/2005/8/layout/chevron2"/>
    <dgm:cxn modelId="{ECB4AC6C-B486-4D96-9C5E-B69C134B3AA5}" srcId="{11A5F687-3E8A-41B7-BE94-D42FCB71755E}" destId="{343FE5D3-4EFA-4EF3-9B69-44B6F893DE4D}" srcOrd="1" destOrd="0" parTransId="{05191AA3-A372-4EE7-81A1-C09438E4336D}" sibTransId="{0261BACC-3DD6-41B5-A99A-772B053CD57E}"/>
    <dgm:cxn modelId="{FD8B5C74-60FD-4369-A9B2-43A858E9DE16}" type="presOf" srcId="{57D0C50D-277E-434A-A9D4-C5ACD83D5558}" destId="{F9368A07-0911-43FE-B7D0-D0E300184A32}" srcOrd="0" destOrd="1" presId="urn:microsoft.com/office/officeart/2005/8/layout/chevron2"/>
    <dgm:cxn modelId="{22AB5F58-3F4C-40C7-A0EB-AC7700C6D517}" srcId="{6F07B65B-2417-4427-B592-23A14A48D8C9}" destId="{0A05F973-A5FD-49B1-A5C5-B7F49D2BB93F}" srcOrd="0" destOrd="0" parTransId="{94DC5404-3BC5-4D39-8BCA-218539C977A1}" sibTransId="{A3A5FB0F-8C08-4570-9C0A-FD44565F5FDD}"/>
    <dgm:cxn modelId="{69FEE27B-B7AB-4224-AB2A-A9DB8642E5CC}" srcId="{232132F7-C08F-4F84-B6C4-CC3FF4168207}" destId="{57D0C50D-277E-434A-A9D4-C5ACD83D5558}" srcOrd="1" destOrd="0" parTransId="{B1E5534C-54A6-480F-90D9-14EC77BE8495}" sibTransId="{5AECEF05-F0C9-4704-90D5-021CF4A81274}"/>
    <dgm:cxn modelId="{6CB6A77F-7378-4C11-82E9-23447CCF6337}" srcId="{6F07B65B-2417-4427-B592-23A14A48D8C9}" destId="{12D13B2B-427D-45E5-A41A-5652EE2048D9}" srcOrd="1" destOrd="0" parTransId="{C39AFB7B-C59D-48D5-98CF-0B74473FFFFD}" sibTransId="{F539C9FD-1933-443F-901B-ABB88037CD79}"/>
    <dgm:cxn modelId="{71545D83-2556-46C3-938F-CDA0385AF1A1}" srcId="{D437311B-9D03-48A4-B5AF-DD9463B7F3EA}" destId="{11A5F687-3E8A-41B7-BE94-D42FCB71755E}" srcOrd="4" destOrd="0" parTransId="{985A41FC-6CDF-48F4-95DC-F857D793E091}" sibTransId="{BB3DE91C-EEB0-490A-9E52-BE76F055EFDF}"/>
    <dgm:cxn modelId="{D5E95784-B5C1-458A-9AAE-B3164A2EF0DE}" type="presOf" srcId="{11A5F687-3E8A-41B7-BE94-D42FCB71755E}" destId="{553BD69D-D44E-4372-90A2-680C1282A20B}" srcOrd="0" destOrd="0" presId="urn:microsoft.com/office/officeart/2005/8/layout/chevron2"/>
    <dgm:cxn modelId="{1E97AC95-B88F-4D6F-AEA2-B3CCCF39E487}" type="presOf" srcId="{232132F7-C08F-4F84-B6C4-CC3FF4168207}" destId="{9C81E8CC-9A47-41F5-B4A5-781F90AB880B}" srcOrd="0" destOrd="0" presId="urn:microsoft.com/office/officeart/2005/8/layout/chevron2"/>
    <dgm:cxn modelId="{49382A9B-9910-448F-99CE-A547EAAD58E2}" type="presOf" srcId="{0A05F973-A5FD-49B1-A5C5-B7F49D2BB93F}" destId="{608E9F9E-E898-41C5-9261-01B7D48D7D70}" srcOrd="0" destOrd="0" presId="urn:microsoft.com/office/officeart/2005/8/layout/chevron2"/>
    <dgm:cxn modelId="{DD07A2A4-17E6-46DE-AE15-A26009951D5D}" srcId="{F174D9F2-70DF-4AA6-8CEA-5D38926D2745}" destId="{9559A382-8C40-4387-957B-ADD55B38333F}" srcOrd="1" destOrd="0" parTransId="{B4777337-7429-433D-87F2-D9A1A44C3E80}" sibTransId="{44047581-2715-4FAB-AA6E-D6B92C5B6A90}"/>
    <dgm:cxn modelId="{9887E2A6-4B17-47DC-902C-41F0D518EFDD}" type="presOf" srcId="{41B0ED21-CEE3-4124-9B0C-C6D402E59858}" destId="{D0280EFA-162C-4F4F-B316-E47C2D223E5A}" srcOrd="0" destOrd="0" presId="urn:microsoft.com/office/officeart/2005/8/layout/chevron2"/>
    <dgm:cxn modelId="{C95973BC-85AD-44B4-86F6-90D163AD2672}" type="presOf" srcId="{343FE5D3-4EFA-4EF3-9B69-44B6F893DE4D}" destId="{3D15AAB8-7EF5-40FD-8F82-23C86FA39F9A}" srcOrd="0" destOrd="1" presId="urn:microsoft.com/office/officeart/2005/8/layout/chevron2"/>
    <dgm:cxn modelId="{ED55EBBF-4E3E-4934-A35F-C6A2AE56E93C}" srcId="{232132F7-C08F-4F84-B6C4-CC3FF4168207}" destId="{B0E2B71A-BEE2-4565-9D18-8097E6CE9049}" srcOrd="0" destOrd="0" parTransId="{943116C2-1973-4342-BC08-AC3385F28FEA}" sibTransId="{72289B06-1896-4ECC-B743-AF84EF108965}"/>
    <dgm:cxn modelId="{A13F6BE5-1F4C-445C-B0B1-60CFCA4C4FD2}" type="presOf" srcId="{D437311B-9D03-48A4-B5AF-DD9463B7F3EA}" destId="{1B114455-6A1A-40BA-932C-8C20756628BE}" srcOrd="0" destOrd="0" presId="urn:microsoft.com/office/officeart/2005/8/layout/chevron2"/>
    <dgm:cxn modelId="{53B170F2-8E6A-431F-8551-667369444D3D}" type="presOf" srcId="{12D13B2B-427D-45E5-A41A-5652EE2048D9}" destId="{608E9F9E-E898-41C5-9261-01B7D48D7D70}" srcOrd="0" destOrd="1" presId="urn:microsoft.com/office/officeart/2005/8/layout/chevron2"/>
    <dgm:cxn modelId="{E781EC60-3C08-4606-AEB7-64AB4A516576}" type="presParOf" srcId="{1B114455-6A1A-40BA-932C-8C20756628BE}" destId="{47CA7222-4426-4208-8AFB-D0985ED1F3CD}" srcOrd="0" destOrd="0" presId="urn:microsoft.com/office/officeart/2005/8/layout/chevron2"/>
    <dgm:cxn modelId="{BC4B21A6-C446-4DEE-B82C-FA00C2E11CFA}" type="presParOf" srcId="{47CA7222-4426-4208-8AFB-D0985ED1F3CD}" destId="{333F4FCB-29F7-457C-AF3B-969783F72E17}" srcOrd="0" destOrd="0" presId="urn:microsoft.com/office/officeart/2005/8/layout/chevron2"/>
    <dgm:cxn modelId="{2F35A016-B704-4D1E-B6F6-345A04582D67}" type="presParOf" srcId="{47CA7222-4426-4208-8AFB-D0985ED1F3CD}" destId="{D0280EFA-162C-4F4F-B316-E47C2D223E5A}" srcOrd="1" destOrd="0" presId="urn:microsoft.com/office/officeart/2005/8/layout/chevron2"/>
    <dgm:cxn modelId="{71E94BF3-7C39-4158-80BB-DF289C5BBB0A}" type="presParOf" srcId="{1B114455-6A1A-40BA-932C-8C20756628BE}" destId="{A3BD7CF1-29C4-4F89-9899-8289D8051AFC}" srcOrd="1" destOrd="0" presId="urn:microsoft.com/office/officeart/2005/8/layout/chevron2"/>
    <dgm:cxn modelId="{B6B47428-A7EB-4F9B-8BF3-94B2538CD080}" type="presParOf" srcId="{1B114455-6A1A-40BA-932C-8C20756628BE}" destId="{73562633-0FD1-4CBA-B010-6925FCC10C6B}" srcOrd="2" destOrd="0" presId="urn:microsoft.com/office/officeart/2005/8/layout/chevron2"/>
    <dgm:cxn modelId="{DD28685A-7C28-43C2-BB9A-9C4A32582A60}" type="presParOf" srcId="{73562633-0FD1-4CBA-B010-6925FCC10C6B}" destId="{9C81E8CC-9A47-41F5-B4A5-781F90AB880B}" srcOrd="0" destOrd="0" presId="urn:microsoft.com/office/officeart/2005/8/layout/chevron2"/>
    <dgm:cxn modelId="{145F09AC-89AD-432B-AE00-AF241DAF9C93}" type="presParOf" srcId="{73562633-0FD1-4CBA-B010-6925FCC10C6B}" destId="{F9368A07-0911-43FE-B7D0-D0E300184A32}" srcOrd="1" destOrd="0" presId="urn:microsoft.com/office/officeart/2005/8/layout/chevron2"/>
    <dgm:cxn modelId="{02293158-A0BD-43BC-80BF-8DEAF83236AA}" type="presParOf" srcId="{1B114455-6A1A-40BA-932C-8C20756628BE}" destId="{5EA4F3FD-D095-4C69-81B8-70CB2D867601}" srcOrd="3" destOrd="0" presId="urn:microsoft.com/office/officeart/2005/8/layout/chevron2"/>
    <dgm:cxn modelId="{92A2302C-0867-472E-AC01-4546861F2FD6}" type="presParOf" srcId="{1B114455-6A1A-40BA-932C-8C20756628BE}" destId="{B9153FB9-6069-4D9E-BCFB-ABB074098DB3}" srcOrd="4" destOrd="0" presId="urn:microsoft.com/office/officeart/2005/8/layout/chevron2"/>
    <dgm:cxn modelId="{E08C06B2-AFC9-4300-AEC3-E16B533B7671}" type="presParOf" srcId="{B9153FB9-6069-4D9E-BCFB-ABB074098DB3}" destId="{B7240182-35C5-4FC9-BACB-2CEBCD7CC549}" srcOrd="0" destOrd="0" presId="urn:microsoft.com/office/officeart/2005/8/layout/chevron2"/>
    <dgm:cxn modelId="{35F0443D-C9A6-43DC-B5B5-1FDB6653B278}" type="presParOf" srcId="{B9153FB9-6069-4D9E-BCFB-ABB074098DB3}" destId="{608E9F9E-E898-41C5-9261-01B7D48D7D70}" srcOrd="1" destOrd="0" presId="urn:microsoft.com/office/officeart/2005/8/layout/chevron2"/>
    <dgm:cxn modelId="{D20C01A2-2BED-49BE-961B-35EA197B59BF}" type="presParOf" srcId="{1B114455-6A1A-40BA-932C-8C20756628BE}" destId="{13999BE0-66A7-4B77-9347-F6D19C9806E9}" srcOrd="5" destOrd="0" presId="urn:microsoft.com/office/officeart/2005/8/layout/chevron2"/>
    <dgm:cxn modelId="{5AB08519-B0B2-4C09-A7AE-517C4036B740}" type="presParOf" srcId="{1B114455-6A1A-40BA-932C-8C20756628BE}" destId="{163EF634-CB33-496C-9BBA-E9B11284FD26}" srcOrd="6" destOrd="0" presId="urn:microsoft.com/office/officeart/2005/8/layout/chevron2"/>
    <dgm:cxn modelId="{2E86B044-F060-4624-8889-EAC82934B7F9}" type="presParOf" srcId="{163EF634-CB33-496C-9BBA-E9B11284FD26}" destId="{371E16ED-5A77-4EF6-84D2-553208247C2C}" srcOrd="0" destOrd="0" presId="urn:microsoft.com/office/officeart/2005/8/layout/chevron2"/>
    <dgm:cxn modelId="{465B97F3-C2EF-44D8-8C38-64AD940068BC}" type="presParOf" srcId="{163EF634-CB33-496C-9BBA-E9B11284FD26}" destId="{C083D47A-596A-4DDA-B0CD-A1CFA486C3F5}" srcOrd="1" destOrd="0" presId="urn:microsoft.com/office/officeart/2005/8/layout/chevron2"/>
    <dgm:cxn modelId="{2CFC9645-0E09-41C5-A138-8F0E342901B0}" type="presParOf" srcId="{1B114455-6A1A-40BA-932C-8C20756628BE}" destId="{1316A40E-A8E4-4ED3-B941-793792CB9AB5}" srcOrd="7" destOrd="0" presId="urn:microsoft.com/office/officeart/2005/8/layout/chevron2"/>
    <dgm:cxn modelId="{F2180C6C-C17E-4E03-BA9D-E41F00ABD987}" type="presParOf" srcId="{1B114455-6A1A-40BA-932C-8C20756628BE}" destId="{63083CD1-197E-4117-9385-D513E2F4D3F6}" srcOrd="8" destOrd="0" presId="urn:microsoft.com/office/officeart/2005/8/layout/chevron2"/>
    <dgm:cxn modelId="{C0469347-334D-4DD5-84C9-E399B541E9CF}" type="presParOf" srcId="{63083CD1-197E-4117-9385-D513E2F4D3F6}" destId="{553BD69D-D44E-4372-90A2-680C1282A20B}" srcOrd="0" destOrd="0" presId="urn:microsoft.com/office/officeart/2005/8/layout/chevron2"/>
    <dgm:cxn modelId="{32415574-1C31-414C-BA3C-A1F43CB6E364}" type="presParOf" srcId="{63083CD1-197E-4117-9385-D513E2F4D3F6}" destId="{3D15AAB8-7EF5-40FD-8F82-23C86FA39F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6CDE15-8F35-4B2B-9947-FE8958AA5596}" type="doc">
      <dgm:prSet loTypeId="urn:microsoft.com/office/officeart/2005/8/layout/cycle8" loCatId="cycle" qsTypeId="urn:microsoft.com/office/officeart/2005/8/quickstyle/simple4" qsCatId="simple" csTypeId="urn:microsoft.com/office/officeart/2005/8/colors/accent1_2" csCatId="accent1" phldr="1"/>
      <dgm:spPr/>
    </dgm:pt>
    <dgm:pt modelId="{07A68BA4-FA86-4BB8-92AC-24E00E97F964}">
      <dgm:prSet phldrT="[Text]"/>
      <dgm:spPr/>
      <dgm:t>
        <a:bodyPr/>
        <a:lstStyle/>
        <a:p>
          <a:r>
            <a:rPr lang="fr-BE" dirty="0"/>
            <a:t>Registre des traitements et plan d’action</a:t>
          </a:r>
          <a:endParaRPr lang="nl-BE" dirty="0"/>
        </a:p>
      </dgm:t>
    </dgm:pt>
    <dgm:pt modelId="{AB7E6086-9769-489E-BFD5-2D99B41EDDE6}" type="parTrans" cxnId="{469B29A1-E716-45B2-9F19-0D8D183C32E1}">
      <dgm:prSet/>
      <dgm:spPr/>
      <dgm:t>
        <a:bodyPr/>
        <a:lstStyle/>
        <a:p>
          <a:endParaRPr lang="nl-BE"/>
        </a:p>
      </dgm:t>
    </dgm:pt>
    <dgm:pt modelId="{D7D618F5-D105-4D6B-AC6C-25208D68A7E3}" type="sibTrans" cxnId="{469B29A1-E716-45B2-9F19-0D8D183C32E1}">
      <dgm:prSet/>
      <dgm:spPr/>
      <dgm:t>
        <a:bodyPr/>
        <a:lstStyle/>
        <a:p>
          <a:endParaRPr lang="nl-BE"/>
        </a:p>
      </dgm:t>
    </dgm:pt>
    <dgm:pt modelId="{90A1B0CF-AF6A-4148-AEFC-E2F2CC97A195}">
      <dgm:prSet phldrT="[Text]"/>
      <dgm:spPr/>
      <dgm:t>
        <a:bodyPr/>
        <a:lstStyle/>
        <a:p>
          <a:r>
            <a:rPr lang="fr-BE" dirty="0"/>
            <a:t>Suivi annuel</a:t>
          </a:r>
          <a:endParaRPr lang="nl-BE" dirty="0"/>
        </a:p>
      </dgm:t>
    </dgm:pt>
    <dgm:pt modelId="{EAA8E0BB-3CB5-451D-89F7-024BC371461B}" type="parTrans" cxnId="{888B7A66-CAFC-4062-B109-487B81B2A922}">
      <dgm:prSet/>
      <dgm:spPr/>
      <dgm:t>
        <a:bodyPr/>
        <a:lstStyle/>
        <a:p>
          <a:endParaRPr lang="nl-BE"/>
        </a:p>
      </dgm:t>
    </dgm:pt>
    <dgm:pt modelId="{E1EC5160-58A3-49DB-838E-11DE79761AF7}" type="sibTrans" cxnId="{888B7A66-CAFC-4062-B109-487B81B2A922}">
      <dgm:prSet/>
      <dgm:spPr/>
      <dgm:t>
        <a:bodyPr/>
        <a:lstStyle/>
        <a:p>
          <a:endParaRPr lang="nl-BE"/>
        </a:p>
      </dgm:t>
    </dgm:pt>
    <dgm:pt modelId="{12FF6F51-45CB-4EDC-A04D-479BBD232352}">
      <dgm:prSet phldrT="[Text]"/>
      <dgm:spPr/>
      <dgm:t>
        <a:bodyPr/>
        <a:lstStyle/>
        <a:p>
          <a:r>
            <a:rPr lang="fr-BE" dirty="0"/>
            <a:t>Audits procédural &amp; Sécurité</a:t>
          </a:r>
          <a:endParaRPr lang="nl-BE" dirty="0"/>
        </a:p>
      </dgm:t>
    </dgm:pt>
    <dgm:pt modelId="{3B54D1EB-8A73-4A1F-AAE4-C818E338772F}" type="parTrans" cxnId="{470CB406-0452-4F35-8E47-FF2BF427E193}">
      <dgm:prSet/>
      <dgm:spPr/>
      <dgm:t>
        <a:bodyPr/>
        <a:lstStyle/>
        <a:p>
          <a:endParaRPr lang="nl-BE"/>
        </a:p>
      </dgm:t>
    </dgm:pt>
    <dgm:pt modelId="{466324BB-75B4-49B3-A82D-284E0ABFB613}" type="sibTrans" cxnId="{470CB406-0452-4F35-8E47-FF2BF427E193}">
      <dgm:prSet/>
      <dgm:spPr/>
      <dgm:t>
        <a:bodyPr/>
        <a:lstStyle/>
        <a:p>
          <a:endParaRPr lang="nl-BE"/>
        </a:p>
      </dgm:t>
    </dgm:pt>
    <dgm:pt modelId="{ED956E2F-18F2-43C1-8BE5-7B2238C6A25A}" type="pres">
      <dgm:prSet presAssocID="{976CDE15-8F35-4B2B-9947-FE8958AA5596}" presName="compositeShape" presStyleCnt="0">
        <dgm:presLayoutVars>
          <dgm:chMax val="7"/>
          <dgm:dir/>
          <dgm:resizeHandles val="exact"/>
        </dgm:presLayoutVars>
      </dgm:prSet>
      <dgm:spPr/>
    </dgm:pt>
    <dgm:pt modelId="{23D0B9B1-5FA8-4BB3-93F8-95BE5342A6F6}" type="pres">
      <dgm:prSet presAssocID="{976CDE15-8F35-4B2B-9947-FE8958AA5596}" presName="wedge1" presStyleLbl="node1" presStyleIdx="0" presStyleCnt="3"/>
      <dgm:spPr/>
    </dgm:pt>
    <dgm:pt modelId="{91BA4763-A092-4B33-A61E-D3AC140B9138}" type="pres">
      <dgm:prSet presAssocID="{976CDE15-8F35-4B2B-9947-FE8958AA5596}" presName="dummy1a" presStyleCnt="0"/>
      <dgm:spPr/>
    </dgm:pt>
    <dgm:pt modelId="{18F6698E-1E96-45E9-9433-490EDB42F3DF}" type="pres">
      <dgm:prSet presAssocID="{976CDE15-8F35-4B2B-9947-FE8958AA5596}" presName="dummy1b" presStyleCnt="0"/>
      <dgm:spPr/>
    </dgm:pt>
    <dgm:pt modelId="{7F587BF2-3340-417F-B773-572A5B169BFB}" type="pres">
      <dgm:prSet presAssocID="{976CDE15-8F35-4B2B-9947-FE8958AA559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1BB8052-12B0-4FF0-B02A-8F3FECC58BB1}" type="pres">
      <dgm:prSet presAssocID="{976CDE15-8F35-4B2B-9947-FE8958AA5596}" presName="wedge2" presStyleLbl="node1" presStyleIdx="1" presStyleCnt="3"/>
      <dgm:spPr/>
    </dgm:pt>
    <dgm:pt modelId="{D72623D9-1C38-4AF2-959F-0E844209C44C}" type="pres">
      <dgm:prSet presAssocID="{976CDE15-8F35-4B2B-9947-FE8958AA5596}" presName="dummy2a" presStyleCnt="0"/>
      <dgm:spPr/>
    </dgm:pt>
    <dgm:pt modelId="{57EB7DAE-5C89-40C5-9322-1CA2FE19F0A8}" type="pres">
      <dgm:prSet presAssocID="{976CDE15-8F35-4B2B-9947-FE8958AA5596}" presName="dummy2b" presStyleCnt="0"/>
      <dgm:spPr/>
    </dgm:pt>
    <dgm:pt modelId="{E24E7E4B-7369-43CA-B023-073E3A03A503}" type="pres">
      <dgm:prSet presAssocID="{976CDE15-8F35-4B2B-9947-FE8958AA559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B7743F2-E60F-4818-ACF9-0143C14E2A07}" type="pres">
      <dgm:prSet presAssocID="{976CDE15-8F35-4B2B-9947-FE8958AA5596}" presName="wedge3" presStyleLbl="node1" presStyleIdx="2" presStyleCnt="3"/>
      <dgm:spPr/>
    </dgm:pt>
    <dgm:pt modelId="{E1B13078-650E-41F5-B880-E103D2AED5B8}" type="pres">
      <dgm:prSet presAssocID="{976CDE15-8F35-4B2B-9947-FE8958AA5596}" presName="dummy3a" presStyleCnt="0"/>
      <dgm:spPr/>
    </dgm:pt>
    <dgm:pt modelId="{A7B3B0E1-97C9-4A88-86DA-5CE1C5E9E985}" type="pres">
      <dgm:prSet presAssocID="{976CDE15-8F35-4B2B-9947-FE8958AA5596}" presName="dummy3b" presStyleCnt="0"/>
      <dgm:spPr/>
    </dgm:pt>
    <dgm:pt modelId="{448FB220-D914-4E80-9AB1-17D53B112A75}" type="pres">
      <dgm:prSet presAssocID="{976CDE15-8F35-4B2B-9947-FE8958AA559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A9D1B30A-9003-4498-A1BE-639E7299C09A}" type="pres">
      <dgm:prSet presAssocID="{D7D618F5-D105-4D6B-AC6C-25208D68A7E3}" presName="arrowWedge1" presStyleLbl="fgSibTrans2D1" presStyleIdx="0" presStyleCnt="3"/>
      <dgm:spPr/>
    </dgm:pt>
    <dgm:pt modelId="{EE8316BD-9201-4EF7-A14B-6B7B4AD3BB8D}" type="pres">
      <dgm:prSet presAssocID="{E1EC5160-58A3-49DB-838E-11DE79761AF7}" presName="arrowWedge2" presStyleLbl="fgSibTrans2D1" presStyleIdx="1" presStyleCnt="3"/>
      <dgm:spPr/>
    </dgm:pt>
    <dgm:pt modelId="{2FD626CE-5CD6-4BBE-9729-2DFD59EE3B02}" type="pres">
      <dgm:prSet presAssocID="{466324BB-75B4-49B3-A82D-284E0ABFB613}" presName="arrowWedge3" presStyleLbl="fgSibTrans2D1" presStyleIdx="2" presStyleCnt="3"/>
      <dgm:spPr/>
    </dgm:pt>
  </dgm:ptLst>
  <dgm:cxnLst>
    <dgm:cxn modelId="{470CB406-0452-4F35-8E47-FF2BF427E193}" srcId="{976CDE15-8F35-4B2B-9947-FE8958AA5596}" destId="{12FF6F51-45CB-4EDC-A04D-479BBD232352}" srcOrd="2" destOrd="0" parTransId="{3B54D1EB-8A73-4A1F-AAE4-C818E338772F}" sibTransId="{466324BB-75B4-49B3-A82D-284E0ABFB613}"/>
    <dgm:cxn modelId="{FA4D0825-5CAA-402E-BF37-71E1FCE50648}" type="presOf" srcId="{90A1B0CF-AF6A-4148-AEFC-E2F2CC97A195}" destId="{E24E7E4B-7369-43CA-B023-073E3A03A503}" srcOrd="1" destOrd="0" presId="urn:microsoft.com/office/officeart/2005/8/layout/cycle8"/>
    <dgm:cxn modelId="{888B7A66-CAFC-4062-B109-487B81B2A922}" srcId="{976CDE15-8F35-4B2B-9947-FE8958AA5596}" destId="{90A1B0CF-AF6A-4148-AEFC-E2F2CC97A195}" srcOrd="1" destOrd="0" parTransId="{EAA8E0BB-3CB5-451D-89F7-024BC371461B}" sibTransId="{E1EC5160-58A3-49DB-838E-11DE79761AF7}"/>
    <dgm:cxn modelId="{2DEFAF6D-334D-41B4-91E1-EE2CFECC77AC}" type="presOf" srcId="{07A68BA4-FA86-4BB8-92AC-24E00E97F964}" destId="{7F587BF2-3340-417F-B773-572A5B169BFB}" srcOrd="1" destOrd="0" presId="urn:microsoft.com/office/officeart/2005/8/layout/cycle8"/>
    <dgm:cxn modelId="{A1D35586-F8AA-430B-87F6-9930C5E95B2D}" type="presOf" srcId="{07A68BA4-FA86-4BB8-92AC-24E00E97F964}" destId="{23D0B9B1-5FA8-4BB3-93F8-95BE5342A6F6}" srcOrd="0" destOrd="0" presId="urn:microsoft.com/office/officeart/2005/8/layout/cycle8"/>
    <dgm:cxn modelId="{469B29A1-E716-45B2-9F19-0D8D183C32E1}" srcId="{976CDE15-8F35-4B2B-9947-FE8958AA5596}" destId="{07A68BA4-FA86-4BB8-92AC-24E00E97F964}" srcOrd="0" destOrd="0" parTransId="{AB7E6086-9769-489E-BFD5-2D99B41EDDE6}" sibTransId="{D7D618F5-D105-4D6B-AC6C-25208D68A7E3}"/>
    <dgm:cxn modelId="{D324C7AA-1000-4FE1-9C77-A6E5802ABE41}" type="presOf" srcId="{12FF6F51-45CB-4EDC-A04D-479BBD232352}" destId="{448FB220-D914-4E80-9AB1-17D53B112A75}" srcOrd="1" destOrd="0" presId="urn:microsoft.com/office/officeart/2005/8/layout/cycle8"/>
    <dgm:cxn modelId="{AE4CD9C5-0EA1-4D0B-9E9D-DC2486A0DD3B}" type="presOf" srcId="{12FF6F51-45CB-4EDC-A04D-479BBD232352}" destId="{EB7743F2-E60F-4818-ACF9-0143C14E2A07}" srcOrd="0" destOrd="0" presId="urn:microsoft.com/office/officeart/2005/8/layout/cycle8"/>
    <dgm:cxn modelId="{200E7BD1-AC4E-40C6-864E-1195EBA8EBB3}" type="presOf" srcId="{976CDE15-8F35-4B2B-9947-FE8958AA5596}" destId="{ED956E2F-18F2-43C1-8BE5-7B2238C6A25A}" srcOrd="0" destOrd="0" presId="urn:microsoft.com/office/officeart/2005/8/layout/cycle8"/>
    <dgm:cxn modelId="{4B8BABD4-9537-4BEA-84FF-026995847322}" type="presOf" srcId="{90A1B0CF-AF6A-4148-AEFC-E2F2CC97A195}" destId="{81BB8052-12B0-4FF0-B02A-8F3FECC58BB1}" srcOrd="0" destOrd="0" presId="urn:microsoft.com/office/officeart/2005/8/layout/cycle8"/>
    <dgm:cxn modelId="{8224ED9E-065F-4CF7-877A-92713485E301}" type="presParOf" srcId="{ED956E2F-18F2-43C1-8BE5-7B2238C6A25A}" destId="{23D0B9B1-5FA8-4BB3-93F8-95BE5342A6F6}" srcOrd="0" destOrd="0" presId="urn:microsoft.com/office/officeart/2005/8/layout/cycle8"/>
    <dgm:cxn modelId="{EF1B706F-D8C0-473C-9CEB-FC21BE2FCD9E}" type="presParOf" srcId="{ED956E2F-18F2-43C1-8BE5-7B2238C6A25A}" destId="{91BA4763-A092-4B33-A61E-D3AC140B9138}" srcOrd="1" destOrd="0" presId="urn:microsoft.com/office/officeart/2005/8/layout/cycle8"/>
    <dgm:cxn modelId="{65BEC936-9E52-4803-9455-BF30DACF5161}" type="presParOf" srcId="{ED956E2F-18F2-43C1-8BE5-7B2238C6A25A}" destId="{18F6698E-1E96-45E9-9433-490EDB42F3DF}" srcOrd="2" destOrd="0" presId="urn:microsoft.com/office/officeart/2005/8/layout/cycle8"/>
    <dgm:cxn modelId="{C109013D-51C9-49B4-BFB3-B3F3610ECBE7}" type="presParOf" srcId="{ED956E2F-18F2-43C1-8BE5-7B2238C6A25A}" destId="{7F587BF2-3340-417F-B773-572A5B169BFB}" srcOrd="3" destOrd="0" presId="urn:microsoft.com/office/officeart/2005/8/layout/cycle8"/>
    <dgm:cxn modelId="{45B41DC3-C56B-4142-AC02-B2434243217A}" type="presParOf" srcId="{ED956E2F-18F2-43C1-8BE5-7B2238C6A25A}" destId="{81BB8052-12B0-4FF0-B02A-8F3FECC58BB1}" srcOrd="4" destOrd="0" presId="urn:microsoft.com/office/officeart/2005/8/layout/cycle8"/>
    <dgm:cxn modelId="{FB6BBBF4-E7DB-4EFE-8774-BC1B83085D6E}" type="presParOf" srcId="{ED956E2F-18F2-43C1-8BE5-7B2238C6A25A}" destId="{D72623D9-1C38-4AF2-959F-0E844209C44C}" srcOrd="5" destOrd="0" presId="urn:microsoft.com/office/officeart/2005/8/layout/cycle8"/>
    <dgm:cxn modelId="{BBA8566C-432E-4D0D-8615-04D2F459306A}" type="presParOf" srcId="{ED956E2F-18F2-43C1-8BE5-7B2238C6A25A}" destId="{57EB7DAE-5C89-40C5-9322-1CA2FE19F0A8}" srcOrd="6" destOrd="0" presId="urn:microsoft.com/office/officeart/2005/8/layout/cycle8"/>
    <dgm:cxn modelId="{DE1E108C-9AD0-4149-A708-5A4BA0CAE2C9}" type="presParOf" srcId="{ED956E2F-18F2-43C1-8BE5-7B2238C6A25A}" destId="{E24E7E4B-7369-43CA-B023-073E3A03A503}" srcOrd="7" destOrd="0" presId="urn:microsoft.com/office/officeart/2005/8/layout/cycle8"/>
    <dgm:cxn modelId="{C6388E48-005F-4FBF-8E13-5F9151CD9CAA}" type="presParOf" srcId="{ED956E2F-18F2-43C1-8BE5-7B2238C6A25A}" destId="{EB7743F2-E60F-4818-ACF9-0143C14E2A07}" srcOrd="8" destOrd="0" presId="urn:microsoft.com/office/officeart/2005/8/layout/cycle8"/>
    <dgm:cxn modelId="{E1C43863-960A-4586-B639-88AAD114AA91}" type="presParOf" srcId="{ED956E2F-18F2-43C1-8BE5-7B2238C6A25A}" destId="{E1B13078-650E-41F5-B880-E103D2AED5B8}" srcOrd="9" destOrd="0" presId="urn:microsoft.com/office/officeart/2005/8/layout/cycle8"/>
    <dgm:cxn modelId="{44EE4B95-7EBE-487F-8DD4-F3FE23C236CA}" type="presParOf" srcId="{ED956E2F-18F2-43C1-8BE5-7B2238C6A25A}" destId="{A7B3B0E1-97C9-4A88-86DA-5CE1C5E9E985}" srcOrd="10" destOrd="0" presId="urn:microsoft.com/office/officeart/2005/8/layout/cycle8"/>
    <dgm:cxn modelId="{F133A06B-364D-45E8-A900-BF5E8F6BB593}" type="presParOf" srcId="{ED956E2F-18F2-43C1-8BE5-7B2238C6A25A}" destId="{448FB220-D914-4E80-9AB1-17D53B112A75}" srcOrd="11" destOrd="0" presId="urn:microsoft.com/office/officeart/2005/8/layout/cycle8"/>
    <dgm:cxn modelId="{DF6DDD59-267C-4D17-B807-119C13DD60D5}" type="presParOf" srcId="{ED956E2F-18F2-43C1-8BE5-7B2238C6A25A}" destId="{A9D1B30A-9003-4498-A1BE-639E7299C09A}" srcOrd="12" destOrd="0" presId="urn:microsoft.com/office/officeart/2005/8/layout/cycle8"/>
    <dgm:cxn modelId="{9D583FE1-6C0E-45F1-874D-A14F449353E2}" type="presParOf" srcId="{ED956E2F-18F2-43C1-8BE5-7B2238C6A25A}" destId="{EE8316BD-9201-4EF7-A14B-6B7B4AD3BB8D}" srcOrd="13" destOrd="0" presId="urn:microsoft.com/office/officeart/2005/8/layout/cycle8"/>
    <dgm:cxn modelId="{0C62A3DF-3B3F-47CA-A1CF-191C55B2020B}" type="presParOf" srcId="{ED956E2F-18F2-43C1-8BE5-7B2238C6A25A}" destId="{2FD626CE-5CD6-4BBE-9729-2DFD59EE3B02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F4FCB-29F7-457C-AF3B-969783F72E17}">
      <dsp:nvSpPr>
        <dsp:cNvPr id="0" name=""/>
        <dsp:cNvSpPr/>
      </dsp:nvSpPr>
      <dsp:spPr>
        <a:xfrm rot="5400000">
          <a:off x="-176410" y="178091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2013</a:t>
          </a:r>
          <a:endParaRPr lang="nl-BE" sz="2300" kern="1200" dirty="0"/>
        </a:p>
      </dsp:txBody>
      <dsp:txXfrm rot="-5400000">
        <a:off x="1" y="413307"/>
        <a:ext cx="823251" cy="352821"/>
      </dsp:txXfrm>
    </dsp:sp>
    <dsp:sp modelId="{D0280EFA-162C-4F4F-B316-E47C2D223E5A}">
      <dsp:nvSpPr>
        <dsp:cNvPr id="0" name=""/>
        <dsp:cNvSpPr/>
      </dsp:nvSpPr>
      <dsp:spPr>
        <a:xfrm rot="5400000">
          <a:off x="5194011" y="-4369080"/>
          <a:ext cx="764447" cy="950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Projet « </a:t>
          </a:r>
          <a:r>
            <a:rPr lang="fr-BE" sz="1800" b="1" kern="1200" dirty="0">
              <a:solidFill>
                <a:srgbClr val="00B3C4"/>
              </a:solidFill>
            </a:rPr>
            <a:t>Vie privée dans les études </a:t>
          </a:r>
          <a:r>
            <a:rPr lang="fr-BE" sz="1800" kern="1200" dirty="0"/>
            <a:t>» (Loi Vie Privée)</a:t>
          </a:r>
          <a:endParaRPr lang="nl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Sensibilisation dans les études, formations, audits </a:t>
          </a:r>
          <a:endParaRPr lang="nl-BE" sz="1800" kern="1200" dirty="0"/>
        </a:p>
      </dsp:txBody>
      <dsp:txXfrm rot="-5400000">
        <a:off x="823252" y="38996"/>
        <a:ext cx="9468650" cy="689813"/>
      </dsp:txXfrm>
    </dsp:sp>
    <dsp:sp modelId="{9C81E8CC-9A47-41F5-B4A5-781F90AB880B}">
      <dsp:nvSpPr>
        <dsp:cNvPr id="0" name=""/>
        <dsp:cNvSpPr/>
      </dsp:nvSpPr>
      <dsp:spPr>
        <a:xfrm rot="5400000">
          <a:off x="-176410" y="1237899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2015</a:t>
          </a:r>
          <a:endParaRPr lang="nl-BE" sz="2300" kern="1200" dirty="0"/>
        </a:p>
      </dsp:txBody>
      <dsp:txXfrm rot="-5400000">
        <a:off x="1" y="1473115"/>
        <a:ext cx="823251" cy="352821"/>
      </dsp:txXfrm>
    </dsp:sp>
    <dsp:sp modelId="{F9368A07-0911-43FE-B7D0-D0E300184A32}">
      <dsp:nvSpPr>
        <dsp:cNvPr id="0" name=""/>
        <dsp:cNvSpPr/>
      </dsp:nvSpPr>
      <dsp:spPr>
        <a:xfrm rot="5400000">
          <a:off x="5194011" y="-3338144"/>
          <a:ext cx="764447" cy="950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Adoption par l’assemblée générale du 22/10/2015  de la Chambre nationale des notaires d’une</a:t>
          </a:r>
          <a:endParaRPr lang="nl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« </a:t>
          </a:r>
          <a:r>
            <a:rPr lang="fr-BE" sz="1800" b="1" kern="1200" dirty="0">
              <a:solidFill>
                <a:srgbClr val="00B3C4"/>
              </a:solidFill>
            </a:rPr>
            <a:t>directive</a:t>
          </a:r>
          <a:r>
            <a:rPr lang="fr-BE" sz="1800" kern="1200" dirty="0"/>
            <a:t> » imposant aux notaires certaines mesures de protection des données </a:t>
          </a:r>
          <a:endParaRPr lang="nl-BE" sz="1800" kern="1200" dirty="0"/>
        </a:p>
      </dsp:txBody>
      <dsp:txXfrm rot="-5400000">
        <a:off x="823252" y="1069932"/>
        <a:ext cx="9468650" cy="689813"/>
      </dsp:txXfrm>
    </dsp:sp>
    <dsp:sp modelId="{B7240182-35C5-4FC9-BACB-2CEBCD7CC549}">
      <dsp:nvSpPr>
        <dsp:cNvPr id="0" name=""/>
        <dsp:cNvSpPr/>
      </dsp:nvSpPr>
      <dsp:spPr>
        <a:xfrm rot="5400000">
          <a:off x="-176410" y="2297707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2018</a:t>
          </a:r>
          <a:endParaRPr lang="nl-BE" sz="2300" kern="1200" dirty="0"/>
        </a:p>
      </dsp:txBody>
      <dsp:txXfrm rot="-5400000">
        <a:off x="1" y="2532923"/>
        <a:ext cx="823251" cy="352821"/>
      </dsp:txXfrm>
    </dsp:sp>
    <dsp:sp modelId="{608E9F9E-E898-41C5-9261-01B7D48D7D70}">
      <dsp:nvSpPr>
        <dsp:cNvPr id="0" name=""/>
        <dsp:cNvSpPr/>
      </dsp:nvSpPr>
      <dsp:spPr>
        <a:xfrm rot="5400000">
          <a:off x="5194011" y="-2249463"/>
          <a:ext cx="764447" cy="950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Constitution d’une </a:t>
          </a:r>
          <a:r>
            <a:rPr lang="fr-BE" sz="1800" b="1" kern="1200" dirty="0">
              <a:solidFill>
                <a:srgbClr val="00B3C4"/>
              </a:solidFill>
            </a:rPr>
            <a:t>équipe dédiée au RGPD </a:t>
          </a:r>
          <a:r>
            <a:rPr lang="fr-BE" sz="1800" kern="1200" dirty="0"/>
            <a:t>au sein des institutions notariales</a:t>
          </a:r>
          <a:endParaRPr lang="nl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Lancement d’un service de « </a:t>
          </a:r>
          <a:r>
            <a:rPr lang="fr-BE" sz="1800" b="1" kern="1200" dirty="0">
              <a:solidFill>
                <a:srgbClr val="00B3C4"/>
              </a:solidFill>
            </a:rPr>
            <a:t>DPO mutualisé </a:t>
          </a:r>
          <a:r>
            <a:rPr lang="fr-BE" sz="1800" kern="1200" dirty="0"/>
            <a:t>» pour les études notariales</a:t>
          </a:r>
          <a:endParaRPr lang="nl-BE" sz="1800" kern="1200" dirty="0"/>
        </a:p>
      </dsp:txBody>
      <dsp:txXfrm rot="-5400000">
        <a:off x="823252" y="2158613"/>
        <a:ext cx="9468650" cy="689813"/>
      </dsp:txXfrm>
    </dsp:sp>
    <dsp:sp modelId="{371E16ED-5A77-4EF6-84D2-553208247C2C}">
      <dsp:nvSpPr>
        <dsp:cNvPr id="0" name=""/>
        <dsp:cNvSpPr/>
      </dsp:nvSpPr>
      <dsp:spPr>
        <a:xfrm rot="5400000">
          <a:off x="-176410" y="3357516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2020</a:t>
          </a:r>
          <a:endParaRPr lang="nl-BE" sz="2300" kern="1200" dirty="0"/>
        </a:p>
      </dsp:txBody>
      <dsp:txXfrm rot="-5400000">
        <a:off x="1" y="3592732"/>
        <a:ext cx="823251" cy="352821"/>
      </dsp:txXfrm>
    </dsp:sp>
    <dsp:sp modelId="{C083D47A-596A-4DDA-B0CD-A1CFA486C3F5}">
      <dsp:nvSpPr>
        <dsp:cNvPr id="0" name=""/>
        <dsp:cNvSpPr/>
      </dsp:nvSpPr>
      <dsp:spPr>
        <a:xfrm rot="5400000">
          <a:off x="5194011" y="-1189654"/>
          <a:ext cx="764447" cy="950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Constitution de </a:t>
          </a:r>
          <a:r>
            <a:rPr lang="fr-BE" sz="1800" b="1" kern="1200" dirty="0">
              <a:solidFill>
                <a:srgbClr val="00B3C4"/>
              </a:solidFill>
            </a:rPr>
            <a:t>Privanot ASBL</a:t>
          </a:r>
          <a:endParaRPr lang="nl-BE" sz="1800" b="1" kern="1200" dirty="0">
            <a:solidFill>
              <a:srgbClr val="00B3C4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Renforcement de l’équipe</a:t>
          </a:r>
          <a:endParaRPr lang="nl-BE" sz="1800" kern="1200" dirty="0"/>
        </a:p>
      </dsp:txBody>
      <dsp:txXfrm rot="-5400000">
        <a:off x="823252" y="3218422"/>
        <a:ext cx="9468650" cy="689813"/>
      </dsp:txXfrm>
    </dsp:sp>
    <dsp:sp modelId="{553BD69D-D44E-4372-90A2-680C1282A20B}">
      <dsp:nvSpPr>
        <dsp:cNvPr id="0" name=""/>
        <dsp:cNvSpPr/>
      </dsp:nvSpPr>
      <dsp:spPr>
        <a:xfrm rot="5400000">
          <a:off x="-176410" y="4417324"/>
          <a:ext cx="1176072" cy="8232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300" kern="1200" dirty="0"/>
            <a:t>2021</a:t>
          </a:r>
          <a:endParaRPr lang="nl-BE" sz="2300" kern="1200" dirty="0"/>
        </a:p>
      </dsp:txBody>
      <dsp:txXfrm rot="-5400000">
        <a:off x="1" y="4652540"/>
        <a:ext cx="823251" cy="352821"/>
      </dsp:txXfrm>
    </dsp:sp>
    <dsp:sp modelId="{3D15AAB8-7EF5-40FD-8F82-23C86FA39F9A}">
      <dsp:nvSpPr>
        <dsp:cNvPr id="0" name=""/>
        <dsp:cNvSpPr/>
      </dsp:nvSpPr>
      <dsp:spPr>
        <a:xfrm rot="5400000">
          <a:off x="5194011" y="-129846"/>
          <a:ext cx="764447" cy="95059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Adoption du </a:t>
          </a:r>
          <a:r>
            <a:rPr lang="fr-BE" sz="1800" b="1" kern="1200" dirty="0">
              <a:solidFill>
                <a:srgbClr val="00B3C4"/>
              </a:solidFill>
            </a:rPr>
            <a:t>Code de conduite de la Chambre nationale des notaires du 28 janvier 2021 </a:t>
          </a:r>
          <a:r>
            <a:rPr lang="fr-BE" sz="1800" kern="1200" dirty="0"/>
            <a:t>précisant</a:t>
          </a:r>
          <a:endParaRPr lang="nl-BE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BE" sz="1800" kern="1200" dirty="0"/>
            <a:t>certaines modalités d’application du RGPD pour les notaires</a:t>
          </a:r>
          <a:endParaRPr lang="nl-BE" sz="1800" kern="1200" dirty="0"/>
        </a:p>
      </dsp:txBody>
      <dsp:txXfrm rot="-5400000">
        <a:off x="823252" y="4278230"/>
        <a:ext cx="9468650" cy="689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D0B9B1-5FA8-4BB3-93F8-95BE5342A6F6}">
      <dsp:nvSpPr>
        <dsp:cNvPr id="0" name=""/>
        <dsp:cNvSpPr/>
      </dsp:nvSpPr>
      <dsp:spPr>
        <a:xfrm>
          <a:off x="3959577" y="344841"/>
          <a:ext cx="4456407" cy="445640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Registre des traitements et plan d’action</a:t>
          </a:r>
          <a:endParaRPr lang="nl-BE" sz="2200" kern="1200" dirty="0"/>
        </a:p>
      </dsp:txBody>
      <dsp:txXfrm>
        <a:off x="6308209" y="1289175"/>
        <a:ext cx="1591574" cy="1326311"/>
      </dsp:txXfrm>
    </dsp:sp>
    <dsp:sp modelId="{81BB8052-12B0-4FF0-B02A-8F3FECC58BB1}">
      <dsp:nvSpPr>
        <dsp:cNvPr id="0" name=""/>
        <dsp:cNvSpPr/>
      </dsp:nvSpPr>
      <dsp:spPr>
        <a:xfrm>
          <a:off x="3867796" y="503998"/>
          <a:ext cx="4456407" cy="445640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Suivi annuel</a:t>
          </a:r>
          <a:endParaRPr lang="nl-BE" sz="2200" kern="1200" dirty="0"/>
        </a:p>
      </dsp:txBody>
      <dsp:txXfrm>
        <a:off x="4928845" y="3395358"/>
        <a:ext cx="2387361" cy="1167154"/>
      </dsp:txXfrm>
    </dsp:sp>
    <dsp:sp modelId="{EB7743F2-E60F-4818-ACF9-0143C14E2A07}">
      <dsp:nvSpPr>
        <dsp:cNvPr id="0" name=""/>
        <dsp:cNvSpPr/>
      </dsp:nvSpPr>
      <dsp:spPr>
        <a:xfrm>
          <a:off x="3776015" y="344841"/>
          <a:ext cx="4456407" cy="445640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200" kern="1200" dirty="0"/>
            <a:t>Audits procédural &amp; Sécurité</a:t>
          </a:r>
          <a:endParaRPr lang="nl-BE" sz="2200" kern="1200" dirty="0"/>
        </a:p>
      </dsp:txBody>
      <dsp:txXfrm>
        <a:off x="4292216" y="1289175"/>
        <a:ext cx="1591574" cy="1326311"/>
      </dsp:txXfrm>
    </dsp:sp>
    <dsp:sp modelId="{A9D1B30A-9003-4498-A1BE-639E7299C09A}">
      <dsp:nvSpPr>
        <dsp:cNvPr id="0" name=""/>
        <dsp:cNvSpPr/>
      </dsp:nvSpPr>
      <dsp:spPr>
        <a:xfrm>
          <a:off x="3684072" y="68968"/>
          <a:ext cx="5008153" cy="5008153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8316BD-9201-4EF7-A14B-6B7B4AD3BB8D}">
      <dsp:nvSpPr>
        <dsp:cNvPr id="0" name=""/>
        <dsp:cNvSpPr/>
      </dsp:nvSpPr>
      <dsp:spPr>
        <a:xfrm>
          <a:off x="3591923" y="227843"/>
          <a:ext cx="5008153" cy="5008153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626CE-5CD6-4BBE-9729-2DFD59EE3B02}">
      <dsp:nvSpPr>
        <dsp:cNvPr id="0" name=""/>
        <dsp:cNvSpPr/>
      </dsp:nvSpPr>
      <dsp:spPr>
        <a:xfrm>
          <a:off x="3499774" y="68968"/>
          <a:ext cx="5008153" cy="5008153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0510-E49F-8A48-8276-F907395009A0}" type="datetimeFigureOut">
              <a:rPr lang="nl-BE" smtClean="0"/>
              <a:t>15/03/2024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02D6-933D-9F47-9831-D567D374051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809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1402D6-933D-9F47-9831-D567D374051D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566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402D6-933D-9F47-9831-D567D374051D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4766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98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41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11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402D6-933D-9F47-9831-D567D374051D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8313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214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149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300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516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603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64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C1DE4-936F-4082-83A8-9CCB1D88BD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870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D12BD-C01B-DF4D-A12D-FB4C9C08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93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ADDED-C2E5-B94A-B500-6E1A1573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8436"/>
            <a:ext cx="10515600" cy="238802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B3C4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EEC64-043C-3C48-86D3-A2CAE18B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0E517-3D6E-704D-8988-1C44FA054545}" type="datetime1">
              <a:rPr lang="nl-BE" smtClean="0"/>
              <a:t>15/03/2024</a:t>
            </a:fld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9C86D-7730-CC4E-ABA7-107E38A5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451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4972C-C24C-1E41-8D68-1BB1C87CB303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DA2B786-0751-49D0-BA92-39463C216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ADF6499-DEC9-4150-8891-CE684241E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245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B9890-9568-0645-A199-A74FCF8411CD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1717253-AC2A-4E51-A8C8-65774FD41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EE01B6D-98FA-4EA0-869F-961EDB9B41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7589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1546B-29AE-F14A-850A-B8F475B6D907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69750D0A-4D15-4C9D-AFC5-AD456DF6B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913FD3D-142C-4440-9296-63565D5C5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746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04C41-BB77-EF46-B81E-CB90686A8E29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D5A4E6F-360B-4034-BFA3-B03CB1C0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078A4AA3-329C-44BE-AFAA-0D7E7BD1F5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1367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23A1-DCF1-564E-81F3-11895BD8609C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2639479-C18D-4E44-88A5-20B8ACEA0A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25D3769-4539-4801-B5C3-B748977FD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678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CE908-C273-3E4E-8412-4D7ED61C9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377095"/>
            <a:ext cx="10863648" cy="102519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E89C2-E4BF-5241-AE7A-6FEB4E532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880558"/>
            <a:ext cx="10863648" cy="41565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49E33-7D0D-504D-90D9-16DFBCA2A65C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4231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767E39-3A59-C347-B3E7-AAAC563C4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6260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A917BA0-7C8B-884D-89D6-7149A74D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12193"/>
            <a:ext cx="5157787" cy="3377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8B04720-D6F3-054E-BC4A-24378E9CD1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6260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E9BBB7-C81D-9148-9774-005BABA74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12193"/>
            <a:ext cx="5183188" cy="337747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524036A-4838-A248-9DB0-6449B5B8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32A60-1579-7447-A83E-5E79894CE209}" type="datetime1">
              <a:rPr lang="nl-BE" smtClean="0"/>
              <a:t>15/03/2024</a:t>
            </a:fld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2537449-E397-8541-9771-663081DD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06870D2E-D441-4201-99AE-64BCBE01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533615"/>
            <a:ext cx="10863648" cy="125245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3822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853B0A-DF30-9C4E-8A22-97192D083E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8144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DC49A8-97BC-674D-AA0B-BC9C7D1AE9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61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B3C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D3A7B2-22D9-8A46-9665-835D0072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DBA4-FA06-934A-917F-E18F7D14ABA3}" type="datetime1">
              <a:rPr lang="nl-BE" smtClean="0"/>
              <a:t>15/03/2024</a:t>
            </a:fld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A1C671B-5E41-AB42-B73B-56226398C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263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D12BD-C01B-DF4D-A12D-FB4C9C08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793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ADDED-C2E5-B94A-B500-6E1A15738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08436"/>
            <a:ext cx="10515600" cy="23880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1EEC64-043C-3C48-86D3-A2CAE18B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4EC8-BB3E-F54B-9EE7-B58374A1C76B}" type="datetime1">
              <a:rPr lang="nl-BE" smtClean="0"/>
              <a:t>15/03/2024</a:t>
            </a:fld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9C86D-7730-CC4E-ABA7-107E38A5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846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80921-CB80-A641-A14E-8BE0398F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2969"/>
            <a:ext cx="10515600" cy="16586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DB3F4-4CEE-1640-9E51-12618544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829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B3C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591C17-BBD9-D846-99C3-D2E90E35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C683F-8CC8-E84A-A120-296B7E30959D}" type="datetime1">
              <a:rPr lang="nl-BE" smtClean="0"/>
              <a:t>15/03/2024</a:t>
            </a:fld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8234CE-D619-B14F-BE22-6595DD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730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80921-CB80-A641-A14E-8BE0398F0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2969"/>
            <a:ext cx="10515600" cy="16586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44DB3F4-4CEE-1640-9E51-126185441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8829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B3C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591C17-BBD9-D846-99C3-D2E90E35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D9F1F-675B-E642-AED1-D9B0AC43C03F}" type="datetime1">
              <a:rPr lang="nl-BE" smtClean="0"/>
              <a:t>15/03/2024</a:t>
            </a:fld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8234CE-D619-B14F-BE22-6595DDFB6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773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121E837-909D-2549-8106-E99AC10AB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E32-7B7B-FB45-B8B4-BCDBBD3028B7}" type="datetime1">
              <a:rPr lang="nl-BE" smtClean="0"/>
              <a:t>15/03/2024</a:t>
            </a:fld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5A8E67B-2685-634E-AE9A-1683A3A99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82916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ED2A74-DDB3-D14A-82D0-4904CDBC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E6E-F8C5-5747-BE5F-30A5208A9BF4}" type="datetime1">
              <a:rPr lang="nl-BE" smtClean="0"/>
              <a:t>15/03/2024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8472EF-26CF-1D4E-889A-E77A08E1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937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ED2A74-DDB3-D14A-82D0-4904CDBC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AAD02-10D9-C34B-BFE7-0922EA46EFE0}" type="datetime1">
              <a:rPr lang="nl-BE" smtClean="0"/>
              <a:t>15/03/2024</a:t>
            </a:fld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88472EF-26CF-1D4E-889A-E77A08E1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5434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CE908-C273-3E4E-8412-4D7ED61C9C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0E89C2-E4BF-5241-AE7A-6FEB4E5329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18563-2216-C74C-853B-196ED5726D0C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0135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A63BBE-D748-464A-95C5-B8210993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D0848-D7BB-1540-8442-45E3A61E3D41}" type="datetime1">
              <a:rPr lang="nl-BE" smtClean="0"/>
              <a:t>15/03/2024</a:t>
            </a:fld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A3AA5-F342-E74B-AB40-90C81222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‹#›</a:t>
            </a:fld>
            <a:endParaRPr lang="nl-B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2BE4B185-B4F6-4F39-A003-B541988E6A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275" y="760543"/>
            <a:ext cx="8296445" cy="1239174"/>
          </a:xfrm>
          <a:prstGeom prst="rect">
            <a:avLst/>
          </a:prstGeom>
        </p:spPr>
        <p:txBody>
          <a:bodyPr anchor="t"/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B843FDFB-AC69-45A8-A9A9-B237231BDC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21041"/>
            <a:ext cx="8296446" cy="380374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109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54B5D2E-420F-664A-83DE-3926E67C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3339131-D12B-C944-A429-D38830DCD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DFE5CD-73CA-E541-BCDA-945DDD08D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57238" y="194533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>
                    <a:lumMod val="40000"/>
                    <a:lumOff val="6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B45CF33-F079-C84D-9204-CF9F99F1BDBC}" type="datetime1">
              <a:rPr lang="nl-BE" smtClean="0"/>
              <a:t>15/03/2024</a:t>
            </a:fld>
            <a:endParaRPr lang="nl-BE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DA1867-5528-6D4A-8EC0-C3D3B03978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2719" y="6176963"/>
            <a:ext cx="990600" cy="505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AFC0174-D70E-194F-8272-3A65D51995A5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A9F56D0A-8619-4801-B6A1-EE48508C6D9E}"/>
              </a:ext>
            </a:extLst>
          </p:cNvPr>
          <p:cNvSpPr txBox="1">
            <a:spLocks/>
          </p:cNvSpPr>
          <p:nvPr userDrawn="1"/>
        </p:nvSpPr>
        <p:spPr>
          <a:xfrm>
            <a:off x="4110962" y="6176963"/>
            <a:ext cx="3970076" cy="5050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BE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dirty="0"/>
              <a:t>I</a:t>
            </a:r>
            <a:r>
              <a:rPr lang="nl-BE" dirty="0" err="1"/>
              <a:t>nformation</a:t>
            </a:r>
            <a:r>
              <a:rPr lang="nl-BE" dirty="0"/>
              <a:t> </a:t>
            </a:r>
            <a:r>
              <a:rPr lang="nl-BE" dirty="0" err="1"/>
              <a:t>Classification</a:t>
            </a:r>
            <a:r>
              <a:rPr lang="nl-BE" dirty="0"/>
              <a:t> : PUBLIC</a:t>
            </a:r>
          </a:p>
        </p:txBody>
      </p:sp>
    </p:spTree>
    <p:extLst>
      <p:ext uri="{BB962C8B-B14F-4D97-AF65-F5344CB8AC3E}">
        <p14:creationId xmlns:p14="http://schemas.microsoft.com/office/powerpoint/2010/main" val="330656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66" r:id="rId3"/>
    <p:sldLayoutId id="2147483651" r:id="rId4"/>
    <p:sldLayoutId id="2147483654" r:id="rId5"/>
    <p:sldLayoutId id="2147483655" r:id="rId6"/>
    <p:sldLayoutId id="2147483662" r:id="rId7"/>
    <p:sldLayoutId id="2147483660" r:id="rId8"/>
    <p:sldLayoutId id="2147483661" r:id="rId9"/>
    <p:sldLayoutId id="2147483665" r:id="rId10"/>
    <p:sldLayoutId id="2147483664" r:id="rId11"/>
    <p:sldLayoutId id="2147483663" r:id="rId12"/>
    <p:sldLayoutId id="2147483668" r:id="rId13"/>
    <p:sldLayoutId id="2147483669" r:id="rId14"/>
    <p:sldLayoutId id="2147483652" r:id="rId15"/>
    <p:sldLayoutId id="2147483653" r:id="rId16"/>
    <p:sldLayoutId id="2147483649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B3C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04753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B3C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40000"/>
              <a:lumOff val="6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D7AA87-05ED-46BE-8E3D-CACBBDAE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3297"/>
            <a:ext cx="10515600" cy="2391343"/>
          </a:xfrm>
        </p:spPr>
        <p:txBody>
          <a:bodyPr>
            <a:normAutofit fontScale="90000"/>
          </a:bodyPr>
          <a:lstStyle/>
          <a:p>
            <a:pPr algn="ctr"/>
            <a:br>
              <a:rPr lang="fr-BE" b="1" dirty="0"/>
            </a:br>
            <a:r>
              <a:rPr lang="fr-FR" sz="4900" b="1" dirty="0"/>
              <a:t>Code de conduite: de l’élaboration à la mise en œuvre au sein du notariat</a:t>
            </a:r>
            <a:endParaRPr lang="nl-BE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57206-F052-4F06-BEB6-490FD0A7C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199"/>
            <a:ext cx="10515600" cy="9212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BE" sz="2400" dirty="0"/>
              <a:t>Gwenaëlle Detroux – Jérome Debie</a:t>
            </a:r>
          </a:p>
          <a:p>
            <a:pPr marL="0" indent="0" algn="ctr">
              <a:buNone/>
            </a:pPr>
            <a:r>
              <a:rPr lang="fr-BE" sz="2400" dirty="0">
                <a:solidFill>
                  <a:srgbClr val="00B3C4"/>
                </a:solidFill>
              </a:rPr>
              <a:t>Privacy Café - 19 mars 2024</a:t>
            </a:r>
            <a:endParaRPr lang="fr-BE" sz="1600" dirty="0">
              <a:solidFill>
                <a:srgbClr val="00B3C4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B8B109-445E-7545-8A95-4F80E3F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C0174-D70E-194F-8272-3A65D51995A5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94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C7F536-7D10-A200-6159-FC2C87B8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143000" indent="-1143000">
              <a:buFont typeface="+mj-lt"/>
              <a:buAutoNum type="arabicPeriod" startAt="2"/>
            </a:pPr>
            <a:r>
              <a:rPr lang="fr-FR" sz="4800" b="1" dirty="0"/>
              <a:t>Pourquoi un Code de conduite au sein du notariat ?</a:t>
            </a:r>
            <a:endParaRPr lang="nl-BE" sz="48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ACF44-A114-B44E-6426-629D0576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9679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BE" sz="4000" dirty="0">
                <a:solidFill>
                  <a:srgbClr val="00B3C4"/>
                </a:solidFill>
              </a:rPr>
              <a:t>Notion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880558"/>
            <a:ext cx="10863648" cy="4337362"/>
          </a:xfrm>
        </p:spPr>
        <p:txBody>
          <a:bodyPr>
            <a:normAutofit fontScale="92500" lnSpcReduction="10000"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2800" b="0" i="0" u="none" strike="noStrike" kern="1200" cap="none" spc="0" normalizeH="0" baseline="0" noProof="0" dirty="0">
                <a:ln>
                  <a:noFill/>
                </a:ln>
                <a:solidFill>
                  <a:srgbClr val="30475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Code de conduite (Art. 40 et 41 RGPD)</a:t>
            </a:r>
          </a:p>
          <a:p>
            <a:pPr marL="457200" lvl="1" indent="0" algn="just">
              <a:lnSpc>
                <a:spcPct val="110000"/>
              </a:lnSpc>
              <a:spcBef>
                <a:spcPts val="1000"/>
              </a:spcBef>
              <a:buNone/>
              <a:defRPr/>
            </a:pPr>
            <a:r>
              <a:rPr lang="fr-BE" dirty="0"/>
              <a:t>= outil de conformité au RGPD comportant un ensemble de règles contraignantes applicables à un secteur d’activité spécifique destinées à contribuer à la bonne application du RGPD compte tenu de la </a:t>
            </a:r>
            <a:r>
              <a:rPr lang="fr-BE" b="1" u="sng" dirty="0"/>
              <a:t>spécificité</a:t>
            </a:r>
            <a:r>
              <a:rPr lang="fr-BE" dirty="0"/>
              <a:t> et des </a:t>
            </a:r>
            <a:r>
              <a:rPr lang="fr-BE" b="1" u="sng" dirty="0"/>
              <a:t>besoins spécifiques</a:t>
            </a:r>
            <a:r>
              <a:rPr lang="fr-BE" dirty="0"/>
              <a:t> de ce secteur.</a:t>
            </a:r>
          </a:p>
          <a:p>
            <a:pPr marL="457200" lvl="1" indent="0" algn="just">
              <a:lnSpc>
                <a:spcPct val="110000"/>
              </a:lnSpc>
              <a:spcBef>
                <a:spcPts val="1000"/>
              </a:spcBef>
              <a:buNone/>
              <a:defRPr/>
            </a:pP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rgbClr val="30475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fr-BE" dirty="0">
                <a:solidFill>
                  <a:srgbClr val="304753"/>
                </a:solidFill>
                <a:sym typeface="Wingdings" panose="05000000000000000000" pitchFamily="2" charset="2"/>
              </a:rPr>
              <a:t> </a:t>
            </a:r>
            <a:r>
              <a:rPr lang="fr-BE" u="sng" dirty="0">
                <a:solidFill>
                  <a:srgbClr val="304753"/>
                </a:solidFill>
              </a:rPr>
              <a:t>Exigences</a:t>
            </a:r>
            <a:endParaRPr lang="fr-BE" dirty="0">
              <a:solidFill>
                <a:srgbClr val="304753"/>
              </a:solidFill>
            </a:endParaRPr>
          </a:p>
          <a:p>
            <a:pPr lvl="1"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fr-BE" dirty="0">
                <a:solidFill>
                  <a:srgbClr val="304753"/>
                </a:solidFill>
              </a:rPr>
              <a:t>Objet délimité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kumimoji="0" lang="fr-BE" b="0" i="0" u="none" strike="noStrike" kern="1200" cap="none" spc="0" normalizeH="0" baseline="0" noProof="0" dirty="0">
                <a:ln>
                  <a:noFill/>
                </a:ln>
                <a:solidFill>
                  <a:srgbClr val="30475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Valeur ajoutée</a:t>
            </a:r>
          </a:p>
          <a:p>
            <a:pPr lvl="1" algn="just">
              <a:lnSpc>
                <a:spcPct val="110000"/>
              </a:lnSpc>
              <a:spcBef>
                <a:spcPts val="1000"/>
              </a:spcBef>
              <a:defRPr/>
            </a:pPr>
            <a:r>
              <a:rPr lang="fr-BE" dirty="0">
                <a:solidFill>
                  <a:srgbClr val="304753"/>
                </a:solidFill>
              </a:rPr>
              <a:t>Caractère contraignant</a:t>
            </a:r>
            <a:endParaRPr kumimoji="0" lang="fr-BE" b="0" i="0" u="none" strike="noStrike" kern="1200" cap="none" spc="0" normalizeH="0" baseline="0" noProof="0" dirty="0">
              <a:ln>
                <a:noFill/>
              </a:ln>
              <a:solidFill>
                <a:srgbClr val="304753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07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BE" sz="4000" dirty="0" err="1">
                <a:solidFill>
                  <a:srgbClr val="00B3C4"/>
                </a:solidFill>
              </a:rPr>
              <a:t>Prémises</a:t>
            </a:r>
            <a:endParaRPr lang="nl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872343"/>
            <a:ext cx="10629754" cy="448033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BE" dirty="0"/>
              <a:t>Préoccupations liées à la protection des données antérieures au RGPD</a:t>
            </a:r>
          </a:p>
          <a:p>
            <a:pPr lvl="1">
              <a:lnSpc>
                <a:spcPct val="100000"/>
              </a:lnSpc>
            </a:pPr>
            <a:endParaRPr lang="fr-BE" sz="2000" dirty="0">
              <a:solidFill>
                <a:srgbClr val="00B3C4"/>
              </a:solidFill>
            </a:endParaRPr>
          </a:p>
          <a:p>
            <a:pPr lvl="1">
              <a:lnSpc>
                <a:spcPct val="100000"/>
              </a:lnSpc>
            </a:pPr>
            <a:r>
              <a:rPr lang="fr-BE" dirty="0"/>
              <a:t>Secret professionnel (Code pénal) </a:t>
            </a:r>
          </a:p>
          <a:p>
            <a:pPr lvl="1">
              <a:lnSpc>
                <a:spcPct val="100000"/>
              </a:lnSpc>
            </a:pPr>
            <a:endParaRPr lang="fr-BE" dirty="0"/>
          </a:p>
          <a:p>
            <a:pPr lvl="1">
              <a:lnSpc>
                <a:spcPct val="100000"/>
              </a:lnSpc>
            </a:pPr>
            <a:r>
              <a:rPr lang="fr-BE" dirty="0"/>
              <a:t>Devoir de discrétion (Code de déontologie de la CNK)</a:t>
            </a:r>
          </a:p>
          <a:p>
            <a:pPr lvl="1">
              <a:lnSpc>
                <a:spcPct val="100000"/>
              </a:lnSpc>
            </a:pPr>
            <a:endParaRPr lang="fr-BE" dirty="0"/>
          </a:p>
          <a:p>
            <a:pPr lvl="1">
              <a:lnSpc>
                <a:spcPct val="100000"/>
              </a:lnSpc>
            </a:pPr>
            <a:r>
              <a:rPr lang="fr-BE" dirty="0"/>
              <a:t>Directive de 2015 de la CNK imposant aux notaires certaines mesures de protection des données </a:t>
            </a:r>
            <a:endParaRPr lang="nl-BE" dirty="0"/>
          </a:p>
          <a:p>
            <a:pPr lvl="1">
              <a:lnSpc>
                <a:spcPct val="120000"/>
              </a:lnSpc>
            </a:pPr>
            <a:endParaRPr lang="fr-BE" sz="2000" dirty="0"/>
          </a:p>
        </p:txBody>
      </p:sp>
    </p:spTree>
    <p:extLst>
      <p:ext uri="{BB962C8B-B14F-4D97-AF65-F5344CB8AC3E}">
        <p14:creationId xmlns:p14="http://schemas.microsoft.com/office/powerpoint/2010/main" val="3618694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BE" sz="4000" dirty="0">
                <a:solidFill>
                  <a:srgbClr val="00B3C4"/>
                </a:solidFill>
              </a:rPr>
              <a:t>De la Directive au Code de conduite </a:t>
            </a:r>
            <a:r>
              <a:rPr lang="fr-BE" sz="4000" dirty="0">
                <a:solidFill>
                  <a:srgbClr val="304753"/>
                </a:solidFill>
              </a:rPr>
              <a:t>Pourquoi une telle évolution ?</a:t>
            </a:r>
            <a:endParaRPr lang="nl-BE" sz="5400" dirty="0">
              <a:solidFill>
                <a:srgbClr val="30475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035629"/>
            <a:ext cx="10863648" cy="431704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BE" sz="2400" dirty="0"/>
              <a:t>Adaptations nécessaires suite à l’arrivée du RGPD</a:t>
            </a:r>
          </a:p>
          <a:p>
            <a:pPr algn="just">
              <a:lnSpc>
                <a:spcPct val="150000"/>
              </a:lnSpc>
            </a:pPr>
            <a:r>
              <a:rPr lang="fr-BE" sz="2400" dirty="0"/>
              <a:t>Mêmes principes</a:t>
            </a:r>
          </a:p>
          <a:p>
            <a:pPr algn="just">
              <a:lnSpc>
                <a:spcPct val="150000"/>
              </a:lnSpc>
            </a:pPr>
            <a:r>
              <a:rPr lang="fr-BE" sz="2400" dirty="0"/>
              <a:t>Objectifs du code de conduite</a:t>
            </a:r>
          </a:p>
          <a:p>
            <a:pPr lvl="1" algn="just">
              <a:lnSpc>
                <a:spcPct val="150000"/>
              </a:lnSpc>
            </a:pPr>
            <a:r>
              <a:rPr lang="fr-BE" sz="2000" b="1" u="sng" dirty="0"/>
              <a:t>Aider</a:t>
            </a:r>
            <a:r>
              <a:rPr lang="fr-BE" sz="2000" dirty="0"/>
              <a:t> les notaires dans la marche à suivre lors de l’implémentation des règles de protection des données</a:t>
            </a:r>
          </a:p>
          <a:p>
            <a:pPr lvl="1" algn="just">
              <a:lnSpc>
                <a:spcPct val="150000"/>
              </a:lnSpc>
            </a:pPr>
            <a:r>
              <a:rPr lang="fr-BE" sz="2000" b="1" u="sng" dirty="0"/>
              <a:t>Être plus concret</a:t>
            </a:r>
          </a:p>
          <a:p>
            <a:pPr lvl="1" algn="just">
              <a:lnSpc>
                <a:spcPct val="150000"/>
              </a:lnSpc>
            </a:pPr>
            <a:r>
              <a:rPr lang="fr-BE" sz="2000" b="1" u="sng" dirty="0"/>
              <a:t>Harmoniser</a:t>
            </a:r>
            <a:r>
              <a:rPr lang="fr-BE" sz="2000" dirty="0"/>
              <a:t> la mise en œuvre des mesures qui en découlent</a:t>
            </a:r>
          </a:p>
        </p:txBody>
      </p:sp>
    </p:spTree>
    <p:extLst>
      <p:ext uri="{BB962C8B-B14F-4D97-AF65-F5344CB8AC3E}">
        <p14:creationId xmlns:p14="http://schemas.microsoft.com/office/powerpoint/2010/main" val="252655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Comment a été élaboré le Code (1)</a:t>
            </a:r>
            <a:endParaRPr lang="nl-B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730829"/>
            <a:ext cx="10863648" cy="462184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BE" sz="2400" b="1" u="sng" dirty="0"/>
              <a:t>Phase 1</a:t>
            </a:r>
            <a:r>
              <a:rPr lang="fr-BE" sz="2400" b="1" dirty="0"/>
              <a:t> – Rédaction</a:t>
            </a:r>
          </a:p>
          <a:p>
            <a:pPr lvl="1" algn="just">
              <a:lnSpc>
                <a:spcPct val="100000"/>
              </a:lnSpc>
            </a:pPr>
            <a:r>
              <a:rPr lang="fr-BE" sz="1800" dirty="0">
                <a:solidFill>
                  <a:srgbClr val="304753"/>
                </a:solidFill>
              </a:rPr>
              <a:t>Rédaction d’un projet de Code de conduite par la CNK avec l’aide de son DPO (principes high </a:t>
            </a:r>
            <a:r>
              <a:rPr lang="fr-BE" sz="1800" dirty="0" err="1">
                <a:solidFill>
                  <a:srgbClr val="304753"/>
                </a:solidFill>
              </a:rPr>
              <a:t>level</a:t>
            </a:r>
            <a:r>
              <a:rPr lang="fr-BE" sz="1800" dirty="0">
                <a:solidFill>
                  <a:srgbClr val="304753"/>
                </a:solidFill>
              </a:rPr>
              <a:t> – juste adaptation de la Directive)</a:t>
            </a:r>
          </a:p>
          <a:p>
            <a:pPr lvl="1" algn="just">
              <a:lnSpc>
                <a:spcPct val="100000"/>
              </a:lnSpc>
            </a:pPr>
            <a:r>
              <a:rPr lang="fr-BE" sz="1800" dirty="0">
                <a:solidFill>
                  <a:srgbClr val="304753"/>
                </a:solidFill>
              </a:rPr>
              <a:t>Succinct</a:t>
            </a:r>
          </a:p>
          <a:p>
            <a:pPr lvl="1" algn="just">
              <a:lnSpc>
                <a:spcPct val="100000"/>
              </a:lnSpc>
            </a:pPr>
            <a:endParaRPr lang="fr-BE" sz="1800" dirty="0">
              <a:solidFill>
                <a:srgbClr val="304753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fr-BE" sz="2400" b="1" u="sng" dirty="0"/>
              <a:t>Phase 2</a:t>
            </a:r>
            <a:r>
              <a:rPr lang="fr-BE" sz="2400" b="1" dirty="0"/>
              <a:t> – APD (2019)</a:t>
            </a:r>
          </a:p>
          <a:p>
            <a:pPr lvl="1" algn="just">
              <a:lnSpc>
                <a:spcPct val="100000"/>
              </a:lnSpc>
            </a:pPr>
            <a:r>
              <a:rPr lang="fr-BE" sz="1800" b="1" dirty="0"/>
              <a:t>Demande d’informations </a:t>
            </a:r>
            <a:r>
              <a:rPr lang="fr-BE" sz="1800" dirty="0"/>
              <a:t>au sujet du projet (1</a:t>
            </a:r>
            <a:r>
              <a:rPr lang="fr-BE" sz="1800" baseline="30000" dirty="0"/>
              <a:t>e</a:t>
            </a:r>
            <a:r>
              <a:rPr lang="fr-BE" sz="1800" dirty="0"/>
              <a:t> draft)</a:t>
            </a:r>
          </a:p>
          <a:p>
            <a:pPr lvl="2" algn="just">
              <a:lnSpc>
                <a:spcPct val="100000"/>
              </a:lnSpc>
            </a:pPr>
            <a:r>
              <a:rPr lang="fr-BE" sz="1600" dirty="0">
                <a:solidFill>
                  <a:schemeClr val="accent2"/>
                </a:solidFill>
              </a:rPr>
              <a:t>Accueil positif mais demande d’être plus pratico-pratique</a:t>
            </a:r>
          </a:p>
          <a:p>
            <a:pPr lvl="2" algn="just">
              <a:lnSpc>
                <a:spcPct val="100000"/>
              </a:lnSpc>
            </a:pPr>
            <a:r>
              <a:rPr lang="fr-BE" sz="1600" dirty="0">
                <a:solidFill>
                  <a:schemeClr val="accent2"/>
                </a:solidFill>
              </a:rPr>
              <a:t>APD a renvoyé vers son site (cf. check-list, avis EDPB,…)</a:t>
            </a:r>
          </a:p>
          <a:p>
            <a:pPr lvl="1" algn="just">
              <a:lnSpc>
                <a:spcPct val="100000"/>
              </a:lnSpc>
            </a:pPr>
            <a:r>
              <a:rPr lang="fr-BE" sz="1800" b="1" dirty="0"/>
              <a:t>Envoi du projet </a:t>
            </a:r>
            <a:r>
              <a:rPr lang="fr-BE" sz="1800" dirty="0"/>
              <a:t>adapté</a:t>
            </a:r>
          </a:p>
          <a:p>
            <a:pPr lvl="2" algn="just">
              <a:lnSpc>
                <a:spcPct val="100000"/>
              </a:lnSpc>
            </a:pPr>
            <a:r>
              <a:rPr lang="fr-BE" sz="1600" dirty="0">
                <a:solidFill>
                  <a:schemeClr val="accent2"/>
                </a:solidFill>
              </a:rPr>
              <a:t>Plus dans les détails (exemples concrets de mesures de sécurité, obligations précises pour les collaborateurs,…)</a:t>
            </a:r>
          </a:p>
          <a:p>
            <a:pPr lvl="2" algn="just">
              <a:lnSpc>
                <a:spcPct val="100000"/>
              </a:lnSpc>
            </a:pPr>
            <a:r>
              <a:rPr lang="fr-BE" sz="1600" dirty="0">
                <a:solidFill>
                  <a:schemeClr val="accent2"/>
                </a:solidFill>
              </a:rPr>
              <a:t>Inspiration: outils et documents existants</a:t>
            </a:r>
          </a:p>
        </p:txBody>
      </p:sp>
    </p:spTree>
    <p:extLst>
      <p:ext uri="{BB962C8B-B14F-4D97-AF65-F5344CB8AC3E}">
        <p14:creationId xmlns:p14="http://schemas.microsoft.com/office/powerpoint/2010/main" val="103615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Comment a été élaboré le Code ? (2)</a:t>
            </a:r>
            <a:endParaRPr lang="nl-B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817915"/>
            <a:ext cx="10477354" cy="44958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BE" sz="2400" b="1" u="sng" dirty="0"/>
              <a:t>Phase 2 (suite)</a:t>
            </a:r>
            <a:r>
              <a:rPr lang="fr-BE" sz="2400" b="1" dirty="0"/>
              <a:t> – APD (2019)</a:t>
            </a:r>
          </a:p>
          <a:p>
            <a:pPr lvl="1" algn="just">
              <a:lnSpc>
                <a:spcPct val="100000"/>
              </a:lnSpc>
            </a:pPr>
            <a:r>
              <a:rPr lang="fr-BE" sz="2000" dirty="0"/>
              <a:t>Nombreux </a:t>
            </a:r>
            <a:r>
              <a:rPr lang="fr-BE" sz="2000" b="1" dirty="0"/>
              <a:t>échanges d’emails </a:t>
            </a:r>
            <a:r>
              <a:rPr lang="fr-BE" sz="2000" dirty="0"/>
              <a:t>pour adapter et compléter certains points</a:t>
            </a:r>
          </a:p>
          <a:p>
            <a:pPr lvl="1" algn="just">
              <a:lnSpc>
                <a:spcPct val="100000"/>
              </a:lnSpc>
            </a:pPr>
            <a:r>
              <a:rPr lang="fr-BE" sz="2000" b="1" dirty="0"/>
              <a:t>Demande de rencontre </a:t>
            </a:r>
            <a:r>
              <a:rPr lang="fr-BE" sz="2000" dirty="0"/>
              <a:t>par l’APD pour finaliser le dossier et clarifier les aspects pratiques quant à l’adoption et au contrôle du Code de conduite</a:t>
            </a:r>
          </a:p>
          <a:p>
            <a:pPr lvl="1" algn="just">
              <a:lnSpc>
                <a:spcPct val="100000"/>
              </a:lnSpc>
            </a:pPr>
            <a:r>
              <a:rPr lang="fr-BE" sz="2000" b="1" dirty="0"/>
              <a:t>Réunions</a:t>
            </a:r>
            <a:r>
              <a:rPr lang="fr-BE" sz="2000" dirty="0"/>
              <a:t> (teams-covid) avec l’APD avec 2 juristes du Secrétariat général</a:t>
            </a:r>
          </a:p>
          <a:p>
            <a:pPr lvl="2" algn="just">
              <a:lnSpc>
                <a:spcPct val="100000"/>
              </a:lnSpc>
            </a:pPr>
            <a:r>
              <a:rPr lang="fr-BE" u="sng" dirty="0">
                <a:solidFill>
                  <a:schemeClr val="accent2"/>
                </a:solidFill>
              </a:rPr>
              <a:t>1</a:t>
            </a:r>
            <a:r>
              <a:rPr lang="fr-BE" u="sng" baseline="30000" dirty="0">
                <a:solidFill>
                  <a:schemeClr val="accent2"/>
                </a:solidFill>
              </a:rPr>
              <a:t>e</a:t>
            </a:r>
            <a:r>
              <a:rPr lang="fr-BE" u="sng" dirty="0">
                <a:solidFill>
                  <a:schemeClr val="accent2"/>
                </a:solidFill>
              </a:rPr>
              <a:t> réunion</a:t>
            </a:r>
            <a:r>
              <a:rPr lang="fr-BE" dirty="0">
                <a:solidFill>
                  <a:schemeClr val="accent2"/>
                </a:solidFill>
              </a:rPr>
              <a:t>: aspects juridiques</a:t>
            </a:r>
          </a:p>
          <a:p>
            <a:pPr lvl="3" algn="just">
              <a:lnSpc>
                <a:spcPct val="100000"/>
              </a:lnSpc>
            </a:pPr>
            <a:r>
              <a:rPr lang="fr-BE" dirty="0">
                <a:solidFill>
                  <a:srgbClr val="304753"/>
                </a:solidFill>
              </a:rPr>
              <a:t>Concernant le scope : </a:t>
            </a:r>
            <a:r>
              <a:rPr lang="fr-BE" dirty="0">
                <a:solidFill>
                  <a:srgbClr val="304753"/>
                </a:solidFill>
                <a:sym typeface="Wingdings" panose="05000000000000000000" pitchFamily="2" charset="2"/>
              </a:rPr>
              <a:t>toutes les missions des notaires; </a:t>
            </a:r>
          </a:p>
          <a:p>
            <a:pPr lvl="3" algn="just">
              <a:lnSpc>
                <a:spcPct val="100000"/>
              </a:lnSpc>
            </a:pPr>
            <a:r>
              <a:rPr lang="fr-BE" dirty="0">
                <a:solidFill>
                  <a:srgbClr val="304753"/>
                </a:solidFill>
                <a:sym typeface="Wingdings" panose="05000000000000000000" pitchFamily="2" charset="2"/>
              </a:rPr>
              <a:t>Comprendre les aspects relatifs au contrôle (aspects spécifiques au notariat)</a:t>
            </a:r>
          </a:p>
          <a:p>
            <a:pPr lvl="2" algn="just">
              <a:lnSpc>
                <a:spcPct val="100000"/>
              </a:lnSpc>
            </a:pPr>
            <a:r>
              <a:rPr lang="fr-BE" u="sng" dirty="0">
                <a:solidFill>
                  <a:schemeClr val="accent2"/>
                </a:solidFill>
                <a:sym typeface="Wingdings" panose="05000000000000000000" pitchFamily="2" charset="2"/>
              </a:rPr>
              <a:t>2</a:t>
            </a:r>
            <a:r>
              <a:rPr lang="fr-BE" u="sng" baseline="30000" dirty="0">
                <a:solidFill>
                  <a:schemeClr val="accent2"/>
                </a:solidFill>
                <a:sym typeface="Wingdings" panose="05000000000000000000" pitchFamily="2" charset="2"/>
              </a:rPr>
              <a:t>e</a:t>
            </a:r>
            <a:r>
              <a:rPr lang="fr-BE" u="sng" dirty="0">
                <a:solidFill>
                  <a:schemeClr val="accent2"/>
                </a:solidFill>
                <a:sym typeface="Wingdings" panose="05000000000000000000" pitchFamily="2" charset="2"/>
              </a:rPr>
              <a:t> réunion</a:t>
            </a:r>
            <a:r>
              <a:rPr lang="fr-BE" dirty="0">
                <a:solidFill>
                  <a:schemeClr val="accent2"/>
                </a:solidFill>
                <a:sym typeface="Wingdings" panose="05000000000000000000" pitchFamily="2" charset="2"/>
              </a:rPr>
              <a:t>: timing (adoption, aspects liés à l’approbation par Arrêté royal et décision de l’APD, conférence de presse,…)</a:t>
            </a:r>
            <a:endParaRPr lang="fr-B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1621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Comment a été élaboré le Code ? (3)</a:t>
            </a:r>
            <a:endParaRPr lang="nl-BE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046515"/>
            <a:ext cx="10863648" cy="4306160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</a:pPr>
            <a:r>
              <a:rPr lang="fr-BE" sz="2800" b="1" u="sng" dirty="0">
                <a:solidFill>
                  <a:srgbClr val="304753"/>
                </a:solidFill>
              </a:rPr>
              <a:t>Phase 3</a:t>
            </a:r>
            <a:r>
              <a:rPr lang="fr-BE" sz="2800" b="1" dirty="0">
                <a:solidFill>
                  <a:srgbClr val="304753"/>
                </a:solidFill>
              </a:rPr>
              <a:t> - Adoption</a:t>
            </a:r>
          </a:p>
          <a:p>
            <a:pPr lvl="2" algn="just">
              <a:lnSpc>
                <a:spcPct val="100000"/>
              </a:lnSpc>
            </a:pPr>
            <a:r>
              <a:rPr lang="fr-BE" sz="1800" b="1" dirty="0">
                <a:solidFill>
                  <a:srgbClr val="00B3C4"/>
                </a:solidFill>
              </a:rPr>
              <a:t>Adoption du projet </a:t>
            </a:r>
            <a:r>
              <a:rPr lang="fr-BE" sz="1800" dirty="0">
                <a:solidFill>
                  <a:srgbClr val="00B3C4"/>
                </a:solidFill>
              </a:rPr>
              <a:t>de Code de conduite par l’AG de la CNK</a:t>
            </a:r>
          </a:p>
          <a:p>
            <a:pPr lvl="2" algn="just">
              <a:lnSpc>
                <a:spcPct val="100000"/>
              </a:lnSpc>
            </a:pPr>
            <a:r>
              <a:rPr lang="fr-BE" sz="1800" dirty="0">
                <a:solidFill>
                  <a:srgbClr val="00B3C4"/>
                </a:solidFill>
              </a:rPr>
              <a:t>Décision d’</a:t>
            </a:r>
            <a:r>
              <a:rPr lang="fr-BE" sz="1800" b="1" dirty="0">
                <a:solidFill>
                  <a:srgbClr val="00B3C4"/>
                </a:solidFill>
              </a:rPr>
              <a:t>approbation</a:t>
            </a:r>
            <a:r>
              <a:rPr lang="fr-BE" sz="1800" dirty="0">
                <a:solidFill>
                  <a:srgbClr val="00B3C4"/>
                </a:solidFill>
              </a:rPr>
              <a:t> du projet de Code de conduite par le Secrétaire Général de l’APD (décision n°04/2021)</a:t>
            </a:r>
          </a:p>
          <a:p>
            <a:pPr lvl="2" algn="just">
              <a:lnSpc>
                <a:spcPct val="100000"/>
              </a:lnSpc>
            </a:pPr>
            <a:r>
              <a:rPr lang="fr-BE" sz="1800" dirty="0">
                <a:solidFill>
                  <a:srgbClr val="00B3C4"/>
                </a:solidFill>
              </a:rPr>
              <a:t>Approbation du Code de conduite par </a:t>
            </a:r>
            <a:r>
              <a:rPr lang="fr-BE" sz="1800" b="1" dirty="0">
                <a:solidFill>
                  <a:srgbClr val="00B3C4"/>
                </a:solidFill>
              </a:rPr>
              <a:t>Arrêté royal </a:t>
            </a:r>
            <a:r>
              <a:rPr lang="fr-BE" sz="1800" dirty="0">
                <a:solidFill>
                  <a:srgbClr val="00B3C4"/>
                </a:solidFill>
              </a:rPr>
              <a:t>(AR du 24/07/2021)</a:t>
            </a:r>
          </a:p>
        </p:txBody>
      </p:sp>
    </p:spTree>
    <p:extLst>
      <p:ext uri="{BB962C8B-B14F-4D97-AF65-F5344CB8AC3E}">
        <p14:creationId xmlns:p14="http://schemas.microsoft.com/office/powerpoint/2010/main" val="254405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D7AA87-05ED-46BE-8E3D-CACBBDAE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fr-FR" sz="4400" b="1" dirty="0"/>
              <a:t>Impact sur la pratique notariale et contrôles </a:t>
            </a:r>
            <a:endParaRPr lang="nl-BE" sz="4400" b="1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B8B109-445E-7545-8A95-4F80E3F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17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39681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CEF9B3-EB70-9A4D-4B4B-D870185C3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Contenu du code de conduite (1)</a:t>
            </a:r>
            <a:endParaRPr lang="fr-BE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669F3B-E6C5-AD84-0243-2DA113E8FF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fr-BE" sz="3000" u="sng" dirty="0">
                <a:solidFill>
                  <a:srgbClr val="304753"/>
                </a:solidFill>
              </a:rPr>
              <a:t>Contraintes</a:t>
            </a:r>
          </a:p>
          <a:p>
            <a:pPr lvl="2" algn="just">
              <a:lnSpc>
                <a:spcPct val="120000"/>
              </a:lnSpc>
            </a:pPr>
            <a:r>
              <a:rPr lang="fr-BE" sz="2400" dirty="0"/>
              <a:t>« </a:t>
            </a:r>
            <a:r>
              <a:rPr lang="fr-BE" sz="2400" b="1" dirty="0">
                <a:solidFill>
                  <a:schemeClr val="accent3"/>
                </a:solidFill>
              </a:rPr>
              <a:t>spécificité du secteur notariat </a:t>
            </a:r>
            <a:r>
              <a:rPr lang="fr-BE" sz="2400" dirty="0"/>
              <a:t>»</a:t>
            </a:r>
          </a:p>
          <a:p>
            <a:pPr lvl="3" algn="just">
              <a:lnSpc>
                <a:spcPct val="120000"/>
              </a:lnSpc>
            </a:pPr>
            <a:r>
              <a:rPr lang="fr-BE" sz="2000" dirty="0">
                <a:solidFill>
                  <a:schemeClr val="accent2"/>
                </a:solidFill>
              </a:rPr>
              <a:t>Notaires = officiers publics </a:t>
            </a:r>
          </a:p>
          <a:p>
            <a:pPr lvl="3" algn="just">
              <a:lnSpc>
                <a:spcPct val="120000"/>
              </a:lnSpc>
            </a:pPr>
            <a:r>
              <a:rPr lang="fr-BE" sz="2000" dirty="0">
                <a:solidFill>
                  <a:schemeClr val="accent2"/>
                </a:solidFill>
              </a:rPr>
              <a:t>Notaires = tiers de confiance des citoyens</a:t>
            </a:r>
          </a:p>
          <a:p>
            <a:pPr lvl="2" algn="just">
              <a:lnSpc>
                <a:spcPct val="120000"/>
              </a:lnSpc>
            </a:pPr>
            <a:r>
              <a:rPr lang="fr-BE" sz="2400" dirty="0"/>
              <a:t>« </a:t>
            </a:r>
            <a:r>
              <a:rPr lang="fr-BE" sz="2400" b="1" dirty="0">
                <a:solidFill>
                  <a:schemeClr val="accent3"/>
                </a:solidFill>
              </a:rPr>
              <a:t>besoins spécifiques du secteur du notariat </a:t>
            </a:r>
            <a:r>
              <a:rPr lang="fr-BE" sz="2400" dirty="0"/>
              <a:t>»</a:t>
            </a:r>
          </a:p>
          <a:p>
            <a:pPr lvl="3" algn="just">
              <a:lnSpc>
                <a:spcPct val="120000"/>
              </a:lnSpc>
            </a:pPr>
            <a:r>
              <a:rPr lang="fr-BE" sz="2000" dirty="0">
                <a:solidFill>
                  <a:schemeClr val="accent2"/>
                </a:solidFill>
              </a:rPr>
              <a:t>Nombreux accès à des sources authentiques externes (RN, BCSS,…) et à des données provenant d’administrations</a:t>
            </a:r>
            <a:endParaRPr lang="fr-BE" sz="1400" dirty="0">
              <a:solidFill>
                <a:schemeClr val="accent2"/>
              </a:solidFill>
            </a:endParaRPr>
          </a:p>
          <a:p>
            <a:endParaRPr lang="fr-BE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0A7C53-D35F-7551-F089-06ED9A96F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41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40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Contenu du code de conduite (2)</a:t>
            </a:r>
            <a:endParaRPr lang="nl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665513"/>
            <a:ext cx="10863648" cy="461554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500"/>
              </a:spcBef>
              <a:defRPr/>
            </a:pPr>
            <a:r>
              <a:rPr kumimoji="0" lang="fr-BE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Particularités</a:t>
            </a:r>
            <a:endParaRPr kumimoji="0" lang="fr-BE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algn="just">
              <a:lnSpc>
                <a:spcPct val="100000"/>
              </a:lnSpc>
              <a:defRPr/>
            </a:pPr>
            <a:r>
              <a:rPr kumimoji="0" lang="fr-BE" sz="2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Code assez large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rgbClr val="30475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kumimoji="0" lang="fr-BE" sz="2000" b="0" i="0" strike="noStrike" kern="1200" cap="none" spc="0" normalizeH="0" baseline="0" noProof="0" dirty="0">
                <a:ln>
                  <a:noFill/>
                </a:ln>
                <a:solidFill>
                  <a:srgbClr val="304753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Code générique couvrant toutes les missions d’officiers publics des notaires</a:t>
            </a:r>
          </a:p>
          <a:p>
            <a:pPr lvl="1" algn="just">
              <a:lnSpc>
                <a:spcPct val="100000"/>
              </a:lnSpc>
              <a:defRPr/>
            </a:pPr>
            <a:r>
              <a:rPr lang="fr-BE" sz="2000" b="1" dirty="0"/>
              <a:t>Pratico-pratique </a:t>
            </a:r>
            <a:r>
              <a:rPr lang="fr-BE" sz="2000" dirty="0">
                <a:solidFill>
                  <a:srgbClr val="304753"/>
                </a:solidFill>
                <a:sym typeface="Wingdings" panose="05000000000000000000" pitchFamily="2" charset="2"/>
              </a:rPr>
              <a:t>: </a:t>
            </a:r>
            <a:r>
              <a:rPr lang="fr-BE" sz="2000" dirty="0">
                <a:solidFill>
                  <a:srgbClr val="304753"/>
                </a:solidFill>
              </a:rPr>
              <a:t>avec des mesures concrètes à mettre en place</a:t>
            </a:r>
          </a:p>
          <a:p>
            <a:pPr marL="0" indent="0" algn="just">
              <a:lnSpc>
                <a:spcPct val="100000"/>
              </a:lnSpc>
              <a:spcBef>
                <a:spcPts val="500"/>
              </a:spcBef>
              <a:buNone/>
              <a:defRPr/>
            </a:pPr>
            <a:r>
              <a:rPr kumimoji="0" lang="fr-BE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500"/>
              </a:spcBef>
              <a:defRPr/>
            </a:pPr>
            <a:r>
              <a:rPr kumimoji="0" lang="fr-BE" sz="2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 éléments principaux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Désignation obligatoire d’un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DPO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Mesures à adopter pour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assurer la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sécurité des traitements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Mesures</a:t>
            </a: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à adopter vis-à-vis des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collaborateurs de l’étude</a:t>
            </a:r>
          </a:p>
          <a:p>
            <a:pPr marL="914400" lvl="1" indent="-457200">
              <a:lnSpc>
                <a:spcPct val="100000"/>
              </a:lnSpc>
              <a:buClr>
                <a:srgbClr val="304753"/>
              </a:buClr>
              <a:buFont typeface="+mj-lt"/>
              <a:buAutoNum type="arabicPeriod"/>
              <a:defRPr/>
            </a:pPr>
            <a:r>
              <a:rPr lang="fr-BE" sz="2000" dirty="0">
                <a:solidFill>
                  <a:schemeClr val="accent2"/>
                </a:solidFill>
              </a:rPr>
              <a:t>D</a:t>
            </a:r>
            <a:r>
              <a:rPr kumimoji="0" lang="fr-BE" sz="2000" i="0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roit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à l’information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fr-BE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des citoyens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  <a:defRPr/>
            </a:pPr>
            <a:r>
              <a:rPr kumimoji="0" lang="fr-B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Mécanisme de </a:t>
            </a:r>
            <a:r>
              <a:rPr kumimoji="0" lang="fr-BE" sz="2000" i="0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contrôle</a:t>
            </a:r>
            <a:endParaRPr lang="nl-BE" sz="3200" dirty="0"/>
          </a:p>
        </p:txBody>
      </p:sp>
    </p:spTree>
    <p:extLst>
      <p:ext uri="{BB962C8B-B14F-4D97-AF65-F5344CB8AC3E}">
        <p14:creationId xmlns:p14="http://schemas.microsoft.com/office/powerpoint/2010/main" val="377483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E56543-4895-31AF-3D1D-D03C3D28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</a:t>
            </a:fld>
            <a:endParaRPr lang="nl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C887239-954A-FFE0-59B4-49FFDEE33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B3C4"/>
                </a:solidFill>
              </a:rPr>
              <a:t>Privanot</a:t>
            </a:r>
            <a:endParaRPr lang="nl-BE" dirty="0">
              <a:solidFill>
                <a:srgbClr val="00B3C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B234B1-F2BF-EAAC-234C-2965DA4F69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883229"/>
            <a:ext cx="8296446" cy="41415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BE" dirty="0"/>
              <a:t>Equipe constituée début 2018 au sein des institutions notariales afin de préparer l’arrivée du RGPD</a:t>
            </a:r>
          </a:p>
          <a:p>
            <a:pPr>
              <a:lnSpc>
                <a:spcPct val="100000"/>
              </a:lnSpc>
            </a:pPr>
            <a:r>
              <a:rPr lang="fr-BE" dirty="0"/>
              <a:t>ASBL dédiée exclusivement à la protection des données fondée en 2020</a:t>
            </a:r>
          </a:p>
          <a:p>
            <a:pPr>
              <a:lnSpc>
                <a:spcPct val="100000"/>
              </a:lnSpc>
            </a:pPr>
            <a:r>
              <a:rPr lang="fr-BE" dirty="0"/>
              <a:t>14 collaborateurs</a:t>
            </a:r>
          </a:p>
          <a:p>
            <a:pPr>
              <a:lnSpc>
                <a:spcPct val="100000"/>
              </a:lnSpc>
            </a:pPr>
            <a:r>
              <a:rPr lang="fr-BE" dirty="0"/>
              <a:t>Equipe pluridisciplinaire</a:t>
            </a:r>
          </a:p>
          <a:p>
            <a:pPr>
              <a:lnSpc>
                <a:spcPct val="100000"/>
              </a:lnSpc>
            </a:pPr>
            <a:r>
              <a:rPr lang="fr-BE" dirty="0"/>
              <a:t>Notariat et secteur public</a:t>
            </a:r>
          </a:p>
        </p:txBody>
      </p:sp>
    </p:spTree>
    <p:extLst>
      <p:ext uri="{BB962C8B-B14F-4D97-AF65-F5344CB8AC3E}">
        <p14:creationId xmlns:p14="http://schemas.microsoft.com/office/powerpoint/2010/main" val="3753940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BDE9-8DEC-999B-8C0E-AFE70A3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BE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kumimoji="0" lang="fr-BE" sz="320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Désignation obligatoire d’un DPO</a:t>
            </a:r>
            <a:endParaRPr lang="nl-BE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4A24-3651-B6C9-1D55-FCCE4EE0C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defRPr/>
            </a:pPr>
            <a:r>
              <a:rPr lang="fr-BE" dirty="0"/>
              <a:t>Mise à disposition d’un DPO mutualisé par les institutions notariales</a:t>
            </a:r>
          </a:p>
          <a:p>
            <a:pPr algn="just">
              <a:lnSpc>
                <a:spcPct val="100000"/>
              </a:lnSpc>
              <a:defRPr/>
            </a:pPr>
            <a:endParaRPr lang="fr-BE" dirty="0"/>
          </a:p>
          <a:p>
            <a:pPr algn="just">
              <a:lnSpc>
                <a:spcPct val="100000"/>
              </a:lnSpc>
              <a:defRPr/>
            </a:pPr>
            <a:r>
              <a:rPr lang="fr-BE" dirty="0"/>
              <a:t>Libre choix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B4275-CA1C-8DF7-8E76-7176328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9617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BDE9-8DEC-999B-8C0E-AFE70A3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BE" sz="320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2. Assurer la sécurité des traitements de données</a:t>
            </a:r>
            <a:endParaRPr lang="nl-BE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4A24-3651-B6C9-1D55-FCCE4EE0C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defRPr/>
            </a:pPr>
            <a:r>
              <a:rPr lang="fr-BE" b="1" dirty="0"/>
              <a:t>Mesures de sécurité minimales </a:t>
            </a:r>
          </a:p>
          <a:p>
            <a:pPr lvl="2" algn="just">
              <a:lnSpc>
                <a:spcPct val="100000"/>
              </a:lnSpc>
              <a:defRPr/>
            </a:pPr>
            <a:r>
              <a:rPr lang="fr-BE" sz="2400" dirty="0">
                <a:solidFill>
                  <a:schemeClr val="accent1"/>
                </a:solidFill>
              </a:rPr>
              <a:t>Limiter les accès</a:t>
            </a:r>
          </a:p>
          <a:p>
            <a:pPr lvl="2" algn="just">
              <a:lnSpc>
                <a:spcPct val="100000"/>
              </a:lnSpc>
              <a:defRPr/>
            </a:pPr>
            <a:r>
              <a:rPr lang="fr-BE" sz="2400" dirty="0">
                <a:solidFill>
                  <a:schemeClr val="accent1"/>
                </a:solidFill>
              </a:rPr>
              <a:t>Destruction sécurisée des documents</a:t>
            </a:r>
          </a:p>
          <a:p>
            <a:pPr lvl="2" algn="just">
              <a:lnSpc>
                <a:spcPct val="100000"/>
              </a:lnSpc>
              <a:defRPr/>
            </a:pPr>
            <a:r>
              <a:rPr lang="fr-BE" sz="2400" dirty="0">
                <a:solidFill>
                  <a:schemeClr val="accent1"/>
                </a:solidFill>
              </a:rPr>
              <a:t>Pare-feu et antivirus</a:t>
            </a:r>
          </a:p>
          <a:p>
            <a:pPr lvl="2" algn="just">
              <a:lnSpc>
                <a:spcPct val="100000"/>
              </a:lnSpc>
              <a:defRPr/>
            </a:pPr>
            <a:r>
              <a:rPr lang="fr-BE" sz="2400" dirty="0">
                <a:solidFill>
                  <a:schemeClr val="accent1"/>
                </a:solidFill>
              </a:rPr>
              <a:t>Contrôle régulier des backups</a:t>
            </a:r>
          </a:p>
          <a:p>
            <a:pPr lvl="2" algn="just">
              <a:lnSpc>
                <a:spcPct val="100000"/>
              </a:lnSpc>
              <a:defRPr/>
            </a:pPr>
            <a:r>
              <a:rPr lang="fr-BE" sz="2400" dirty="0">
                <a:solidFill>
                  <a:schemeClr val="accent1"/>
                </a:solidFill>
              </a:rPr>
              <a:t>…</a:t>
            </a:r>
          </a:p>
          <a:p>
            <a:pPr algn="just">
              <a:lnSpc>
                <a:spcPct val="100000"/>
              </a:lnSpc>
              <a:defRPr/>
            </a:pPr>
            <a:r>
              <a:rPr lang="fr-BE" dirty="0"/>
              <a:t>Modèle de </a:t>
            </a:r>
            <a:r>
              <a:rPr lang="fr-BE" b="1" dirty="0"/>
              <a:t>politique de sécurité de l’information</a:t>
            </a:r>
          </a:p>
          <a:p>
            <a:pPr algn="just">
              <a:lnSpc>
                <a:spcPct val="100000"/>
              </a:lnSpc>
              <a:defRPr/>
            </a:pPr>
            <a:r>
              <a:rPr lang="fr-BE" dirty="0"/>
              <a:t>Modèle de </a:t>
            </a:r>
            <a:r>
              <a:rPr lang="fr-BE" b="1" dirty="0"/>
              <a:t>contrat de sous-traitance</a:t>
            </a: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B4275-CA1C-8DF7-8E76-7176328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7334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BDE9-8DEC-999B-8C0E-AFE70A3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3. Mesures vis-à-vis des collaborateurs</a:t>
            </a:r>
            <a:endParaRPr lang="nl-BE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4A24-3651-B6C9-1D55-FCCE4EE0C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2275114"/>
            <a:ext cx="10863648" cy="376202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BE" dirty="0"/>
              <a:t>Modèle d’</a:t>
            </a:r>
            <a:r>
              <a:rPr lang="fr-BE" b="1" dirty="0"/>
              <a:t>instructions </a:t>
            </a:r>
            <a:r>
              <a:rPr lang="fr-BE" dirty="0"/>
              <a:t>relatives à la protection des données à caractère personnel et à l’usage du matériel informatique </a:t>
            </a:r>
          </a:p>
          <a:p>
            <a:pPr lvl="2">
              <a:defRPr/>
            </a:pPr>
            <a:endParaRPr lang="fr-BE" sz="2800" dirty="0"/>
          </a:p>
          <a:p>
            <a:pPr>
              <a:defRPr/>
            </a:pPr>
            <a:r>
              <a:rPr lang="fr-BE" b="1" dirty="0"/>
              <a:t>Contenu minimal déterminé </a:t>
            </a:r>
            <a:r>
              <a:rPr lang="fr-BE" dirty="0"/>
              <a:t>: accès aux données que si nécessaire, confidentialité, accès vers sources authentiques tracés,…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B4275-CA1C-8DF7-8E76-7176328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17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CBDE9-8DEC-999B-8C0E-AFE70A30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4. Droits à l’information des citoyens</a:t>
            </a:r>
            <a:endParaRPr lang="nl-BE" sz="32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04A24-3651-B6C9-1D55-FCCE4EE0CF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defRPr/>
            </a:pPr>
            <a:r>
              <a:rPr lang="fr-BE" dirty="0"/>
              <a:t>Politique de protection des données</a:t>
            </a:r>
          </a:p>
          <a:p>
            <a:pPr lvl="1" algn="just">
              <a:defRPr/>
            </a:pPr>
            <a:r>
              <a:rPr lang="fr-BE" dirty="0"/>
              <a:t>Site internet</a:t>
            </a:r>
          </a:p>
          <a:p>
            <a:pPr lvl="1" algn="just">
              <a:defRPr/>
            </a:pPr>
            <a:r>
              <a:rPr lang="fr-BE" dirty="0"/>
              <a:t>Salle d’attente</a:t>
            </a:r>
          </a:p>
          <a:p>
            <a:pPr lvl="1" algn="just">
              <a:defRPr/>
            </a:pPr>
            <a:r>
              <a:rPr lang="fr-BE" dirty="0"/>
              <a:t>Remise aux clients</a:t>
            </a:r>
          </a:p>
          <a:p>
            <a:pPr lvl="1" algn="just">
              <a:defRPr/>
            </a:pPr>
            <a:r>
              <a:rPr lang="fr-BE" dirty="0"/>
              <a:t>Lien dans les signatures électroniques</a:t>
            </a:r>
          </a:p>
          <a:p>
            <a:pPr algn="just">
              <a:defRPr/>
            </a:pPr>
            <a:endParaRPr lang="fr-BE" dirty="0"/>
          </a:p>
          <a:p>
            <a:pPr algn="just">
              <a:defRPr/>
            </a:pPr>
            <a:r>
              <a:rPr lang="fr-BE" dirty="0"/>
              <a:t>Affiches dans salles d’attentes</a:t>
            </a:r>
          </a:p>
          <a:p>
            <a:pPr algn="just">
              <a:defRPr/>
            </a:pPr>
            <a:endParaRPr lang="fr-BE" dirty="0"/>
          </a:p>
          <a:p>
            <a:pPr algn="just">
              <a:defRPr/>
            </a:pPr>
            <a:r>
              <a:rPr lang="fr-BE" dirty="0"/>
              <a:t>www.notaire.be 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B4275-CA1C-8DF7-8E76-71763287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23</a:t>
            </a:fld>
            <a:endParaRPr lang="nl-B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5E5E40-6034-BEC5-742A-2AE5C6640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1061">
            <a:off x="8309695" y="1567638"/>
            <a:ext cx="3118275" cy="4393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8863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5. Mécanisme de contrôle (1)</a:t>
            </a:r>
            <a:endParaRPr lang="nl-BE" sz="4400" dirty="0">
              <a:solidFill>
                <a:schemeClr val="accent5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970314"/>
            <a:ext cx="10863648" cy="4066825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fr-BE" sz="2400" u="sng" dirty="0"/>
              <a:t>Particularité</a:t>
            </a:r>
            <a:r>
              <a:rPr lang="fr-BE" sz="2400" dirty="0"/>
              <a:t> : Notaires = officiers publics </a:t>
            </a:r>
            <a:r>
              <a:rPr lang="fr-BE" sz="2400" dirty="0">
                <a:sym typeface="Wingdings" panose="05000000000000000000" pitchFamily="2" charset="2"/>
              </a:rPr>
              <a:t> pas de contrôle par un organisme accrédité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fr-BE" u="sng" dirty="0"/>
          </a:p>
          <a:p>
            <a:pPr>
              <a:lnSpc>
                <a:spcPct val="100000"/>
              </a:lnSpc>
            </a:pPr>
            <a:r>
              <a:rPr lang="fr-BE" sz="2400" u="sng" dirty="0"/>
              <a:t>Contrôleurs</a:t>
            </a:r>
            <a:r>
              <a:rPr lang="fr-BE" sz="2400" dirty="0"/>
              <a:t> : chambres provinciales des notaires (organes disciplinaires)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fr-BE" sz="2400" dirty="0"/>
              <a:t> </a:t>
            </a:r>
          </a:p>
          <a:p>
            <a:pPr algn="just">
              <a:lnSpc>
                <a:spcPct val="100000"/>
              </a:lnSpc>
            </a:pPr>
            <a:r>
              <a:rPr lang="fr-BE" sz="2400" u="sng" dirty="0"/>
              <a:t>Quand</a:t>
            </a:r>
            <a:r>
              <a:rPr lang="fr-BE" sz="2400" dirty="0"/>
              <a:t> ? Contrôle du respect du Code de conduite inclus dans le « contrôle de qualité » trisannuel (pas uniquement RGPD)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BE" sz="2400" dirty="0">
              <a:solidFill>
                <a:srgbClr val="304753"/>
              </a:solidFill>
            </a:endParaRPr>
          </a:p>
          <a:p>
            <a:pPr algn="just">
              <a:lnSpc>
                <a:spcPct val="100000"/>
              </a:lnSpc>
            </a:pPr>
            <a:endParaRPr lang="fr-BE" sz="2400" dirty="0"/>
          </a:p>
          <a:p>
            <a:pPr marL="0" indent="0" algn="just">
              <a:lnSpc>
                <a:spcPct val="100000"/>
              </a:lnSpc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6513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fr-BE" sz="2400" u="sng" dirty="0"/>
              <a:t>Aide</a:t>
            </a:r>
            <a:r>
              <a:rPr lang="fr-BE" sz="2400" dirty="0"/>
              <a:t> ? </a:t>
            </a:r>
            <a:r>
              <a:rPr lang="fr-FR" sz="2400" dirty="0"/>
              <a:t>Rapport d’évaluation du DPO aide les notaires à démontrer aux contrôleurs le respect des obligations du Code de conduite</a:t>
            </a:r>
            <a:endParaRPr lang="nl-BE" sz="2400" dirty="0"/>
          </a:p>
          <a:p>
            <a:pPr marL="0" indent="0" algn="just">
              <a:buNone/>
            </a:pPr>
            <a:endParaRPr lang="fr-BE" sz="2400" dirty="0"/>
          </a:p>
          <a:p>
            <a:pPr algn="just"/>
            <a:r>
              <a:rPr lang="fr-BE" sz="2400" u="sng" dirty="0"/>
              <a:t>Quid en cas de non-respect</a:t>
            </a:r>
            <a:r>
              <a:rPr lang="fr-BE" sz="2400" dirty="0"/>
              <a:t> ?</a:t>
            </a:r>
          </a:p>
          <a:p>
            <a:pPr marL="457200" lvl="1" indent="0" algn="just">
              <a:buNone/>
            </a:pPr>
            <a:r>
              <a:rPr lang="fr-BE" dirty="0">
                <a:solidFill>
                  <a:srgbClr val="304753"/>
                </a:solidFill>
              </a:rPr>
              <a:t>1° </a:t>
            </a:r>
            <a:r>
              <a:rPr lang="fr-BE" b="1" dirty="0"/>
              <a:t>Mesures de support et d’encadrement </a:t>
            </a:r>
            <a:r>
              <a:rPr lang="fr-BE" dirty="0">
                <a:solidFill>
                  <a:srgbClr val="304753"/>
                </a:solidFill>
              </a:rPr>
              <a:t>(délai pour se mettre en conformité + contrôle supplémentaire)</a:t>
            </a:r>
          </a:p>
          <a:p>
            <a:pPr marL="457200" lvl="1" indent="0" algn="just">
              <a:buNone/>
            </a:pPr>
            <a:r>
              <a:rPr lang="fr-BE" dirty="0">
                <a:solidFill>
                  <a:srgbClr val="304753"/>
                </a:solidFill>
              </a:rPr>
              <a:t>2° en cas de persistance, </a:t>
            </a:r>
            <a:r>
              <a:rPr lang="fr-BE" b="1" dirty="0"/>
              <a:t>sanctions disciplinaires</a:t>
            </a:r>
            <a:r>
              <a:rPr lang="fr-BE" b="1" dirty="0">
                <a:solidFill>
                  <a:srgbClr val="304753"/>
                </a:solidFill>
              </a:rPr>
              <a:t> </a:t>
            </a:r>
            <a:r>
              <a:rPr lang="fr-BE" dirty="0">
                <a:solidFill>
                  <a:srgbClr val="304753"/>
                </a:solidFill>
              </a:rPr>
              <a:t>prévues par la loi contenant organisation du notariat</a:t>
            </a:r>
          </a:p>
          <a:p>
            <a:pPr marL="457200" lvl="1" indent="0" algn="just">
              <a:buNone/>
            </a:pPr>
            <a:endParaRPr lang="fr-BE" dirty="0">
              <a:solidFill>
                <a:srgbClr val="304753"/>
              </a:solidFill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Ne remplace pas le contrôle qui peut </a:t>
            </a:r>
          </a:p>
          <a:p>
            <a:pPr marL="0" indent="0" algn="ctr">
              <a:buNone/>
            </a:pPr>
            <a:r>
              <a:rPr lang="fr-BE" sz="2400" b="1" dirty="0">
                <a:solidFill>
                  <a:schemeClr val="accent5">
                    <a:lumMod val="75000"/>
                  </a:schemeClr>
                </a:solidFill>
              </a:rPr>
              <a:t>être effectué par l’APD</a:t>
            </a:r>
          </a:p>
          <a:p>
            <a:pPr marL="457200" lvl="1" indent="0" algn="just">
              <a:buNone/>
            </a:pPr>
            <a:endParaRPr lang="fr-BE" dirty="0">
              <a:solidFill>
                <a:srgbClr val="304753"/>
              </a:solidFill>
            </a:endParaRPr>
          </a:p>
          <a:p>
            <a:pPr algn="just"/>
            <a:endParaRPr lang="fr-BE" dirty="0"/>
          </a:p>
          <a:p>
            <a:pPr marL="0" indent="0" algn="just">
              <a:buNone/>
            </a:pPr>
            <a:endParaRPr lang="fr-B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EA902-6277-80A5-C84F-4E2F44372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377095"/>
            <a:ext cx="10863648" cy="1025190"/>
          </a:xfr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fr-BE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Quel impact concret pour les études notariales ?</a:t>
            </a:r>
            <a:b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rgbClr val="00B3C4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kumimoji="0" lang="fr-FR" sz="3200" b="0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5. Mécanisme de contrôle (2)</a:t>
            </a:r>
            <a:endParaRPr lang="nl-BE" sz="4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17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D7AA87-05ED-46BE-8E3D-CACBBDAE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 startAt="4"/>
            </a:pPr>
            <a:r>
              <a:rPr lang="fr-FR" sz="4400" b="1" dirty="0"/>
              <a:t>Bilan après 3 ans </a:t>
            </a:r>
            <a:br>
              <a:rPr lang="fr-FR" sz="4400" b="1" dirty="0"/>
            </a:br>
            <a:r>
              <a:rPr lang="fr-FR" sz="4400" b="1" dirty="0"/>
              <a:t>&amp; perspectives d’évolution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57206-F052-4F06-BEB6-490FD0A7C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B8B109-445E-7545-8A95-4F80E3F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37251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3284-69B7-0B7C-5166-5CE282BE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27</a:t>
            </a:fld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0D0D7D7-8A12-A849-0540-93F805205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Facteurs de succès ?</a:t>
            </a:r>
            <a:endParaRPr lang="nl-BE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1166417-9894-8358-4669-05D301CD33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/>
              <a:t>Historique</a:t>
            </a:r>
          </a:p>
          <a:p>
            <a:endParaRPr lang="fr-BE" dirty="0"/>
          </a:p>
          <a:p>
            <a:r>
              <a:rPr lang="nl-BE" dirty="0"/>
              <a:t>Prise de </a:t>
            </a:r>
            <a:r>
              <a:rPr lang="nl-BE" dirty="0" err="1"/>
              <a:t>conscience</a:t>
            </a:r>
            <a:r>
              <a:rPr lang="nl-BE" dirty="0"/>
              <a:t>, </a:t>
            </a:r>
            <a:r>
              <a:rPr lang="nl-BE" dirty="0" err="1"/>
              <a:t>volonté</a:t>
            </a:r>
            <a:r>
              <a:rPr lang="nl-BE" dirty="0"/>
              <a:t> et </a:t>
            </a:r>
            <a:r>
              <a:rPr lang="nl-BE" dirty="0" err="1"/>
              <a:t>moyens</a:t>
            </a:r>
            <a:r>
              <a:rPr lang="nl-BE" dirty="0"/>
              <a:t> </a:t>
            </a:r>
            <a:r>
              <a:rPr lang="nl-BE" dirty="0" err="1"/>
              <a:t>déployés</a:t>
            </a:r>
            <a:r>
              <a:rPr lang="nl-BE" dirty="0"/>
              <a:t> par les </a:t>
            </a:r>
            <a:r>
              <a:rPr lang="nl-BE" dirty="0" err="1"/>
              <a:t>institutions</a:t>
            </a:r>
            <a:r>
              <a:rPr lang="nl-BE" dirty="0"/>
              <a:t> </a:t>
            </a:r>
            <a:r>
              <a:rPr lang="nl-BE" dirty="0" err="1"/>
              <a:t>notariales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Mesures</a:t>
            </a:r>
            <a:r>
              <a:rPr lang="nl-BE" dirty="0"/>
              <a:t> et </a:t>
            </a:r>
            <a:r>
              <a:rPr lang="nl-BE" dirty="0" err="1"/>
              <a:t>outils</a:t>
            </a:r>
            <a:r>
              <a:rPr lang="nl-BE" dirty="0"/>
              <a:t> pré-</a:t>
            </a:r>
            <a:r>
              <a:rPr lang="nl-BE" dirty="0" err="1"/>
              <a:t>existants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127215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7A4A37-E765-53AA-66F3-F8F49EB5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00B3C4"/>
                </a:solidFill>
              </a:rPr>
              <a:t>Challenge</a:t>
            </a:r>
            <a:br>
              <a:rPr lang="fr-BE" sz="4000" dirty="0">
                <a:solidFill>
                  <a:srgbClr val="00B3C4"/>
                </a:solidFill>
              </a:rPr>
            </a:br>
            <a:r>
              <a:rPr lang="fr-BE" sz="4000" dirty="0">
                <a:solidFill>
                  <a:srgbClr val="304753"/>
                </a:solidFill>
              </a:rPr>
              <a:t>Visibilité du code</a:t>
            </a:r>
            <a:endParaRPr lang="nl-BE" dirty="0">
              <a:solidFill>
                <a:srgbClr val="304753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9F155F-2179-F094-AFB7-56B2B90F4F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Code de conduite éclipsé</a:t>
            </a:r>
          </a:p>
          <a:p>
            <a:pPr lvl="1"/>
            <a:r>
              <a:rPr lang="fr-BE" dirty="0"/>
              <a:t>Pratiques notariales en perpétuelles évolutions</a:t>
            </a:r>
          </a:p>
          <a:p>
            <a:pPr lvl="1"/>
            <a:r>
              <a:rPr lang="fr-BE" dirty="0"/>
              <a:t>Nombreux changements législatifs</a:t>
            </a:r>
          </a:p>
          <a:p>
            <a:pPr lvl="1"/>
            <a:r>
              <a:rPr lang="fr-BE" dirty="0"/>
              <a:t>Réforme des honoraires</a:t>
            </a:r>
          </a:p>
          <a:p>
            <a:pPr lvl="1"/>
            <a:r>
              <a:rPr lang="fr-BE" dirty="0"/>
              <a:t>…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 Communication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 Édition du code sous forme de brochure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BE" dirty="0">
                <a:sym typeface="Wingdings" panose="05000000000000000000" pitchFamily="2" charset="2"/>
              </a:rPr>
              <a:t> Tour de Belgique (5 ans du RGPD)</a:t>
            </a:r>
          </a:p>
          <a:p>
            <a:pPr>
              <a:buFont typeface="Wingdings" panose="05000000000000000000" pitchFamily="2" charset="2"/>
              <a:buChar char="à"/>
            </a:pPr>
            <a:endParaRPr lang="fr-BE" dirty="0"/>
          </a:p>
          <a:p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2FD2DA-2183-1FCE-D230-8165BACE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4245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E4A7-C77F-D905-C4D8-3C466773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29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04015-3DD9-0A3D-56D3-0F1CDD93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B3C4"/>
                </a:solidFill>
              </a:rPr>
              <a:t>Evolutions</a:t>
            </a:r>
            <a:br>
              <a:rPr lang="fr-BE" dirty="0">
                <a:solidFill>
                  <a:srgbClr val="00B3C4"/>
                </a:solidFill>
              </a:rPr>
            </a:br>
            <a:r>
              <a:rPr lang="fr-BE" dirty="0">
                <a:solidFill>
                  <a:srgbClr val="304753"/>
                </a:solidFill>
              </a:rPr>
              <a:t>Fuites de données </a:t>
            </a:r>
            <a:r>
              <a:rPr lang="fr-BE" u="sng" dirty="0">
                <a:solidFill>
                  <a:srgbClr val="304753"/>
                </a:solidFill>
              </a:rPr>
              <a:t>rapportées</a:t>
            </a:r>
            <a:endParaRPr lang="nl-BE" u="sng" dirty="0">
              <a:solidFill>
                <a:srgbClr val="304753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139B97A-FD27-C2DB-D32F-5D9BB9DF60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0791285"/>
              </p:ext>
            </p:extLst>
          </p:nvPr>
        </p:nvGraphicFramePr>
        <p:xfrm>
          <a:off x="427680" y="1921733"/>
          <a:ext cx="8571039" cy="4500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Arrow: Down 11">
            <a:extLst>
              <a:ext uri="{FF2B5EF4-FFF2-40B4-BE49-F238E27FC236}">
                <a16:creationId xmlns:a16="http://schemas.microsoft.com/office/drawing/2014/main" id="{8CF2D63F-4007-DFC3-C5F8-C3829D22D94A}"/>
              </a:ext>
            </a:extLst>
          </p:cNvPr>
          <p:cNvSpPr/>
          <p:nvPr/>
        </p:nvSpPr>
        <p:spPr>
          <a:xfrm>
            <a:off x="5529942" y="3429000"/>
            <a:ext cx="174172" cy="1239174"/>
          </a:xfrm>
          <a:prstGeom prst="downArrow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9201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540083-B09A-154B-9155-9CBDD7EE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FC0174-D70E-194F-8272-3A65D51995A5}" type="slidenum">
              <a:rPr kumimoji="0" lang="nl-BE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47BEBB1-7580-4B15-80B4-D3BAB87B5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3C4"/>
                </a:solidFill>
              </a:rPr>
              <a:t>Agenda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A195246-D4C2-4525-935E-A0D14EF7B8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La mise en conformité du notariat au RGPD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Pourquoi un Code de conduite ?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Impact sur la pratique notariale et contrôles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Bilan après 3 ans &amp; perspectives d’évolution </a:t>
            </a:r>
          </a:p>
        </p:txBody>
      </p:sp>
    </p:spTree>
    <p:extLst>
      <p:ext uri="{BB962C8B-B14F-4D97-AF65-F5344CB8AC3E}">
        <p14:creationId xmlns:p14="http://schemas.microsoft.com/office/powerpoint/2010/main" val="3907217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4DFCF-6FF1-6ED4-EC2B-70610FC8B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E4A7-C77F-D905-C4D8-3C466773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30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A04015-3DD9-0A3D-56D3-0F1CDD93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B3C4"/>
                </a:solidFill>
              </a:rPr>
              <a:t>Evolutions</a:t>
            </a:r>
            <a:br>
              <a:rPr lang="fr-BE" dirty="0">
                <a:solidFill>
                  <a:srgbClr val="00B3C4"/>
                </a:solidFill>
              </a:rPr>
            </a:br>
            <a:r>
              <a:rPr lang="fr-BE" dirty="0">
                <a:solidFill>
                  <a:srgbClr val="304753"/>
                </a:solidFill>
              </a:rPr>
              <a:t>Questions au DPO</a:t>
            </a:r>
            <a:endParaRPr lang="nl-BE" dirty="0">
              <a:solidFill>
                <a:srgbClr val="304753"/>
              </a:solidFill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23CDCC7-22DC-77E0-0B6D-DBAFD0AA42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7696988"/>
              </p:ext>
            </p:extLst>
          </p:nvPr>
        </p:nvGraphicFramePr>
        <p:xfrm>
          <a:off x="834888" y="2177143"/>
          <a:ext cx="8163832" cy="3836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822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D282F7-AB27-A85C-7E6F-4DC5EE18F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00B3C4"/>
                </a:solidFill>
              </a:rPr>
              <a:t>Évolutions</a:t>
            </a:r>
            <a:endParaRPr lang="nl-BE" dirty="0">
              <a:solidFill>
                <a:srgbClr val="00B3C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AFB7F5-CE1F-B9E6-C2D2-6FC8A5EF7B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/>
              <a:t>Code de conduite</a:t>
            </a:r>
          </a:p>
          <a:p>
            <a:pPr lvl="1" algn="just">
              <a:lnSpc>
                <a:spcPct val="100000"/>
              </a:lnSpc>
            </a:pPr>
            <a:r>
              <a:rPr lang="fr-BE" dirty="0">
                <a:solidFill>
                  <a:srgbClr val="00B3C4"/>
                </a:solidFill>
              </a:rPr>
              <a:t>Souhait de l’APD</a:t>
            </a:r>
          </a:p>
          <a:p>
            <a:pPr lvl="1" algn="just">
              <a:lnSpc>
                <a:spcPct val="100000"/>
              </a:lnSpc>
            </a:pPr>
            <a:r>
              <a:rPr lang="fr-BE" dirty="0">
                <a:solidFill>
                  <a:srgbClr val="00B3C4"/>
                </a:solidFill>
              </a:rPr>
              <a:t>Pas prévue pour le moment</a:t>
            </a:r>
          </a:p>
          <a:p>
            <a:pPr lvl="1" algn="just">
              <a:lnSpc>
                <a:spcPct val="100000"/>
              </a:lnSpc>
            </a:pPr>
            <a:r>
              <a:rPr lang="fr-BE" dirty="0">
                <a:solidFill>
                  <a:srgbClr val="00B3C4"/>
                </a:solidFill>
              </a:rPr>
              <a:t>Points: mesures de sécurité, délais de conservation,…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fr-BE" dirty="0"/>
              <a:t>Conformité des études</a:t>
            </a:r>
          </a:p>
          <a:p>
            <a:pPr lvl="1"/>
            <a:r>
              <a:rPr lang="fr-BE" dirty="0"/>
              <a:t>Renforcement de la présence du DPO dans les études</a:t>
            </a:r>
          </a:p>
          <a:p>
            <a:pPr lvl="1"/>
            <a:endParaRPr lang="nl-BE" dirty="0"/>
          </a:p>
          <a:p>
            <a:r>
              <a:rPr lang="fr-BE" dirty="0"/>
              <a:t>Cybersécurité</a:t>
            </a:r>
          </a:p>
          <a:p>
            <a:pPr lvl="1"/>
            <a:r>
              <a:rPr lang="fr-BE" dirty="0"/>
              <a:t>Campagne de simulation de phishing</a:t>
            </a:r>
          </a:p>
          <a:p>
            <a:pPr lvl="1"/>
            <a:r>
              <a:rPr lang="fr-BE" dirty="0"/>
              <a:t>Réseau notarial sécurisé</a:t>
            </a:r>
          </a:p>
          <a:p>
            <a:pPr lvl="1"/>
            <a:r>
              <a:rPr lang="fr-BE" dirty="0"/>
              <a:t>Autres initiatives en collaboration avec Fednot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1EAF-C3F0-C65D-799F-9B0F0CB5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A9C5D-BBAD-36B2-5C42-11781ADAB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441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F372E-4860-4457-9D81-30631E88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fr-BE" sz="4000" dirty="0">
                <a:solidFill>
                  <a:srgbClr val="00B3C4"/>
                </a:solidFill>
              </a:rPr>
              <a:t>Dans les autres notariats ?</a:t>
            </a:r>
            <a:endParaRPr lang="nl-B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8797D-9F56-48EB-80F8-B597703E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970315"/>
            <a:ext cx="10863648" cy="4382360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fr-BE" u="sng" dirty="0"/>
              <a:t>Notariat allemand</a:t>
            </a:r>
            <a:r>
              <a:rPr lang="fr-BE" dirty="0"/>
              <a:t> </a:t>
            </a:r>
          </a:p>
          <a:p>
            <a:pPr lvl="1" algn="just">
              <a:lnSpc>
                <a:spcPct val="110000"/>
              </a:lnSpc>
            </a:pPr>
            <a:r>
              <a:rPr lang="fr-BE" dirty="0"/>
              <a:t>Code de conduite adopté en 2023</a:t>
            </a:r>
          </a:p>
          <a:p>
            <a:pPr algn="just">
              <a:lnSpc>
                <a:spcPct val="110000"/>
              </a:lnSpc>
            </a:pPr>
            <a:r>
              <a:rPr lang="fr-BE" u="sng" dirty="0">
                <a:solidFill>
                  <a:srgbClr val="304753"/>
                </a:solidFill>
              </a:rPr>
              <a:t>Réflexions au niveau européen</a:t>
            </a:r>
          </a:p>
          <a:p>
            <a:pPr lvl="1" algn="just">
              <a:lnSpc>
                <a:spcPct val="110000"/>
              </a:lnSpc>
            </a:pPr>
            <a:r>
              <a:rPr lang="fr-BE" dirty="0"/>
              <a:t>Groupe de travail au sein du Conseil du notariat de l’Union européenne (CNUE), piloté par la Belgique (Privanot) et la France </a:t>
            </a:r>
          </a:p>
          <a:p>
            <a:pPr lvl="1" algn="just">
              <a:lnSpc>
                <a:spcPct val="110000"/>
              </a:lnSpc>
            </a:pPr>
            <a:r>
              <a:rPr lang="fr-BE" dirty="0"/>
              <a:t>Lignes de conduite en cours de rédaction </a:t>
            </a:r>
          </a:p>
          <a:p>
            <a:pPr lvl="1" algn="just">
              <a:lnSpc>
                <a:spcPct val="110000"/>
              </a:lnSpc>
            </a:pPr>
            <a:r>
              <a:rPr lang="fr-BE" dirty="0"/>
              <a:t>Rencontre entre le CNUE et l’APD et l’EDPS</a:t>
            </a:r>
          </a:p>
          <a:p>
            <a:pPr lvl="1" algn="just">
              <a:lnSpc>
                <a:spcPct val="110000"/>
              </a:lnSpc>
            </a:pPr>
            <a:r>
              <a:rPr lang="fr-BE" dirty="0"/>
              <a:t>À plus long terme : Code de conduite européen ?</a:t>
            </a:r>
          </a:p>
        </p:txBody>
      </p:sp>
    </p:spTree>
    <p:extLst>
      <p:ext uri="{BB962C8B-B14F-4D97-AF65-F5344CB8AC3E}">
        <p14:creationId xmlns:p14="http://schemas.microsoft.com/office/powerpoint/2010/main" val="11750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9C684D-08FE-0B7F-8A3B-23E06996A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32969"/>
            <a:ext cx="10515600" cy="1196031"/>
          </a:xfrm>
        </p:spPr>
        <p:txBody>
          <a:bodyPr>
            <a:normAutofit/>
          </a:bodyPr>
          <a:lstStyle/>
          <a:p>
            <a:pPr algn="ctr"/>
            <a:r>
              <a:rPr lang="fr-BE" sz="4400" b="1" dirty="0">
                <a:solidFill>
                  <a:srgbClr val="304753"/>
                </a:solidFill>
              </a:rPr>
              <a:t>Merci pour votre attention</a:t>
            </a:r>
            <a:endParaRPr lang="nl-BE" sz="4400" b="1" dirty="0">
              <a:solidFill>
                <a:srgbClr val="304753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295C1A-8EF3-7730-6DC4-1CAE0ABE0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2401"/>
            <a:ext cx="10515600" cy="1726084"/>
          </a:xfrm>
        </p:spPr>
        <p:txBody>
          <a:bodyPr>
            <a:normAutofit/>
          </a:bodyPr>
          <a:lstStyle/>
          <a:p>
            <a:pPr algn="ctr"/>
            <a:r>
              <a:rPr lang="fr-BE" sz="3200" dirty="0">
                <a:solidFill>
                  <a:schemeClr val="accent1"/>
                </a:solidFill>
              </a:rPr>
              <a:t>gwenaelle.detroux@privanot.be</a:t>
            </a:r>
          </a:p>
          <a:p>
            <a:pPr algn="ctr"/>
            <a:r>
              <a:rPr lang="fr-BE" sz="3200" dirty="0">
                <a:solidFill>
                  <a:schemeClr val="accent1"/>
                </a:solidFill>
              </a:rPr>
              <a:t>jerome.debie@privanot.be</a:t>
            </a:r>
          </a:p>
          <a:p>
            <a:pPr algn="ctr"/>
            <a:r>
              <a:rPr lang="fr-BE" sz="3200" dirty="0">
                <a:solidFill>
                  <a:schemeClr val="accent1"/>
                </a:solidFill>
              </a:rPr>
              <a:t>info@privanot.be</a:t>
            </a:r>
          </a:p>
          <a:p>
            <a:pPr algn="ctr"/>
            <a:endParaRPr lang="nl-BE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55980-A587-CD6F-B409-39EB9E75E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977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D7AA87-05ED-46BE-8E3D-CACBBDAE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fr-FR" sz="4400" b="1" dirty="0"/>
              <a:t>La mise en conformité du notariat au RGPD 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DB8B109-445E-7545-8A95-4F80E3F5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41943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B2B7A-F3A0-75EF-D7DF-34241D00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98F8-F250-C7AE-7691-790CCBEB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5</a:t>
            </a:fld>
            <a:endParaRPr lang="nl-BE"/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9A016F79-7364-2300-D53C-8D163FD80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3332346"/>
              </p:ext>
            </p:extLst>
          </p:nvPr>
        </p:nvGraphicFramePr>
        <p:xfrm>
          <a:off x="728019" y="719666"/>
          <a:ext cx="103292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2941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783DC91-F658-7F94-DF05-F9A5DA81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00B3C4"/>
                </a:solidFill>
              </a:rPr>
              <a:t>Vie privée dans les études</a:t>
            </a:r>
            <a:endParaRPr lang="nl-BE" sz="4000" dirty="0">
              <a:solidFill>
                <a:srgbClr val="00B3C4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CFFC5B-E81E-1042-ACE7-DB974D61F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4" y="2221041"/>
            <a:ext cx="8594125" cy="38037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fr-BE" sz="2400" dirty="0"/>
              <a:t>Contexte : dématérialisation de la profession</a:t>
            </a:r>
          </a:p>
          <a:p>
            <a:pPr>
              <a:lnSpc>
                <a:spcPct val="100000"/>
              </a:lnSpc>
            </a:pPr>
            <a:r>
              <a:rPr lang="fr-BE" sz="2400" dirty="0"/>
              <a:t>Sensibilisation d’une centaine d’études notariales (Loi Vie Privée)</a:t>
            </a:r>
          </a:p>
          <a:p>
            <a:pPr>
              <a:lnSpc>
                <a:spcPct val="100000"/>
              </a:lnSpc>
            </a:pPr>
            <a:r>
              <a:rPr lang="fr-BE" sz="2400" dirty="0"/>
              <a:t>Premiers audits et outils de mise en conformité (« Privacy Kit »)</a:t>
            </a:r>
            <a:endParaRPr lang="nl-BE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nl-BE" b="1" dirty="0">
              <a:sym typeface="Wingdings" panose="05000000000000000000" pitchFamily="2" charset="2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Char char="à"/>
            </a:pPr>
            <a:r>
              <a:rPr lang="nl-BE" sz="24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Directive de la Chambre nationale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nl-BE" sz="24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des notaires (octobre 2015)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nl-BE" dirty="0">
              <a:sym typeface="Wingdings" panose="05000000000000000000" pitchFamily="2" charset="2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à"/>
            </a:pPr>
            <a:endParaRPr lang="fr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A553B-48EB-B576-7B44-6E2CE73C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7951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3915FC-D83F-85C7-2202-85472581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pPr/>
              <a:t>7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9ECBD-B294-F973-1A8F-3E852341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l"/>
            <a:r>
              <a:rPr lang="fr-BE" dirty="0">
                <a:solidFill>
                  <a:srgbClr val="00B3C4"/>
                </a:solidFill>
              </a:rPr>
              <a:t>Pourquoi un DPO mutualisé ?</a:t>
            </a:r>
            <a:endParaRPr lang="nl-BE" dirty="0">
              <a:solidFill>
                <a:srgbClr val="00B3C4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F96BD60-4797-67B9-2BAA-82536E90A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275" y="1999717"/>
            <a:ext cx="8296446" cy="40250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fr-BE" sz="2400" dirty="0"/>
              <a:t>Nécessité de traiter avec un grand nombre de responsables du traitement d’un même secteur</a:t>
            </a:r>
          </a:p>
          <a:p>
            <a:pPr>
              <a:lnSpc>
                <a:spcPct val="110000"/>
              </a:lnSpc>
            </a:pPr>
            <a:r>
              <a:rPr lang="nl-BE" sz="2400" dirty="0" err="1"/>
              <a:t>Harmoniser</a:t>
            </a:r>
            <a:r>
              <a:rPr lang="nl-BE" sz="2400" dirty="0"/>
              <a:t> les </a:t>
            </a:r>
            <a:r>
              <a:rPr lang="nl-BE" sz="2400" dirty="0" err="1"/>
              <a:t>mesures</a:t>
            </a:r>
            <a:r>
              <a:rPr lang="nl-BE" sz="2400" dirty="0"/>
              <a:t> de </a:t>
            </a:r>
            <a:r>
              <a:rPr lang="nl-BE" sz="2400" dirty="0" err="1"/>
              <a:t>protection</a:t>
            </a:r>
            <a:r>
              <a:rPr lang="nl-BE" sz="2400" dirty="0"/>
              <a:t> des </a:t>
            </a:r>
            <a:r>
              <a:rPr lang="nl-BE" sz="2400" dirty="0" err="1"/>
              <a:t>données</a:t>
            </a:r>
            <a:r>
              <a:rPr lang="nl-BE" sz="2400" dirty="0"/>
              <a:t> au sein du </a:t>
            </a:r>
            <a:r>
              <a:rPr lang="nl-BE" sz="2400" dirty="0" err="1"/>
              <a:t>secteur</a:t>
            </a:r>
            <a:endParaRPr lang="nl-BE" sz="2400" dirty="0"/>
          </a:p>
          <a:p>
            <a:pPr>
              <a:lnSpc>
                <a:spcPct val="110000"/>
              </a:lnSpc>
            </a:pPr>
            <a:r>
              <a:rPr lang="nl-BE" sz="2400" dirty="0" err="1"/>
              <a:t>Avantages</a:t>
            </a:r>
            <a:endParaRPr lang="nl-BE" sz="2400" dirty="0"/>
          </a:p>
          <a:p>
            <a:pPr lvl="1">
              <a:lnSpc>
                <a:spcPct val="110000"/>
              </a:lnSpc>
            </a:pPr>
            <a:r>
              <a:rPr lang="nl-BE" sz="2000" dirty="0" err="1"/>
              <a:t>Mutualiser</a:t>
            </a:r>
            <a:r>
              <a:rPr lang="nl-BE" sz="2000" dirty="0"/>
              <a:t> les ressources et les </a:t>
            </a:r>
            <a:r>
              <a:rPr lang="nl-BE" sz="2000" dirty="0" err="1"/>
              <a:t>outils</a:t>
            </a:r>
            <a:endParaRPr lang="nl-BE" sz="2000" dirty="0"/>
          </a:p>
          <a:p>
            <a:pPr lvl="1">
              <a:lnSpc>
                <a:spcPct val="110000"/>
              </a:lnSpc>
            </a:pPr>
            <a:r>
              <a:rPr lang="nl-BE" sz="2000" dirty="0" err="1"/>
              <a:t>Réaliser</a:t>
            </a:r>
            <a:r>
              <a:rPr lang="nl-BE" sz="2000" dirty="0"/>
              <a:t> des </a:t>
            </a:r>
            <a:r>
              <a:rPr lang="nl-BE" sz="2000" dirty="0" err="1"/>
              <a:t>économies</a:t>
            </a:r>
            <a:r>
              <a:rPr lang="nl-BE" sz="2000" dirty="0"/>
              <a:t> </a:t>
            </a:r>
            <a:r>
              <a:rPr lang="nl-BE" sz="2000" dirty="0" err="1"/>
              <a:t>d’échelle</a:t>
            </a:r>
            <a:endParaRPr lang="nl-BE" sz="2000" dirty="0"/>
          </a:p>
          <a:p>
            <a:pPr>
              <a:lnSpc>
                <a:spcPct val="110000"/>
              </a:lnSpc>
            </a:pPr>
            <a:r>
              <a:rPr lang="nl-BE" sz="2400" dirty="0" err="1"/>
              <a:t>Inconvénients</a:t>
            </a:r>
            <a:endParaRPr lang="nl-BE" sz="2400" dirty="0"/>
          </a:p>
          <a:p>
            <a:pPr lvl="1">
              <a:lnSpc>
                <a:spcPct val="110000"/>
              </a:lnSpc>
            </a:pPr>
            <a:r>
              <a:rPr lang="nl-BE" sz="2000" dirty="0" err="1"/>
              <a:t>Personnalisation</a:t>
            </a:r>
            <a:r>
              <a:rPr lang="nl-BE" sz="2000" dirty="0"/>
              <a:t> </a:t>
            </a:r>
            <a:r>
              <a:rPr lang="nl-BE" sz="2000" dirty="0" err="1"/>
              <a:t>limitée</a:t>
            </a:r>
            <a:endParaRPr lang="nl-BE" sz="2000" dirty="0"/>
          </a:p>
          <a:p>
            <a:pPr lvl="1">
              <a:lnSpc>
                <a:spcPct val="110000"/>
              </a:lnSpc>
            </a:pPr>
            <a:r>
              <a:rPr lang="nl-BE" sz="2000" dirty="0" err="1"/>
              <a:t>Présence</a:t>
            </a:r>
            <a:r>
              <a:rPr lang="nl-BE" sz="2000" dirty="0"/>
              <a:t> sur site </a:t>
            </a:r>
            <a:r>
              <a:rPr lang="nl-BE" sz="2000" dirty="0" err="1"/>
              <a:t>ponctuelle</a:t>
            </a:r>
            <a:r>
              <a:rPr lang="nl-BE" sz="2000" dirty="0"/>
              <a:t> / </a:t>
            </a:r>
            <a:r>
              <a:rPr lang="nl-BE" sz="2000" dirty="0" err="1"/>
              <a:t>selon</a:t>
            </a:r>
            <a:r>
              <a:rPr lang="nl-BE" sz="2000" dirty="0"/>
              <a:t> les </a:t>
            </a:r>
            <a:r>
              <a:rPr lang="nl-BE" sz="2000" dirty="0" err="1"/>
              <a:t>besoins</a:t>
            </a:r>
            <a:endParaRPr lang="nl-BE" sz="2000" dirty="0"/>
          </a:p>
          <a:p>
            <a:pPr marL="0" indent="0">
              <a:buNone/>
            </a:pPr>
            <a:endParaRPr lang="nl-BE" sz="2400" dirty="0"/>
          </a:p>
          <a:p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8934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7DB34D-F1AB-BDC4-F9AA-C8349712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8</a:t>
            </a:fld>
            <a:endParaRPr lang="nl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65020A-0DCE-75F0-09F3-676E34AF1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>
                <a:solidFill>
                  <a:srgbClr val="00B3C4"/>
                </a:solidFill>
              </a:rPr>
              <a:t>Quelle approche ?</a:t>
            </a:r>
            <a:br>
              <a:rPr lang="fr-BE" dirty="0">
                <a:solidFill>
                  <a:srgbClr val="00B3C4"/>
                </a:solidFill>
              </a:rPr>
            </a:br>
            <a:endParaRPr lang="nl-BE" dirty="0">
              <a:solidFill>
                <a:srgbClr val="00B3C4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25865D-2EF7-3472-4C97-3F0C2750480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r-BE" sz="3400" dirty="0"/>
              <a:t>Pluridisciplinaire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Aspects légaux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Sécurité de l’information / Cybersécurité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Aspects pratiques et organisationnels</a:t>
            </a:r>
          </a:p>
          <a:p>
            <a:pPr>
              <a:lnSpc>
                <a:spcPct val="100000"/>
              </a:lnSpc>
            </a:pPr>
            <a:r>
              <a:rPr lang="fr-BE" sz="3400" dirty="0"/>
              <a:t>Pragmatique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Contrôle, mais avant tout accompagner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Mécanismes d’incitation</a:t>
            </a:r>
          </a:p>
          <a:p>
            <a:pPr>
              <a:lnSpc>
                <a:spcPct val="100000"/>
              </a:lnSpc>
            </a:pPr>
            <a:r>
              <a:rPr lang="fr-BE" sz="3400" dirty="0"/>
              <a:t>Graduelle</a:t>
            </a:r>
          </a:p>
          <a:p>
            <a:pPr lvl="1">
              <a:lnSpc>
                <a:spcPct val="100000"/>
              </a:lnSpc>
            </a:pPr>
            <a:r>
              <a:rPr lang="fr-BE" sz="2600" dirty="0"/>
              <a:t>Approfondissement au fil des ans</a:t>
            </a:r>
            <a:endParaRPr lang="fr-BE" sz="2600" b="1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endParaRPr lang="fr-BE" b="1" dirty="0">
              <a:solidFill>
                <a:schemeClr val="accent2"/>
              </a:solidFill>
            </a:endParaRPr>
          </a:p>
          <a:p>
            <a:pPr lvl="1">
              <a:lnSpc>
                <a:spcPct val="100000"/>
              </a:lnSpc>
            </a:pPr>
            <a:endParaRPr lang="fr-BE" b="1" dirty="0">
              <a:solidFill>
                <a:schemeClr val="accent2"/>
              </a:solidFill>
            </a:endParaRPr>
          </a:p>
          <a:p>
            <a:pPr marL="457200" lvl="1" indent="0" algn="ctr">
              <a:lnSpc>
                <a:spcPct val="100000"/>
              </a:lnSpc>
              <a:buNone/>
            </a:pPr>
            <a:r>
              <a:rPr lang="fr-BE" sz="29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 </a:t>
            </a:r>
            <a:r>
              <a:rPr lang="fr-BE" sz="2900" b="1" dirty="0">
                <a:solidFill>
                  <a:schemeClr val="accent5">
                    <a:lumMod val="75000"/>
                  </a:schemeClr>
                </a:solidFill>
              </a:rPr>
              <a:t>Obtenir l’adhésion des responsables du traitement</a:t>
            </a:r>
            <a:endParaRPr lang="fr-BE" sz="29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69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317EE1-E25D-8236-D76D-828386820390}"/>
              </a:ext>
            </a:extLst>
          </p:cNvPr>
          <p:cNvSpPr/>
          <p:nvPr/>
        </p:nvSpPr>
        <p:spPr>
          <a:xfrm>
            <a:off x="4675414" y="5928973"/>
            <a:ext cx="2917371" cy="798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3BAF54-471C-5730-5E7F-E6439A387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00B3C4"/>
                </a:solidFill>
              </a:rPr>
              <a:t>Cycle de trois ans</a:t>
            </a:r>
            <a:endParaRPr lang="nl-BE" sz="4000" dirty="0">
              <a:solidFill>
                <a:srgbClr val="00B3C4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323CA73-EC96-864F-6227-4480A3B0F1F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34673119"/>
              </p:ext>
            </p:extLst>
          </p:nvPr>
        </p:nvGraphicFramePr>
        <p:xfrm>
          <a:off x="0" y="1175658"/>
          <a:ext cx="12192000" cy="5305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D3085D-F00D-E314-9920-4A72DD9DE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0174-D70E-194F-8272-3A65D51995A5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371888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ivano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3C4"/>
      </a:accent1>
      <a:accent2>
        <a:srgbClr val="304753"/>
      </a:accent2>
      <a:accent3>
        <a:srgbClr val="E25046"/>
      </a:accent3>
      <a:accent4>
        <a:srgbClr val="E9BC4C"/>
      </a:accent4>
      <a:accent5>
        <a:srgbClr val="F08597"/>
      </a:accent5>
      <a:accent6>
        <a:srgbClr val="A0AF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A1E7012C-5B3A-E845-A00B-6D77B5C18374}" vid="{4C59E7CF-C690-D545-9098-B66575C3817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3051E785A0944C9623B2CF2D03D13A" ma:contentTypeVersion="18" ma:contentTypeDescription="Een nieuw document maken." ma:contentTypeScope="" ma:versionID="792759436a127e1ab27d883ca12c5c51">
  <xsd:schema xmlns:xsd="http://www.w3.org/2001/XMLSchema" xmlns:xs="http://www.w3.org/2001/XMLSchema" xmlns:p="http://schemas.microsoft.com/office/2006/metadata/properties" xmlns:ns2="68d6e1ab-37aa-479f-9c04-d86d5735be89" xmlns:ns3="5a3c07ad-2062-43ec-a013-bc9d633bbc24" xmlns:ns4="d1ae0414-cf28-4f65-9cb4-6b3a95b2d45d" targetNamespace="http://schemas.microsoft.com/office/2006/metadata/properties" ma:root="true" ma:fieldsID="73d2b2545976f656183ab6449f691d76" ns2:_="" ns3:_="" ns4:_="">
    <xsd:import namespace="68d6e1ab-37aa-479f-9c04-d86d5735be89"/>
    <xsd:import namespace="5a3c07ad-2062-43ec-a013-bc9d633bbc24"/>
    <xsd:import namespace="d1ae0414-cf28-4f65-9cb4-6b3a95b2d4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d6e1ab-37aa-479f-9c04-d86d5735b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b49f784-fb7a-4e88-81ea-a4ee0e0502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3c07ad-2062-43ec-a013-bc9d633bbc2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bc40a32-71ad-409a-92c3-d63ded217acb}" ma:internalName="TaxCatchAll" ma:showField="CatchAllData" ma:web="d1ae0414-cf28-4f65-9cb4-6b3a95b2d4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e0414-cf28-4f65-9cb4-6b3a95b2d45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7DA663-FAFD-4F04-8765-7DC5B2331D32}"/>
</file>

<file path=customXml/itemProps2.xml><?xml version="1.0" encoding="utf-8"?>
<ds:datastoreItem xmlns:ds="http://schemas.openxmlformats.org/officeDocument/2006/customXml" ds:itemID="{F4A99DE9-21AC-416B-9CBD-B5811F1BFF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8684</TotalTime>
  <Words>1508</Words>
  <Application>Microsoft Office PowerPoint</Application>
  <PresentationFormat>Widescreen</PresentationFormat>
  <Paragraphs>255</Paragraphs>
  <Slides>33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Kantoorthema</vt:lpstr>
      <vt:lpstr> Code de conduite: de l’élaboration à la mise en œuvre au sein du notariat</vt:lpstr>
      <vt:lpstr>Privanot</vt:lpstr>
      <vt:lpstr>Agenda</vt:lpstr>
      <vt:lpstr>La mise en conformité du notariat au RGPD </vt:lpstr>
      <vt:lpstr>PowerPoint Presentation</vt:lpstr>
      <vt:lpstr>Vie privée dans les études</vt:lpstr>
      <vt:lpstr>Pourquoi un DPO mutualisé ?</vt:lpstr>
      <vt:lpstr>Quelle approche ? </vt:lpstr>
      <vt:lpstr>Cycle de trois ans</vt:lpstr>
      <vt:lpstr>Pourquoi un Code de conduite au sein du notariat ?</vt:lpstr>
      <vt:lpstr>Notion</vt:lpstr>
      <vt:lpstr>Prémises</vt:lpstr>
      <vt:lpstr>De la Directive au Code de conduite Pourquoi une telle évolution ?</vt:lpstr>
      <vt:lpstr>Comment a été élaboré le Code (1)</vt:lpstr>
      <vt:lpstr>Comment a été élaboré le Code ? (2)</vt:lpstr>
      <vt:lpstr>Comment a été élaboré le Code ? (3)</vt:lpstr>
      <vt:lpstr>Impact sur la pratique notariale et contrôles </vt:lpstr>
      <vt:lpstr>Contenu du code de conduite (1)</vt:lpstr>
      <vt:lpstr>Contenu du code de conduite (2)</vt:lpstr>
      <vt:lpstr>Quel impact concret pour les études notariales ? 1. Désignation obligatoire d’un DPO</vt:lpstr>
      <vt:lpstr>Quel impact concret pour les études notariales ? 2. Assurer la sécurité des traitements de données</vt:lpstr>
      <vt:lpstr>Quel impact concret pour les études notariales ? 3. Mesures vis-à-vis des collaborateurs</vt:lpstr>
      <vt:lpstr>Quel impact concret pour les études notariales ? 4. Droits à l’information des citoyens</vt:lpstr>
      <vt:lpstr>Quel impact concret pour les études notariales ? 5. Mécanisme de contrôle (1)</vt:lpstr>
      <vt:lpstr>Quel impact concret pour les études notariales ? 5. Mécanisme de contrôle (2)</vt:lpstr>
      <vt:lpstr>Bilan après 3 ans  &amp; perspectives d’évolution</vt:lpstr>
      <vt:lpstr>Facteurs de succès ?</vt:lpstr>
      <vt:lpstr>Challenge Visibilité du code</vt:lpstr>
      <vt:lpstr>Evolutions Fuites de données rapportées</vt:lpstr>
      <vt:lpstr>Evolutions Questions au DPO</vt:lpstr>
      <vt:lpstr>Évolutions</vt:lpstr>
      <vt:lpstr>Dans les autres notariats ?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kim | comma</dc:creator>
  <cp:lastModifiedBy>Jérome Debie</cp:lastModifiedBy>
  <cp:revision>16</cp:revision>
  <dcterms:created xsi:type="dcterms:W3CDTF">2021-11-26T08:01:18Z</dcterms:created>
  <dcterms:modified xsi:type="dcterms:W3CDTF">2024-03-19T10:57:15Z</dcterms:modified>
</cp:coreProperties>
</file>