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7" r:id="rId4"/>
    <p:sldId id="259" r:id="rId5"/>
    <p:sldId id="285" r:id="rId6"/>
    <p:sldId id="286" r:id="rId7"/>
    <p:sldId id="287" r:id="rId8"/>
    <p:sldId id="289" r:id="rId9"/>
    <p:sldId id="290" r:id="rId10"/>
    <p:sldId id="292" r:id="rId11"/>
    <p:sldId id="284" r:id="rId12"/>
    <p:sldId id="28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ONNA Marianna" initials="CMo" lastIdx="9" clrIdx="0">
    <p:extLst>
      <p:ext uri="{19B8F6BF-5375-455C-9EA6-DF929625EA0E}">
        <p15:presenceInfo xmlns:p15="http://schemas.microsoft.com/office/powerpoint/2012/main" userId="COLONNA Mari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BAB"/>
    <a:srgbClr val="FFFFFF"/>
    <a:srgbClr val="42ABD2"/>
    <a:srgbClr val="245B5D"/>
    <a:srgbClr val="44394D"/>
    <a:srgbClr val="3E3346"/>
    <a:srgbClr val="3A3144"/>
    <a:srgbClr val="3A3142"/>
    <a:srgbClr val="2E3D76"/>
    <a:srgbClr val="2E4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65774" autoAdjust="0"/>
  </p:normalViewPr>
  <p:slideViewPr>
    <p:cSldViewPr snapToGrid="0">
      <p:cViewPr varScale="1">
        <p:scale>
          <a:sx n="49" d="100"/>
          <a:sy n="49" d="100"/>
        </p:scale>
        <p:origin x="129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er Herman" userId="b2506022-ab85-4548-bc77-e997a17ef4b1" providerId="ADAL" clId="{C5F8CFE4-B67E-42AA-897F-4AE217BCCA89}"/>
    <pc:docChg chg="modSld">
      <pc:chgData name="Pieter Herman" userId="b2506022-ab85-4548-bc77-e997a17ef4b1" providerId="ADAL" clId="{C5F8CFE4-B67E-42AA-897F-4AE217BCCA89}" dt="2024-03-20T13:48:34.852" v="0" actId="1076"/>
      <pc:docMkLst>
        <pc:docMk/>
      </pc:docMkLst>
      <pc:sldChg chg="modSp mod">
        <pc:chgData name="Pieter Herman" userId="b2506022-ab85-4548-bc77-e997a17ef4b1" providerId="ADAL" clId="{C5F8CFE4-B67E-42AA-897F-4AE217BCCA89}" dt="2024-03-20T13:48:34.852" v="0" actId="1076"/>
        <pc:sldMkLst>
          <pc:docMk/>
          <pc:sldMk cId="4171986649" sldId="257"/>
        </pc:sldMkLst>
        <pc:spChg chg="mod">
          <ac:chgData name="Pieter Herman" userId="b2506022-ab85-4548-bc77-e997a17ef4b1" providerId="ADAL" clId="{C5F8CFE4-B67E-42AA-897F-4AE217BCCA89}" dt="2024-03-20T13:48:34.852" v="0" actId="1076"/>
          <ac:spMkLst>
            <pc:docMk/>
            <pc:sldMk cId="4171986649" sldId="257"/>
            <ac:spMk id="2" creationId="{87504233-2746-C945-9396-42E06FC3414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22. </a:t>
            </a:r>
            <a:r>
              <a:rPr lang="fr-FR" sz="2000" dirty="0"/>
              <a:t>Combien déclarent que le DPO dispose de ressources suffisantes ?</a:t>
            </a:r>
            <a:endParaRPr lang="en-GB" sz="2000" dirty="0"/>
          </a:p>
        </c:rich>
      </c:tx>
      <c:layout>
        <c:manualLayout>
          <c:xMode val="edge"/>
          <c:yMode val="edge"/>
          <c:x val="0.14618437322094796"/>
          <c:y val="7.06379665164914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5.2904070349287111E-2"/>
          <c:y val="0.11807136103231548"/>
          <c:w val="0.93472626765903177"/>
          <c:h val="0.79999471605762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22. How many respondents have estimated that their resources are sufficient in order to fulfil the tasks of the DPO?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F27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B6C-4F13-9263-83FFF6C30A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B6C-4F13-9263-83FFF6C30A0B}"/>
              </c:ext>
            </c:extLst>
          </c:dPt>
          <c:dPt>
            <c:idx val="2"/>
            <c:invertIfNegative val="0"/>
            <c:bubble3D val="0"/>
            <c:spPr>
              <a:solidFill>
                <a:srgbClr val="0F27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C-4F13-9263-83FFF6C30A0B}"/>
              </c:ext>
            </c:extLst>
          </c:dPt>
          <c:dPt>
            <c:idx val="3"/>
            <c:invertIfNegative val="0"/>
            <c:bubble3D val="0"/>
            <c:spPr>
              <a:solidFill>
                <a:srgbClr val="1F3C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B6C-4F13-9263-83FFF6C30A0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6C-4F13-9263-83FFF6C30A0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B6C-4F13-9263-83FFF6C30A0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B6C-4F13-9263-83FFF6C30A0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B6C-4F13-9263-83FFF6C30A0B}"/>
              </c:ext>
            </c:extLst>
          </c:dPt>
          <c:dPt>
            <c:idx val="9"/>
            <c:invertIfNegative val="0"/>
            <c:bubble3D val="0"/>
            <c:spPr>
              <a:solidFill>
                <a:srgbClr val="0F27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C-4F13-9263-83FFF6C30A0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B6C-4F13-9263-83FFF6C30A0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0B4-4323-844D-52A8FEA817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6C-4F13-9263-83FFF6C30A0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0B4-4323-844D-52A8FEA817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B6C-4F13-9263-83FFF6C30A0B}"/>
              </c:ext>
            </c:extLst>
          </c:dPt>
          <c:dLbls>
            <c:dLbl>
              <c:idx val="7"/>
              <c:layout>
                <c:manualLayout>
                  <c:x val="0"/>
                  <c:y val="-1.587301587301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6C-4F13-9263-83FFF6C30A0B}"/>
                </c:ext>
              </c:extLst>
            </c:dLbl>
            <c:dLbl>
              <c:idx val="14"/>
              <c:layout>
                <c:manualLayout>
                  <c:x val="0"/>
                  <c:y val="-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6C-4F13-9263-83FFF6C30A0B}"/>
                </c:ext>
              </c:extLst>
            </c:dLbl>
            <c:dLbl>
              <c:idx val="16"/>
              <c:layout>
                <c:manualLayout>
                  <c:x val="8.4875562720133283E-17"/>
                  <c:y val="-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6C-4F13-9263-83FFF6C30A0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ES%</c:v>
                </c:pt>
                <c:pt idx="1">
                  <c:v>LV%</c:v>
                </c:pt>
                <c:pt idx="2">
                  <c:v>CY%</c:v>
                </c:pt>
                <c:pt idx="3">
                  <c:v>MT%</c:v>
                </c:pt>
                <c:pt idx="4">
                  <c:v>DK%</c:v>
                </c:pt>
                <c:pt idx="5">
                  <c:v>CZ%</c:v>
                </c:pt>
                <c:pt idx="6">
                  <c:v>SI%</c:v>
                </c:pt>
                <c:pt idx="7">
                  <c:v>HR%</c:v>
                </c:pt>
                <c:pt idx="8">
                  <c:v>FI%</c:v>
                </c:pt>
                <c:pt idx="9">
                  <c:v>LI%</c:v>
                </c:pt>
                <c:pt idx="10">
                  <c:v>IT%</c:v>
                </c:pt>
                <c:pt idx="11">
                  <c:v>NL%</c:v>
                </c:pt>
                <c:pt idx="12">
                  <c:v>HU%</c:v>
                </c:pt>
                <c:pt idx="13">
                  <c:v>EDPS%</c:v>
                </c:pt>
                <c:pt idx="14">
                  <c:v>EE%</c:v>
                </c:pt>
                <c:pt idx="15">
                  <c:v>IE%</c:v>
                </c:pt>
                <c:pt idx="16">
                  <c:v>PT%</c:v>
                </c:pt>
                <c:pt idx="17">
                  <c:v>BE%</c:v>
                </c:pt>
              </c:strCache>
            </c:strRef>
          </c:cat>
          <c:val>
            <c:numRef>
              <c:f>Sheet1!$B$2:$S$2</c:f>
              <c:numCache>
                <c:formatCode>0.0%</c:formatCode>
                <c:ptCount val="18"/>
                <c:pt idx="0">
                  <c:v>0.90700000000000003</c:v>
                </c:pt>
                <c:pt idx="1">
                  <c:v>0.82122905027932958</c:v>
                </c:pt>
                <c:pt idx="2">
                  <c:v>0.810126582278481</c:v>
                </c:pt>
                <c:pt idx="3">
                  <c:v>0.77064220183486243</c:v>
                </c:pt>
                <c:pt idx="4">
                  <c:v>0.76041666666666663</c:v>
                </c:pt>
                <c:pt idx="5">
                  <c:v>0.7142857142857143</c:v>
                </c:pt>
                <c:pt idx="6">
                  <c:v>0.70949720670391059</c:v>
                </c:pt>
                <c:pt idx="7">
                  <c:v>0.5714285714285714</c:v>
                </c:pt>
                <c:pt idx="8">
                  <c:v>0.38</c:v>
                </c:pt>
                <c:pt idx="9">
                  <c:v>0.84507042253521125</c:v>
                </c:pt>
                <c:pt idx="10">
                  <c:v>0.65454545454545454</c:v>
                </c:pt>
                <c:pt idx="11">
                  <c:v>0.61945031712473575</c:v>
                </c:pt>
                <c:pt idx="12">
                  <c:v>0.59701492537313428</c:v>
                </c:pt>
                <c:pt idx="13">
                  <c:v>0.56521739130434778</c:v>
                </c:pt>
                <c:pt idx="14">
                  <c:v>0.5625</c:v>
                </c:pt>
                <c:pt idx="15">
                  <c:v>0.56060606060606055</c:v>
                </c:pt>
                <c:pt idx="16">
                  <c:v>0.44640000000000002</c:v>
                </c:pt>
                <c:pt idx="17">
                  <c:v>0.44389027431421446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6C-4F13-9263-83FFF6C30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0955000"/>
        <c:axId val="810949096"/>
      </c:barChart>
      <c:catAx>
        <c:axId val="81095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810949096"/>
        <c:crosses val="autoZero"/>
        <c:auto val="1"/>
        <c:lblAlgn val="ctr"/>
        <c:lblOffset val="100"/>
        <c:noMultiLvlLbl val="0"/>
      </c:catAx>
      <c:valAx>
        <c:axId val="81094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81095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Q34: </a:t>
            </a:r>
            <a:r>
              <a:rPr lang="fr-FR" dirty="0"/>
              <a:t>Combien de fois par an le DPO doit-il rendre compte à la direction ?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1721132489187932"/>
          <c:y val="0.28955863850264724"/>
          <c:w val="0.63484380233763971"/>
          <c:h val="0.70203981304276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many time a year the DPO is expected to report 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B-43E0-9E99-914670561B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B-43E0-9E99-914670561BB0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B-43E0-9E99-914670561BB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6B-43E0-9E99-914670561BB0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B-43E0-9E99-914670561BB0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C6B-43E0-9E99-914670561B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r-FR" dirty="0">
                        <a:solidFill>
                          <a:schemeClr val="bg1"/>
                        </a:solidFill>
                      </a:rPr>
                      <a:t>0 Aucun rapport attendu </a:t>
                    </a:r>
                    <a:r>
                      <a:rPr lang="fr-FR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A1B229FE-1C5C-4939-AF5F-C7F4EF60F814}" type="VALUE">
                      <a:rPr lang="fr-FR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fr-FR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6B-43E0-9E99-914670561B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r-FR" dirty="0"/>
                      <a:t>0 rapport alors</a:t>
                    </a:r>
                    <a:r>
                      <a:rPr lang="fr-FR" baseline="0" dirty="0"/>
                      <a:t> que</a:t>
                    </a:r>
                    <a:r>
                      <a:rPr lang="fr-FR" dirty="0"/>
                      <a:t> attendu</a:t>
                    </a:r>
                    <a:r>
                      <a:rPr lang="fr-FR" baseline="0" dirty="0"/>
                      <a:t>; </a:t>
                    </a:r>
                    <a:fld id="{32B6DA2A-F603-496E-A6CA-58CACE7EE85D}" type="VALUE">
                      <a:rPr lang="fr-FR" baseline="0"/>
                      <a:pPr/>
                      <a:t>[VALUE]</a:t>
                    </a:fld>
                    <a:endParaRPr lang="fr-F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6B-43E0-9E99-914670561BB0}"/>
                </c:ext>
              </c:extLst>
            </c:dLbl>
            <c:dLbl>
              <c:idx val="2"/>
              <c:layout>
                <c:manualLayout>
                  <c:x val="-0.18129500908267271"/>
                  <c:y val="-0.21407756387798868"/>
                </c:manualLayout>
              </c:layout>
              <c:tx>
                <c:rich>
                  <a:bodyPr/>
                  <a:lstStyle/>
                  <a:p>
                    <a:fld id="{578EDF19-59DB-4662-8976-D471DBF2DDF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</a:t>
                    </a:r>
                  </a:p>
                  <a:p>
                    <a:r>
                      <a:rPr lang="en-US" baseline="0" dirty="0"/>
                      <a:t> </a:t>
                    </a:r>
                    <a:fld id="{81F2F768-304E-488D-92CE-C90973A5B047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C6B-43E0-9E99-914670561BB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304231-0F33-464A-8302-EF8E93D7BFB0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C9821F16-2131-40F4-8A4D-B49EB2B2E07E}" type="VALUE">
                      <a:rPr lang="en-US" sz="1400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C6B-43E0-9E99-914670561BB0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D972FF-D369-401C-8A5B-4DADE0A53A7E}" type="CATEGORYNAME">
                      <a:rPr lang="en-US" sz="1400" dirty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27F23DCD-CDC9-40F0-9DB6-4AC632445463}" type="VALUE">
                      <a:rPr lang="en-US" sz="1400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C6B-43E0-9E99-914670561BB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Pas de réponse</a:t>
                    </a:r>
                    <a:r>
                      <a:rPr lang="en-US" baseline="0"/>
                      <a:t>; </a:t>
                    </a:r>
                    <a:fld id="{B273ADD7-E43C-4C50-B565-9390036D0BD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C6B-43E0-9E99-914670561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0 No reporting expected</c:v>
                </c:pt>
                <c:pt idx="1">
                  <c:v>0 reporting expected</c:v>
                </c:pt>
                <c:pt idx="2">
                  <c:v>1–2 </c:v>
                </c:pt>
                <c:pt idx="3">
                  <c:v>3–4 </c:v>
                </c:pt>
                <c:pt idx="4">
                  <c:v> &gt;4 </c:v>
                </c:pt>
                <c:pt idx="5">
                  <c:v>No answer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0.16936632383566749</c:v>
                </c:pt>
                <c:pt idx="1">
                  <c:v>2.8676976583205158E-2</c:v>
                </c:pt>
                <c:pt idx="2">
                  <c:v>0.44456157841292826</c:v>
                </c:pt>
                <c:pt idx="3">
                  <c:v>0.15486611392067079</c:v>
                </c:pt>
                <c:pt idx="4">
                  <c:v>0.14762466509024602</c:v>
                </c:pt>
                <c:pt idx="5">
                  <c:v>5.4904342157282293E-2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6B-43E0-9E99-914670561BB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Q32. </a:t>
            </a:r>
            <a:r>
              <a:rPr lang="fr-FR" b="1" dirty="0"/>
              <a:t>Combien de </a:t>
            </a:r>
            <a:r>
              <a:rPr lang="fr-FR" b="1" dirty="0" err="1"/>
              <a:t>DPOs</a:t>
            </a:r>
            <a:r>
              <a:rPr lang="fr-FR" b="1" dirty="0"/>
              <a:t> reçoivent des instructions concernant l’exercice de leurs missions et obligations ?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4875562720133283E-17"/>
                  <c:y val="-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CC-41C1-9821-7D2342BF6123}"/>
                </c:ext>
              </c:extLst>
            </c:dLbl>
            <c:dLbl>
              <c:idx val="10"/>
              <c:layout>
                <c:manualLayout>
                  <c:x val="0"/>
                  <c:y val="-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C-41C1-9821-7D2342BF6123}"/>
                </c:ext>
              </c:extLst>
            </c:dLbl>
            <c:dLbl>
              <c:idx val="18"/>
              <c:layout>
                <c:manualLayout>
                  <c:x val="0"/>
                  <c:y val="-1.587301587301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C-41C1-9821-7D2342BF612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Sheet1!$B$1:$Y$1</c:f>
              <c:strCache>
                <c:ptCount val="24"/>
                <c:pt idx="0">
                  <c:v>HR%</c:v>
                </c:pt>
                <c:pt idx="1">
                  <c:v>LT%</c:v>
                </c:pt>
                <c:pt idx="2">
                  <c:v>LV%</c:v>
                </c:pt>
                <c:pt idx="3">
                  <c:v>CY%</c:v>
                </c:pt>
                <c:pt idx="4">
                  <c:v>PT%</c:v>
                </c:pt>
                <c:pt idx="5">
                  <c:v>EE%</c:v>
                </c:pt>
                <c:pt idx="6">
                  <c:v>MT%</c:v>
                </c:pt>
                <c:pt idx="7">
                  <c:v>HU%</c:v>
                </c:pt>
                <c:pt idx="8">
                  <c:v>LI%</c:v>
                </c:pt>
                <c:pt idx="9">
                  <c:v>BE%</c:v>
                </c:pt>
                <c:pt idx="10">
                  <c:v>ES%</c:v>
                </c:pt>
                <c:pt idx="11">
                  <c:v>FI%</c:v>
                </c:pt>
                <c:pt idx="12">
                  <c:v>IE%</c:v>
                </c:pt>
                <c:pt idx="13">
                  <c:v>NL%</c:v>
                </c:pt>
                <c:pt idx="14">
                  <c:v>EDPS%</c:v>
                </c:pt>
                <c:pt idx="15">
                  <c:v>CZ%</c:v>
                </c:pt>
                <c:pt idx="16">
                  <c:v>EL%</c:v>
                </c:pt>
                <c:pt idx="17">
                  <c:v>SI%</c:v>
                </c:pt>
                <c:pt idx="18">
                  <c:v>DK%</c:v>
                </c:pt>
                <c:pt idx="19">
                  <c:v>DE-BavPrivSec%</c:v>
                </c:pt>
                <c:pt idx="20">
                  <c:v>AT%</c:v>
                </c:pt>
                <c:pt idx="21">
                  <c:v>FR%</c:v>
                </c:pt>
                <c:pt idx="22">
                  <c:v>IT%</c:v>
                </c:pt>
                <c:pt idx="23">
                  <c:v>SE%</c:v>
                </c:pt>
              </c:strCache>
            </c:strRef>
          </c:cat>
          <c:val>
            <c:numRef>
              <c:f>Sheet1!$B$2:$Y$2</c:f>
              <c:numCache>
                <c:formatCode>0.0%</c:formatCode>
                <c:ptCount val="24"/>
                <c:pt idx="0">
                  <c:v>0.35301880567469485</c:v>
                </c:pt>
                <c:pt idx="1">
                  <c:v>0.33333333333333331</c:v>
                </c:pt>
                <c:pt idx="2">
                  <c:v>0.32960893854748602</c:v>
                </c:pt>
                <c:pt idx="3">
                  <c:v>0.30063291139240506</c:v>
                </c:pt>
                <c:pt idx="4">
                  <c:v>0.28000000000000003</c:v>
                </c:pt>
                <c:pt idx="5">
                  <c:v>0.25</c:v>
                </c:pt>
                <c:pt idx="6">
                  <c:v>0.24770642201834864</c:v>
                </c:pt>
                <c:pt idx="7">
                  <c:v>0.20895522388059701</c:v>
                </c:pt>
                <c:pt idx="8">
                  <c:v>0.19718309859154928</c:v>
                </c:pt>
                <c:pt idx="9">
                  <c:v>0.16209476309226933</c:v>
                </c:pt>
                <c:pt idx="10">
                  <c:v>0.154</c:v>
                </c:pt>
                <c:pt idx="11">
                  <c:v>0.14000000000000001</c:v>
                </c:pt>
                <c:pt idx="12">
                  <c:v>0.13636363636363635</c:v>
                </c:pt>
                <c:pt idx="13">
                  <c:v>0.11945031712473574</c:v>
                </c:pt>
                <c:pt idx="14">
                  <c:v>8.6956521739130432E-2</c:v>
                </c:pt>
                <c:pt idx="15">
                  <c:v>7.1428571428571425E-2</c:v>
                </c:pt>
                <c:pt idx="16">
                  <c:v>7.1428571428571425E-2</c:v>
                </c:pt>
                <c:pt idx="17">
                  <c:v>6.4804469273743018E-2</c:v>
                </c:pt>
                <c:pt idx="18">
                  <c:v>3.125E-2</c:v>
                </c:pt>
                <c:pt idx="19">
                  <c:v>2.8571428571428571E-2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8B-47E4-A3BF-9997282958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0955000"/>
        <c:axId val="810949096"/>
      </c:barChart>
      <c:catAx>
        <c:axId val="81095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810949096"/>
        <c:crosses val="autoZero"/>
        <c:auto val="1"/>
        <c:lblAlgn val="ctr"/>
        <c:lblOffset val="100"/>
        <c:noMultiLvlLbl val="0"/>
      </c:catAx>
      <c:valAx>
        <c:axId val="81094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81095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Q17. Lesquelles de ces tâches supplémentaires sont assignées au DPO ?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Prise de décision concernant le traitement</c:v>
                </c:pt>
                <c:pt idx="1">
                  <c:v>Développer les processus de protection des données</c:v>
                </c:pt>
                <c:pt idx="2">
                  <c:v>Rédaction et/ou réalisation d’AIPD</c:v>
                </c:pt>
                <c:pt idx="3">
                  <c:v>Rédaction et/ou négociation de contrats</c:v>
                </c:pt>
                <c:pt idx="4">
                  <c:v>Responsabilité de la licéité des traitements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0.20661984353830753</c:v>
                </c:pt>
                <c:pt idx="1">
                  <c:v>0.45180649571224812</c:v>
                </c:pt>
                <c:pt idx="2">
                  <c:v>0.36067419686174512</c:v>
                </c:pt>
                <c:pt idx="3">
                  <c:v>0.45053986822224751</c:v>
                </c:pt>
                <c:pt idx="4">
                  <c:v>0.20369777826872068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9-455A-8E47-585E04C2FF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60906872"/>
        <c:axId val="1060909168"/>
      </c:barChart>
      <c:catAx>
        <c:axId val="1060906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060909168"/>
        <c:crosses val="autoZero"/>
        <c:auto val="1"/>
        <c:lblAlgn val="ctr"/>
        <c:lblOffset val="100"/>
        <c:noMultiLvlLbl val="0"/>
      </c:catAx>
      <c:valAx>
        <c:axId val="106090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06090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E572C-2272-4E93-A372-2E9A59D45FFA}" type="doc">
      <dgm:prSet loTypeId="urn:microsoft.com/office/officeart/2005/8/layout/radial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1DBD161-FA7D-478D-A683-3869F30E82FD}">
      <dgm:prSet phldrT="[Text]" custT="1"/>
      <dgm:spPr>
        <a:solidFill>
          <a:srgbClr val="3F5EAA">
            <a:alpha val="80000"/>
          </a:srgbClr>
        </a:solidFill>
      </dgm:spPr>
      <dgm:t>
        <a:bodyPr/>
        <a:lstStyle/>
        <a:p>
          <a:r>
            <a:rPr lang="fr-FR" sz="1500" b="1" cap="all" baseline="0" noProof="0" dirty="0"/>
            <a:t>Recommandations</a:t>
          </a:r>
        </a:p>
      </dgm:t>
    </dgm:pt>
    <dgm:pt modelId="{C2E1D657-D45E-4BA2-9683-699F1E38A1F0}" type="parTrans" cxnId="{327C0B6F-BBA8-4BBD-B8EF-437802167351}">
      <dgm:prSet/>
      <dgm:spPr/>
      <dgm:t>
        <a:bodyPr/>
        <a:lstStyle/>
        <a:p>
          <a:endParaRPr lang="en-US"/>
        </a:p>
      </dgm:t>
    </dgm:pt>
    <dgm:pt modelId="{636AAC95-3660-420F-9800-87D22C52E462}" type="sibTrans" cxnId="{327C0B6F-BBA8-4BBD-B8EF-437802167351}">
      <dgm:prSet/>
      <dgm:spPr/>
      <dgm:t>
        <a:bodyPr/>
        <a:lstStyle/>
        <a:p>
          <a:endParaRPr lang="en-US"/>
        </a:p>
      </dgm:t>
    </dgm:pt>
    <dgm:pt modelId="{15B0EB66-3E52-4AB8-87F6-B52E2356B688}">
      <dgm:prSet phldrT="[Text]" custT="1"/>
      <dgm:spPr>
        <a:solidFill>
          <a:srgbClr val="42ABD2">
            <a:alpha val="90000"/>
          </a:srgbClr>
        </a:solidFill>
      </dgm:spPr>
      <dgm:t>
        <a:bodyPr/>
        <a:lstStyle/>
        <a:p>
          <a:r>
            <a:rPr lang="fr-FR" sz="1400" b="1" i="0" u="none" cap="all" baseline="0" noProof="0" dirty="0">
              <a:solidFill>
                <a:schemeClr val="bg1"/>
              </a:solidFill>
            </a:rPr>
            <a:t>ressources insuffisantes </a:t>
          </a:r>
          <a:endParaRPr lang="fr-FR" sz="1400" b="1" cap="all" baseline="0" noProof="0" dirty="0">
            <a:solidFill>
              <a:schemeClr val="bg1"/>
            </a:solidFill>
          </a:endParaRPr>
        </a:p>
      </dgm:t>
    </dgm:pt>
    <dgm:pt modelId="{5DFE42F2-9572-48A4-8286-2E409B9D5BF2}" type="parTrans" cxnId="{47BAE476-7993-43D2-A76F-9C7B188B8724}">
      <dgm:prSet/>
      <dgm:spPr>
        <a:ln w="15875">
          <a:solidFill>
            <a:srgbClr val="3F5EAA"/>
          </a:solidFill>
        </a:ln>
      </dgm:spPr>
      <dgm:t>
        <a:bodyPr/>
        <a:lstStyle/>
        <a:p>
          <a:endParaRPr lang="en-US"/>
        </a:p>
      </dgm:t>
    </dgm:pt>
    <dgm:pt modelId="{47117529-49A1-48E3-9C68-332B12C560D4}" type="sibTrans" cxnId="{47BAE476-7993-43D2-A76F-9C7B188B8724}">
      <dgm:prSet/>
      <dgm:spPr/>
      <dgm:t>
        <a:bodyPr/>
        <a:lstStyle/>
        <a:p>
          <a:endParaRPr lang="en-US"/>
        </a:p>
      </dgm:t>
    </dgm:pt>
    <dgm:pt modelId="{A13796E3-0B0F-45DC-928F-4502C1A87E7A}">
      <dgm:prSet custT="1"/>
      <dgm:spPr>
        <a:solidFill>
          <a:srgbClr val="42ABD2">
            <a:alpha val="70000"/>
          </a:srgbClr>
        </a:solidFill>
      </dgm:spPr>
      <dgm:t>
        <a:bodyPr/>
        <a:lstStyle/>
        <a:p>
          <a:r>
            <a:rPr lang="fr-FR" sz="1400" b="1" cap="all" baseline="0" noProof="0" dirty="0">
              <a:effectLst/>
            </a:rPr>
            <a:t>Conflits d’intérêts</a:t>
          </a:r>
        </a:p>
      </dgm:t>
    </dgm:pt>
    <dgm:pt modelId="{A88AEFED-6869-428F-ADBC-738BACC44A5E}" type="parTrans" cxnId="{7076E0B9-EFC9-4CF5-99BC-6D309025B297}">
      <dgm:prSet/>
      <dgm:spPr>
        <a:ln w="15875">
          <a:solidFill>
            <a:srgbClr val="3F5EAA"/>
          </a:solidFill>
        </a:ln>
      </dgm:spPr>
      <dgm:t>
        <a:bodyPr/>
        <a:lstStyle/>
        <a:p>
          <a:endParaRPr lang="en-US"/>
        </a:p>
      </dgm:t>
    </dgm:pt>
    <dgm:pt modelId="{F179B982-F7F9-4DED-AAE5-D8C6851DA065}" type="sibTrans" cxnId="{7076E0B9-EFC9-4CF5-99BC-6D309025B297}">
      <dgm:prSet/>
      <dgm:spPr/>
      <dgm:t>
        <a:bodyPr/>
        <a:lstStyle/>
        <a:p>
          <a:endParaRPr lang="en-US"/>
        </a:p>
      </dgm:t>
    </dgm:pt>
    <dgm:pt modelId="{20F6E509-3F5F-4C45-9703-ADA712058866}">
      <dgm:prSet custT="1"/>
      <dgm:spPr>
        <a:solidFill>
          <a:srgbClr val="42ABD2">
            <a:alpha val="49804"/>
          </a:srgbClr>
        </a:solidFill>
      </dgm:spPr>
      <dgm:t>
        <a:bodyPr/>
        <a:lstStyle/>
        <a:p>
          <a:r>
            <a:rPr lang="fr-FR" sz="1400" b="1" cap="all" baseline="0" noProof="0" dirty="0">
              <a:effectLst/>
            </a:rPr>
            <a:t>Rapports insuffisants avec la direction</a:t>
          </a:r>
        </a:p>
      </dgm:t>
    </dgm:pt>
    <dgm:pt modelId="{C2B1158B-E042-4F78-808D-2509DD743528}" type="sibTrans" cxnId="{6CAB8ACA-DB90-4297-B98F-817960AF7A5D}">
      <dgm:prSet/>
      <dgm:spPr/>
      <dgm:t>
        <a:bodyPr/>
        <a:lstStyle/>
        <a:p>
          <a:endParaRPr lang="en-US"/>
        </a:p>
      </dgm:t>
    </dgm:pt>
    <dgm:pt modelId="{1442C322-8B44-44AB-AB70-7FA6AA890FC1}" type="parTrans" cxnId="{6CAB8ACA-DB90-4297-B98F-817960AF7A5D}">
      <dgm:prSet/>
      <dgm:spPr>
        <a:ln w="15875">
          <a:solidFill>
            <a:srgbClr val="3F5EAA"/>
          </a:solidFill>
        </a:ln>
      </dgm:spPr>
      <dgm:t>
        <a:bodyPr/>
        <a:lstStyle/>
        <a:p>
          <a:endParaRPr lang="en-US"/>
        </a:p>
      </dgm:t>
    </dgm:pt>
    <dgm:pt modelId="{AE5B4418-9DB2-4B51-A005-3D213630200F}">
      <dgm:prSet custT="1"/>
      <dgm:spPr>
        <a:solidFill>
          <a:srgbClr val="42ABD2">
            <a:alpha val="50000"/>
          </a:srgbClr>
        </a:solidFill>
      </dgm:spPr>
      <dgm:t>
        <a:bodyPr/>
        <a:lstStyle/>
        <a:p>
          <a:r>
            <a:rPr lang="fr-FR" sz="1400" b="1" cap="all" baseline="0" noProof="0" dirty="0">
              <a:effectLst/>
            </a:rPr>
            <a:t>Absence de DPO dans les cas obligatoires</a:t>
          </a:r>
        </a:p>
      </dgm:t>
    </dgm:pt>
    <dgm:pt modelId="{0201BB2E-13DC-41A1-A828-E8AD6BA1E08D}" type="parTrans" cxnId="{C006A5B7-E9E7-4D18-AC8D-7C9DA0F874A2}">
      <dgm:prSet/>
      <dgm:spPr>
        <a:ln>
          <a:solidFill>
            <a:srgbClr val="4D7BAB"/>
          </a:solidFill>
        </a:ln>
      </dgm:spPr>
      <dgm:t>
        <a:bodyPr/>
        <a:lstStyle/>
        <a:p>
          <a:endParaRPr lang="en-US"/>
        </a:p>
      </dgm:t>
    </dgm:pt>
    <dgm:pt modelId="{330A021E-A769-4758-98CB-AEE06E5F17E7}" type="sibTrans" cxnId="{C006A5B7-E9E7-4D18-AC8D-7C9DA0F874A2}">
      <dgm:prSet/>
      <dgm:spPr/>
      <dgm:t>
        <a:bodyPr/>
        <a:lstStyle/>
        <a:p>
          <a:endParaRPr lang="en-US"/>
        </a:p>
      </dgm:t>
    </dgm:pt>
    <dgm:pt modelId="{119F0799-0845-4D66-9C96-AB29EA2F3FEF}" type="pres">
      <dgm:prSet presAssocID="{848E572C-2272-4E93-A372-2E9A59D45F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2D3664-9C48-483D-8A72-0ADEC6DEBE73}" type="pres">
      <dgm:prSet presAssocID="{51DBD161-FA7D-478D-A683-3869F30E82FD}" presName="centerShape" presStyleLbl="node0" presStyleIdx="0" presStyleCnt="1" custScaleX="172081" custScaleY="163502" custLinFactNeighborX="-2162" custLinFactNeighborY="5056"/>
      <dgm:spPr/>
    </dgm:pt>
    <dgm:pt modelId="{AA180D35-26D9-451D-8C72-4F5DD8B69BFC}" type="pres">
      <dgm:prSet presAssocID="{5DFE42F2-9572-48A4-8286-2E409B9D5BF2}" presName="Name9" presStyleLbl="parChTrans1D2" presStyleIdx="0" presStyleCnt="4"/>
      <dgm:spPr/>
    </dgm:pt>
    <dgm:pt modelId="{657C6024-C151-416F-A5F9-12DBD4C62E1E}" type="pres">
      <dgm:prSet presAssocID="{5DFE42F2-9572-48A4-8286-2E409B9D5BF2}" presName="connTx" presStyleLbl="parChTrans1D2" presStyleIdx="0" presStyleCnt="4"/>
      <dgm:spPr/>
    </dgm:pt>
    <dgm:pt modelId="{1B21B94F-C1AE-4370-B413-77ACBD5F3428}" type="pres">
      <dgm:prSet presAssocID="{15B0EB66-3E52-4AB8-87F6-B52E2356B688}" presName="node" presStyleLbl="node1" presStyleIdx="0" presStyleCnt="4" custScaleX="115784" custScaleY="112356" custRadScaleRad="124134" custRadScaleInc="108564">
        <dgm:presLayoutVars>
          <dgm:bulletEnabled val="1"/>
        </dgm:presLayoutVars>
      </dgm:prSet>
      <dgm:spPr/>
    </dgm:pt>
    <dgm:pt modelId="{B1A223C7-5390-4798-8227-2EF61B265199}" type="pres">
      <dgm:prSet presAssocID="{A88AEFED-6869-428F-ADBC-738BACC44A5E}" presName="Name9" presStyleLbl="parChTrans1D2" presStyleIdx="1" presStyleCnt="4"/>
      <dgm:spPr/>
    </dgm:pt>
    <dgm:pt modelId="{BD1C09C4-66A7-4308-A348-4C0B80D0A8B3}" type="pres">
      <dgm:prSet presAssocID="{A88AEFED-6869-428F-ADBC-738BACC44A5E}" presName="connTx" presStyleLbl="parChTrans1D2" presStyleIdx="1" presStyleCnt="4"/>
      <dgm:spPr/>
    </dgm:pt>
    <dgm:pt modelId="{0245391A-BC8A-4E80-9D42-8465FF1945CD}" type="pres">
      <dgm:prSet presAssocID="{A13796E3-0B0F-45DC-928F-4502C1A87E7A}" presName="node" presStyleLbl="node1" presStyleIdx="1" presStyleCnt="4" custScaleX="96600" custScaleY="96600" custRadScaleRad="149272" custRadScaleInc="43782">
        <dgm:presLayoutVars>
          <dgm:bulletEnabled val="1"/>
        </dgm:presLayoutVars>
      </dgm:prSet>
      <dgm:spPr/>
    </dgm:pt>
    <dgm:pt modelId="{DCDCFC7F-F900-4C35-B470-E500515E3ADE}" type="pres">
      <dgm:prSet presAssocID="{1442C322-8B44-44AB-AB70-7FA6AA890FC1}" presName="Name9" presStyleLbl="parChTrans1D2" presStyleIdx="2" presStyleCnt="4"/>
      <dgm:spPr/>
    </dgm:pt>
    <dgm:pt modelId="{E8466907-ED16-4DFA-B6BF-9362E37A7365}" type="pres">
      <dgm:prSet presAssocID="{1442C322-8B44-44AB-AB70-7FA6AA890FC1}" presName="connTx" presStyleLbl="parChTrans1D2" presStyleIdx="2" presStyleCnt="4"/>
      <dgm:spPr/>
    </dgm:pt>
    <dgm:pt modelId="{E3F5C146-534D-49FA-8C2A-64FD8647AA2A}" type="pres">
      <dgm:prSet presAssocID="{20F6E509-3F5F-4C45-9703-ADA712058866}" presName="node" presStyleLbl="node1" presStyleIdx="2" presStyleCnt="4" custScaleX="104553" custScaleY="104553" custRadScaleRad="167648" custRadScaleInc="121630">
        <dgm:presLayoutVars>
          <dgm:bulletEnabled val="1"/>
        </dgm:presLayoutVars>
      </dgm:prSet>
      <dgm:spPr/>
    </dgm:pt>
    <dgm:pt modelId="{A7EE90FC-C0F9-4AA4-8098-116D41482F8C}" type="pres">
      <dgm:prSet presAssocID="{0201BB2E-13DC-41A1-A828-E8AD6BA1E08D}" presName="Name9" presStyleLbl="parChTrans1D2" presStyleIdx="3" presStyleCnt="4"/>
      <dgm:spPr/>
    </dgm:pt>
    <dgm:pt modelId="{CB64B735-4C7C-4084-AC4A-FEE9A657BA97}" type="pres">
      <dgm:prSet presAssocID="{0201BB2E-13DC-41A1-A828-E8AD6BA1E08D}" presName="connTx" presStyleLbl="parChTrans1D2" presStyleIdx="3" presStyleCnt="4"/>
      <dgm:spPr/>
    </dgm:pt>
    <dgm:pt modelId="{3FD27567-683C-42D9-BB87-F116103FA4E1}" type="pres">
      <dgm:prSet presAssocID="{AE5B4418-9DB2-4B51-A005-3D213630200F}" presName="node" presStyleLbl="node1" presStyleIdx="3" presStyleCnt="4" custScaleX="147999" custScaleY="153153" custRadScaleRad="175955" custRadScaleInc="45859">
        <dgm:presLayoutVars>
          <dgm:bulletEnabled val="1"/>
        </dgm:presLayoutVars>
      </dgm:prSet>
      <dgm:spPr/>
    </dgm:pt>
  </dgm:ptLst>
  <dgm:cxnLst>
    <dgm:cxn modelId="{5C362D28-2BF9-4485-972F-59B5AA21AD49}" type="presOf" srcId="{A88AEFED-6869-428F-ADBC-738BACC44A5E}" destId="{BD1C09C4-66A7-4308-A348-4C0B80D0A8B3}" srcOrd="1" destOrd="0" presId="urn:microsoft.com/office/officeart/2005/8/layout/radial1"/>
    <dgm:cxn modelId="{26B76729-684A-46D9-A0C7-62DC617DEB05}" type="presOf" srcId="{848E572C-2272-4E93-A372-2E9A59D45FFA}" destId="{119F0799-0845-4D66-9C96-AB29EA2F3FEF}" srcOrd="0" destOrd="0" presId="urn:microsoft.com/office/officeart/2005/8/layout/radial1"/>
    <dgm:cxn modelId="{6EA1BA2E-DEB6-42B2-88C0-70495A856648}" type="presOf" srcId="{5DFE42F2-9572-48A4-8286-2E409B9D5BF2}" destId="{AA180D35-26D9-451D-8C72-4F5DD8B69BFC}" srcOrd="0" destOrd="0" presId="urn:microsoft.com/office/officeart/2005/8/layout/radial1"/>
    <dgm:cxn modelId="{FF2F7E3C-69F8-49B7-AE32-35373D53B7B1}" type="presOf" srcId="{0201BB2E-13DC-41A1-A828-E8AD6BA1E08D}" destId="{CB64B735-4C7C-4084-AC4A-FEE9A657BA97}" srcOrd="1" destOrd="0" presId="urn:microsoft.com/office/officeart/2005/8/layout/radial1"/>
    <dgm:cxn modelId="{8C352947-5F16-4C3E-9B61-F28DBEF0DEE9}" type="presOf" srcId="{A13796E3-0B0F-45DC-928F-4502C1A87E7A}" destId="{0245391A-BC8A-4E80-9D42-8465FF1945CD}" srcOrd="0" destOrd="0" presId="urn:microsoft.com/office/officeart/2005/8/layout/radial1"/>
    <dgm:cxn modelId="{327C0B6F-BBA8-4BBD-B8EF-437802167351}" srcId="{848E572C-2272-4E93-A372-2E9A59D45FFA}" destId="{51DBD161-FA7D-478D-A683-3869F30E82FD}" srcOrd="0" destOrd="0" parTransId="{C2E1D657-D45E-4BA2-9683-699F1E38A1F0}" sibTransId="{636AAC95-3660-420F-9800-87D22C52E462}"/>
    <dgm:cxn modelId="{C3E6EE51-A529-4A03-8D69-7B45C27FFF21}" type="presOf" srcId="{A88AEFED-6869-428F-ADBC-738BACC44A5E}" destId="{B1A223C7-5390-4798-8227-2EF61B265199}" srcOrd="0" destOrd="0" presId="urn:microsoft.com/office/officeart/2005/8/layout/radial1"/>
    <dgm:cxn modelId="{9FD84452-1710-46E5-A6E5-5856F75B87E3}" type="presOf" srcId="{20F6E509-3F5F-4C45-9703-ADA712058866}" destId="{E3F5C146-534D-49FA-8C2A-64FD8647AA2A}" srcOrd="0" destOrd="0" presId="urn:microsoft.com/office/officeart/2005/8/layout/radial1"/>
    <dgm:cxn modelId="{47BAE476-7993-43D2-A76F-9C7B188B8724}" srcId="{51DBD161-FA7D-478D-A683-3869F30E82FD}" destId="{15B0EB66-3E52-4AB8-87F6-B52E2356B688}" srcOrd="0" destOrd="0" parTransId="{5DFE42F2-9572-48A4-8286-2E409B9D5BF2}" sibTransId="{47117529-49A1-48E3-9C68-332B12C560D4}"/>
    <dgm:cxn modelId="{4AAE3F84-D8B1-46EC-8AC9-80DE70DA3645}" type="presOf" srcId="{51DBD161-FA7D-478D-A683-3869F30E82FD}" destId="{0B2D3664-9C48-483D-8A72-0ADEC6DEBE73}" srcOrd="0" destOrd="0" presId="urn:microsoft.com/office/officeart/2005/8/layout/radial1"/>
    <dgm:cxn modelId="{5F3A1694-D56B-4698-B978-4955DD7D36BE}" type="presOf" srcId="{1442C322-8B44-44AB-AB70-7FA6AA890FC1}" destId="{E8466907-ED16-4DFA-B6BF-9362E37A7365}" srcOrd="1" destOrd="0" presId="urn:microsoft.com/office/officeart/2005/8/layout/radial1"/>
    <dgm:cxn modelId="{0BD1EA97-297C-46EA-ADE2-ACC837F1B0CD}" type="presOf" srcId="{AE5B4418-9DB2-4B51-A005-3D213630200F}" destId="{3FD27567-683C-42D9-BB87-F116103FA4E1}" srcOrd="0" destOrd="0" presId="urn:microsoft.com/office/officeart/2005/8/layout/radial1"/>
    <dgm:cxn modelId="{CF1EE6B2-3968-4C38-9109-52DFE94E7B9E}" type="presOf" srcId="{5DFE42F2-9572-48A4-8286-2E409B9D5BF2}" destId="{657C6024-C151-416F-A5F9-12DBD4C62E1E}" srcOrd="1" destOrd="0" presId="urn:microsoft.com/office/officeart/2005/8/layout/radial1"/>
    <dgm:cxn modelId="{C006A5B7-E9E7-4D18-AC8D-7C9DA0F874A2}" srcId="{51DBD161-FA7D-478D-A683-3869F30E82FD}" destId="{AE5B4418-9DB2-4B51-A005-3D213630200F}" srcOrd="3" destOrd="0" parTransId="{0201BB2E-13DC-41A1-A828-E8AD6BA1E08D}" sibTransId="{330A021E-A769-4758-98CB-AEE06E5F17E7}"/>
    <dgm:cxn modelId="{7076E0B9-EFC9-4CF5-99BC-6D309025B297}" srcId="{51DBD161-FA7D-478D-A683-3869F30E82FD}" destId="{A13796E3-0B0F-45DC-928F-4502C1A87E7A}" srcOrd="1" destOrd="0" parTransId="{A88AEFED-6869-428F-ADBC-738BACC44A5E}" sibTransId="{F179B982-F7F9-4DED-AAE5-D8C6851DA065}"/>
    <dgm:cxn modelId="{C8536CBE-21C0-4311-AA7C-D0B4E73F6BBC}" type="presOf" srcId="{15B0EB66-3E52-4AB8-87F6-B52E2356B688}" destId="{1B21B94F-C1AE-4370-B413-77ACBD5F3428}" srcOrd="0" destOrd="0" presId="urn:microsoft.com/office/officeart/2005/8/layout/radial1"/>
    <dgm:cxn modelId="{6CAB8ACA-DB90-4297-B98F-817960AF7A5D}" srcId="{51DBD161-FA7D-478D-A683-3869F30E82FD}" destId="{20F6E509-3F5F-4C45-9703-ADA712058866}" srcOrd="2" destOrd="0" parTransId="{1442C322-8B44-44AB-AB70-7FA6AA890FC1}" sibTransId="{C2B1158B-E042-4F78-808D-2509DD743528}"/>
    <dgm:cxn modelId="{71B4F2E4-9987-4568-A485-F75F2FBAF376}" type="presOf" srcId="{0201BB2E-13DC-41A1-A828-E8AD6BA1E08D}" destId="{A7EE90FC-C0F9-4AA4-8098-116D41482F8C}" srcOrd="0" destOrd="0" presId="urn:microsoft.com/office/officeart/2005/8/layout/radial1"/>
    <dgm:cxn modelId="{55EDF7EE-A673-47F0-98DA-0674A26A1AB7}" type="presOf" srcId="{1442C322-8B44-44AB-AB70-7FA6AA890FC1}" destId="{DCDCFC7F-F900-4C35-B470-E500515E3ADE}" srcOrd="0" destOrd="0" presId="urn:microsoft.com/office/officeart/2005/8/layout/radial1"/>
    <dgm:cxn modelId="{A20A5567-60CD-47F3-8161-3FDE63947291}" type="presParOf" srcId="{119F0799-0845-4D66-9C96-AB29EA2F3FEF}" destId="{0B2D3664-9C48-483D-8A72-0ADEC6DEBE73}" srcOrd="0" destOrd="0" presId="urn:microsoft.com/office/officeart/2005/8/layout/radial1"/>
    <dgm:cxn modelId="{1A5D7E73-DB43-4FDB-9165-6C8213879306}" type="presParOf" srcId="{119F0799-0845-4D66-9C96-AB29EA2F3FEF}" destId="{AA180D35-26D9-451D-8C72-4F5DD8B69BFC}" srcOrd="1" destOrd="0" presId="urn:microsoft.com/office/officeart/2005/8/layout/radial1"/>
    <dgm:cxn modelId="{214F08C0-A05A-4141-A991-BE3B28A626B7}" type="presParOf" srcId="{AA180D35-26D9-451D-8C72-4F5DD8B69BFC}" destId="{657C6024-C151-416F-A5F9-12DBD4C62E1E}" srcOrd="0" destOrd="0" presId="urn:microsoft.com/office/officeart/2005/8/layout/radial1"/>
    <dgm:cxn modelId="{E1578769-C34C-46BE-A367-FB53F4E72E98}" type="presParOf" srcId="{119F0799-0845-4D66-9C96-AB29EA2F3FEF}" destId="{1B21B94F-C1AE-4370-B413-77ACBD5F3428}" srcOrd="2" destOrd="0" presId="urn:microsoft.com/office/officeart/2005/8/layout/radial1"/>
    <dgm:cxn modelId="{4763D56E-C71E-4D71-969E-8504A8663773}" type="presParOf" srcId="{119F0799-0845-4D66-9C96-AB29EA2F3FEF}" destId="{B1A223C7-5390-4798-8227-2EF61B265199}" srcOrd="3" destOrd="0" presId="urn:microsoft.com/office/officeart/2005/8/layout/radial1"/>
    <dgm:cxn modelId="{EF4E4CDE-7C9F-4004-BF01-B76D1B77E6D0}" type="presParOf" srcId="{B1A223C7-5390-4798-8227-2EF61B265199}" destId="{BD1C09C4-66A7-4308-A348-4C0B80D0A8B3}" srcOrd="0" destOrd="0" presId="urn:microsoft.com/office/officeart/2005/8/layout/radial1"/>
    <dgm:cxn modelId="{555FD685-0D9A-4EF9-B699-6E8CE59D0D27}" type="presParOf" srcId="{119F0799-0845-4D66-9C96-AB29EA2F3FEF}" destId="{0245391A-BC8A-4E80-9D42-8465FF1945CD}" srcOrd="4" destOrd="0" presId="urn:microsoft.com/office/officeart/2005/8/layout/radial1"/>
    <dgm:cxn modelId="{249F48FB-56C6-453E-9024-CFA52B7C32CB}" type="presParOf" srcId="{119F0799-0845-4D66-9C96-AB29EA2F3FEF}" destId="{DCDCFC7F-F900-4C35-B470-E500515E3ADE}" srcOrd="5" destOrd="0" presId="urn:microsoft.com/office/officeart/2005/8/layout/radial1"/>
    <dgm:cxn modelId="{AE2A360B-2BEA-4556-B1E4-1F8CAFF877AF}" type="presParOf" srcId="{DCDCFC7F-F900-4C35-B470-E500515E3ADE}" destId="{E8466907-ED16-4DFA-B6BF-9362E37A7365}" srcOrd="0" destOrd="0" presId="urn:microsoft.com/office/officeart/2005/8/layout/radial1"/>
    <dgm:cxn modelId="{4E8E2A4F-8D31-41DC-82C7-1718A0BCEE7C}" type="presParOf" srcId="{119F0799-0845-4D66-9C96-AB29EA2F3FEF}" destId="{E3F5C146-534D-49FA-8C2A-64FD8647AA2A}" srcOrd="6" destOrd="0" presId="urn:microsoft.com/office/officeart/2005/8/layout/radial1"/>
    <dgm:cxn modelId="{EDC87971-4BCC-42FA-9C48-279FA67F2224}" type="presParOf" srcId="{119F0799-0845-4D66-9C96-AB29EA2F3FEF}" destId="{A7EE90FC-C0F9-4AA4-8098-116D41482F8C}" srcOrd="7" destOrd="0" presId="urn:microsoft.com/office/officeart/2005/8/layout/radial1"/>
    <dgm:cxn modelId="{09AAE6A5-F673-4506-8E66-CA96E9A03F8B}" type="presParOf" srcId="{A7EE90FC-C0F9-4AA4-8098-116D41482F8C}" destId="{CB64B735-4C7C-4084-AC4A-FEE9A657BA97}" srcOrd="0" destOrd="0" presId="urn:microsoft.com/office/officeart/2005/8/layout/radial1"/>
    <dgm:cxn modelId="{E58338E0-A128-42C8-8E0E-00FE7A2A5483}" type="presParOf" srcId="{119F0799-0845-4D66-9C96-AB29EA2F3FEF}" destId="{3FD27567-683C-42D9-BB87-F116103FA4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D3664-9C48-483D-8A72-0ADEC6DEBE73}">
      <dsp:nvSpPr>
        <dsp:cNvPr id="0" name=""/>
        <dsp:cNvSpPr/>
      </dsp:nvSpPr>
      <dsp:spPr>
        <a:xfrm>
          <a:off x="3503937" y="1678242"/>
          <a:ext cx="2510116" cy="2384976"/>
        </a:xfrm>
        <a:prstGeom prst="ellipse">
          <a:avLst/>
        </a:prstGeom>
        <a:solidFill>
          <a:srgbClr val="3F5EAA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cap="all" baseline="0" noProof="0" dirty="0"/>
            <a:t>Recommandations</a:t>
          </a:r>
        </a:p>
      </dsp:txBody>
      <dsp:txXfrm>
        <a:off x="3871535" y="2027514"/>
        <a:ext cx="1774920" cy="1686432"/>
      </dsp:txXfrm>
    </dsp:sp>
    <dsp:sp modelId="{AA180D35-26D9-451D-8C72-4F5DD8B69BFC}">
      <dsp:nvSpPr>
        <dsp:cNvPr id="0" name=""/>
        <dsp:cNvSpPr/>
      </dsp:nvSpPr>
      <dsp:spPr>
        <a:xfrm rot="19008957">
          <a:off x="5585654" y="1851239"/>
          <a:ext cx="489130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489130" y="14105"/>
              </a:lnTo>
            </a:path>
          </a:pathLst>
        </a:custGeom>
        <a:noFill/>
        <a:ln w="15875" cap="flat" cmpd="sng" algn="ctr">
          <a:solidFill>
            <a:srgbClr val="3F5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17991" y="1853116"/>
        <a:ext cx="24456" cy="24456"/>
      </dsp:txXfrm>
    </dsp:sp>
    <dsp:sp modelId="{1B21B94F-C1AE-4370-B413-77ACBD5F3428}">
      <dsp:nvSpPr>
        <dsp:cNvPr id="0" name=""/>
        <dsp:cNvSpPr/>
      </dsp:nvSpPr>
      <dsp:spPr>
        <a:xfrm>
          <a:off x="5771090" y="308822"/>
          <a:ext cx="1688921" cy="1638918"/>
        </a:xfrm>
        <a:prstGeom prst="ellipse">
          <a:avLst/>
        </a:prstGeom>
        <a:solidFill>
          <a:srgbClr val="42ABD2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0" u="none" kern="1200" cap="all" baseline="0" noProof="0" dirty="0">
              <a:solidFill>
                <a:schemeClr val="bg1"/>
              </a:solidFill>
            </a:rPr>
            <a:t>ressources insuffisantes </a:t>
          </a:r>
          <a:endParaRPr lang="fr-FR" sz="1400" b="1" kern="1200" cap="all" baseline="0" noProof="0" dirty="0">
            <a:solidFill>
              <a:schemeClr val="bg1"/>
            </a:solidFill>
          </a:endParaRPr>
        </a:p>
      </dsp:txBody>
      <dsp:txXfrm>
        <a:off x="6018427" y="548836"/>
        <a:ext cx="1194247" cy="1158890"/>
      </dsp:txXfrm>
    </dsp:sp>
    <dsp:sp modelId="{B1A223C7-5390-4798-8227-2EF61B265199}">
      <dsp:nvSpPr>
        <dsp:cNvPr id="0" name=""/>
        <dsp:cNvSpPr/>
      </dsp:nvSpPr>
      <dsp:spPr>
        <a:xfrm rot="930859">
          <a:off x="5947313" y="3311275"/>
          <a:ext cx="899015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899015" y="14105"/>
              </a:lnTo>
            </a:path>
          </a:pathLst>
        </a:custGeom>
        <a:noFill/>
        <a:ln w="15875" cap="flat" cmpd="sng" algn="ctr">
          <a:solidFill>
            <a:srgbClr val="3F5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74346" y="3302905"/>
        <a:ext cx="44950" cy="44950"/>
      </dsp:txXfrm>
    </dsp:sp>
    <dsp:sp modelId="{0245391A-BC8A-4E80-9D42-8465FF1945CD}">
      <dsp:nvSpPr>
        <dsp:cNvPr id="0" name=""/>
        <dsp:cNvSpPr/>
      </dsp:nvSpPr>
      <dsp:spPr>
        <a:xfrm>
          <a:off x="6804280" y="2929521"/>
          <a:ext cx="1409087" cy="1409087"/>
        </a:xfrm>
        <a:prstGeom prst="ellipse">
          <a:avLst/>
        </a:prstGeom>
        <a:solidFill>
          <a:srgbClr val="42ABD2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cap="all" baseline="0" noProof="0" dirty="0">
              <a:effectLst/>
            </a:rPr>
            <a:t>Conflits d’intérêts</a:t>
          </a:r>
        </a:p>
      </dsp:txBody>
      <dsp:txXfrm>
        <a:off x="7010636" y="3135877"/>
        <a:ext cx="996375" cy="996375"/>
      </dsp:txXfrm>
    </dsp:sp>
    <dsp:sp modelId="{DCDCFC7F-F900-4C35-B470-E500515E3ADE}">
      <dsp:nvSpPr>
        <dsp:cNvPr id="0" name=""/>
        <dsp:cNvSpPr/>
      </dsp:nvSpPr>
      <dsp:spPr>
        <a:xfrm rot="8809051">
          <a:off x="2798631" y="3808759"/>
          <a:ext cx="1008758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1008758" y="14105"/>
              </a:lnTo>
            </a:path>
          </a:pathLst>
        </a:custGeom>
        <a:noFill/>
        <a:ln w="15875" cap="flat" cmpd="sng" algn="ctr">
          <a:solidFill>
            <a:srgbClr val="3F5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77791" y="3797646"/>
        <a:ext cx="50437" cy="50437"/>
      </dsp:txXfrm>
    </dsp:sp>
    <dsp:sp modelId="{E3F5C146-534D-49FA-8C2A-64FD8647AA2A}">
      <dsp:nvSpPr>
        <dsp:cNvPr id="0" name=""/>
        <dsp:cNvSpPr/>
      </dsp:nvSpPr>
      <dsp:spPr>
        <a:xfrm>
          <a:off x="1480129" y="3753715"/>
          <a:ext cx="1525096" cy="1525096"/>
        </a:xfrm>
        <a:prstGeom prst="ellipse">
          <a:avLst/>
        </a:prstGeom>
        <a:solidFill>
          <a:srgbClr val="42ABD2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cap="all" baseline="0" noProof="0" dirty="0">
              <a:effectLst/>
            </a:rPr>
            <a:t>Rapports insuffisants avec la direction</a:t>
          </a:r>
        </a:p>
      </dsp:txBody>
      <dsp:txXfrm>
        <a:off x="1703474" y="3977060"/>
        <a:ext cx="1078406" cy="1078406"/>
      </dsp:txXfrm>
    </dsp:sp>
    <dsp:sp modelId="{A7EE90FC-C0F9-4AA4-8098-116D41482F8C}">
      <dsp:nvSpPr>
        <dsp:cNvPr id="0" name=""/>
        <dsp:cNvSpPr/>
      </dsp:nvSpPr>
      <dsp:spPr>
        <a:xfrm rot="12253165">
          <a:off x="2660814" y="2139565"/>
          <a:ext cx="1008195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1008195" y="14105"/>
              </a:lnTo>
            </a:path>
          </a:pathLst>
        </a:custGeom>
        <a:noFill/>
        <a:ln w="12700" cap="flat" cmpd="sng" algn="ctr">
          <a:solidFill>
            <a:srgbClr val="4D7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39707" y="2128466"/>
        <a:ext cx="50409" cy="50409"/>
      </dsp:txXfrm>
    </dsp:sp>
    <dsp:sp modelId="{3FD27567-683C-42D9-BB87-F116103FA4E1}">
      <dsp:nvSpPr>
        <dsp:cNvPr id="0" name=""/>
        <dsp:cNvSpPr/>
      </dsp:nvSpPr>
      <dsp:spPr>
        <a:xfrm>
          <a:off x="635829" y="384567"/>
          <a:ext cx="2158836" cy="2234016"/>
        </a:xfrm>
        <a:prstGeom prst="ellipse">
          <a:avLst/>
        </a:prstGeom>
        <a:solidFill>
          <a:srgbClr val="42ABD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cap="all" baseline="0" noProof="0" dirty="0">
              <a:effectLst/>
            </a:rPr>
            <a:t>Absence de DPO dans les cas obligatoires</a:t>
          </a:r>
        </a:p>
      </dsp:txBody>
      <dsp:txXfrm>
        <a:off x="951983" y="711731"/>
        <a:ext cx="1526528" cy="157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68BD9-344C-9F41-A807-3096094B6593}" type="datetimeFigureOut">
              <a:rPr lang="en-BE" smtClean="0"/>
              <a:t>20/03/2024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BE6C-813E-AD4E-BA52-CCFD1170120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320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482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1691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950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484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175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141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2819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681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0270" y="4391716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660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9612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E6C-813E-AD4E-BA52-CCFD1170120D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661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5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7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6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1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6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8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2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7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A214-E2BD-4276-9900-AE0A306F85F5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6AF7-216F-4406-B900-B1D1EC76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4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4.emf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699E9-B6A9-6348-AB15-FC9C01732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5"/>
          <a:stretch/>
        </p:blipFill>
        <p:spPr>
          <a:xfrm>
            <a:off x="5149901" y="1660973"/>
            <a:ext cx="6828315" cy="5197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04233-2746-C945-9396-42E06FC34140}"/>
              </a:ext>
            </a:extLst>
          </p:cNvPr>
          <p:cNvSpPr txBox="1"/>
          <p:nvPr/>
        </p:nvSpPr>
        <p:spPr>
          <a:xfrm>
            <a:off x="490953" y="2228671"/>
            <a:ext cx="746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cap="all" dirty="0">
                <a:solidFill>
                  <a:srgbClr val="42ABD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coordonnée 2023  </a:t>
            </a:r>
          </a:p>
          <a:p>
            <a:pPr>
              <a:spcAft>
                <a:spcPts val="2400"/>
              </a:spcAft>
            </a:pPr>
            <a:r>
              <a:rPr lang="en-GB" sz="2800" b="1" i="1" cap="all" dirty="0">
                <a:solidFill>
                  <a:srgbClr val="42ABD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Coordinated Enforcement Framework</a:t>
            </a:r>
            <a:endParaRPr lang="en-BE" sz="2800" b="1" i="1" cap="all" dirty="0">
              <a:solidFill>
                <a:srgbClr val="42ABD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41433-B80B-8A4E-A1A9-DCB7592DC497}"/>
              </a:ext>
            </a:extLst>
          </p:cNvPr>
          <p:cNvSpPr txBox="1"/>
          <p:nvPr/>
        </p:nvSpPr>
        <p:spPr>
          <a:xfrm>
            <a:off x="549319" y="3627949"/>
            <a:ext cx="5135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fr-FR" sz="2800" dirty="0">
                <a:solidFill>
                  <a:srgbClr val="42AB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Désignation et </a:t>
            </a:r>
            <a:r>
              <a:rPr lang="fr-FR" sz="2800" dirty="0">
                <a:solidFill>
                  <a:srgbClr val="42ABD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800" dirty="0">
                <a:solidFill>
                  <a:srgbClr val="42ABD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ôle des délégués à la protection des données (DPO)</a:t>
            </a:r>
            <a:endParaRPr lang="en-BE" sz="2800" dirty="0">
              <a:solidFill>
                <a:srgbClr val="0044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9B164-F440-5B4F-85A8-37A10570E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2" y="530022"/>
            <a:ext cx="1857200" cy="8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6BD976-F5CB-0046-9213-EAB446999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72566"/>
          <a:stretch/>
        </p:blipFill>
        <p:spPr>
          <a:xfrm rot="10800000">
            <a:off x="0" y="0"/>
            <a:ext cx="1682496" cy="1633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2DE7B9-6C87-5D44-AB4F-FEF714FDF64B}"/>
              </a:ext>
            </a:extLst>
          </p:cNvPr>
          <p:cNvGrpSpPr/>
          <p:nvPr/>
        </p:nvGrpSpPr>
        <p:grpSpPr>
          <a:xfrm>
            <a:off x="7935696" y="5532436"/>
            <a:ext cx="4256303" cy="1325564"/>
            <a:chOff x="6972301" y="5232400"/>
            <a:chExt cx="5219700" cy="1625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28182-EE18-6549-B786-8364636D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1" y="5232400"/>
              <a:ext cx="5219700" cy="1625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9B164-F440-5B4F-85A8-37A10570E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3" y="6071961"/>
              <a:ext cx="1344960" cy="580629"/>
            </a:xfrm>
            <a:prstGeom prst="rect">
              <a:avLst/>
            </a:prstGeom>
          </p:spPr>
        </p:pic>
      </p:grpSp>
      <p:sp>
        <p:nvSpPr>
          <p:cNvPr id="38" name="Title 3">
            <a:extLst>
              <a:ext uri="{FF2B5EF4-FFF2-40B4-BE49-F238E27FC236}">
                <a16:creationId xmlns:a16="http://schemas.microsoft.com/office/drawing/2014/main" id="{692176DB-2319-E844-9827-4449895ABD74}"/>
              </a:ext>
            </a:extLst>
          </p:cNvPr>
          <p:cNvSpPr txBox="1">
            <a:spLocks/>
          </p:cNvSpPr>
          <p:nvPr/>
        </p:nvSpPr>
        <p:spPr>
          <a:xfrm>
            <a:off x="1682496" y="-167497"/>
            <a:ext cx="63455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42ABD2"/>
                </a:solidFill>
                <a:latin typeface="+mn-lt"/>
              </a:rPr>
              <a:t>Recommandations</a:t>
            </a:r>
            <a:endParaRPr lang="fr-FR" sz="3600" b="1" dirty="0">
              <a:solidFill>
                <a:srgbClr val="42ABD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5FD491-6E63-F048-8447-E6EA89226604}"/>
              </a:ext>
            </a:extLst>
          </p:cNvPr>
          <p:cNvSpPr txBox="1"/>
          <p:nvPr/>
        </p:nvSpPr>
        <p:spPr>
          <a:xfrm>
            <a:off x="3221854" y="3231120"/>
            <a:ext cx="1466581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61 962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Organizations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DPO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were contacted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452AA-F4C6-924E-9D4A-EA70E6FD0243}"/>
              </a:ext>
            </a:extLst>
          </p:cNvPr>
          <p:cNvSpPr/>
          <p:nvPr/>
        </p:nvSpPr>
        <p:spPr>
          <a:xfrm>
            <a:off x="3089680" y="2927752"/>
            <a:ext cx="3059891" cy="1341341"/>
          </a:xfrm>
          <a:prstGeom prst="rect">
            <a:avLst/>
          </a:prstGeom>
          <a:solidFill>
            <a:srgbClr val="3E9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D3EFB3-77D5-1344-A989-7C853A88286D}"/>
              </a:ext>
            </a:extLst>
          </p:cNvPr>
          <p:cNvSpPr/>
          <p:nvPr/>
        </p:nvSpPr>
        <p:spPr>
          <a:xfrm>
            <a:off x="6213567" y="2927752"/>
            <a:ext cx="2488917" cy="1341341"/>
          </a:xfrm>
          <a:prstGeom prst="rect">
            <a:avLst/>
          </a:prstGeom>
          <a:solidFill>
            <a:srgbClr val="4DC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8CEEB7-D8CF-B844-90EB-CA33B2DE3E39}"/>
              </a:ext>
            </a:extLst>
          </p:cNvPr>
          <p:cNvSpPr/>
          <p:nvPr/>
        </p:nvSpPr>
        <p:spPr>
          <a:xfrm>
            <a:off x="2408959" y="4354880"/>
            <a:ext cx="2597692" cy="1341341"/>
          </a:xfrm>
          <a:prstGeom prst="rect">
            <a:avLst/>
          </a:prstGeom>
          <a:solidFill>
            <a:srgbClr val="5AE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BED091-BD3F-594D-9485-172C2E128888}"/>
              </a:ext>
            </a:extLst>
          </p:cNvPr>
          <p:cNvSpPr/>
          <p:nvPr/>
        </p:nvSpPr>
        <p:spPr>
          <a:xfrm>
            <a:off x="5085595" y="4354880"/>
            <a:ext cx="1964544" cy="1341341"/>
          </a:xfrm>
          <a:prstGeom prst="rect">
            <a:avLst/>
          </a:prstGeom>
          <a:solidFill>
            <a:srgbClr val="31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CA7C4-5BCB-284A-9F17-3937674BB1B7}"/>
              </a:ext>
            </a:extLst>
          </p:cNvPr>
          <p:cNvSpPr/>
          <p:nvPr/>
        </p:nvSpPr>
        <p:spPr>
          <a:xfrm>
            <a:off x="7129084" y="4350538"/>
            <a:ext cx="2228546" cy="1341341"/>
          </a:xfrm>
          <a:prstGeom prst="rect">
            <a:avLst/>
          </a:prstGeom>
          <a:solidFill>
            <a:srgbClr val="245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78DD82-5AFC-4E41-97D1-43B03E4F767B}"/>
              </a:ext>
            </a:extLst>
          </p:cNvPr>
          <p:cNvSpPr txBox="1"/>
          <p:nvPr/>
        </p:nvSpPr>
        <p:spPr>
          <a:xfrm>
            <a:off x="3218120" y="3396896"/>
            <a:ext cx="28415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Plus de </a:t>
            </a:r>
            <a:r>
              <a:rPr lang="en-US" dirty="0" err="1">
                <a:solidFill>
                  <a:schemeClr val="bg1"/>
                </a:solidFill>
              </a:rPr>
              <a:t>contrôles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91B88D-F893-1E48-B40A-F48BB015D8AB}"/>
              </a:ext>
            </a:extLst>
          </p:cNvPr>
          <p:cNvSpPr txBox="1"/>
          <p:nvPr/>
        </p:nvSpPr>
        <p:spPr>
          <a:xfrm>
            <a:off x="6487139" y="3119899"/>
            <a:ext cx="194177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Lignes</a:t>
            </a:r>
            <a:r>
              <a:rPr lang="en-US" dirty="0">
                <a:solidFill>
                  <a:schemeClr val="bg1"/>
                </a:solidFill>
              </a:rPr>
              <a:t> directives et </a:t>
            </a:r>
            <a:r>
              <a:rPr lang="en-US" dirty="0" err="1">
                <a:solidFill>
                  <a:schemeClr val="bg1"/>
                </a:solidFill>
              </a:rPr>
              <a:t>recommandations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C00CC7-6905-9D41-AA3C-49CE527DA1DB}"/>
              </a:ext>
            </a:extLst>
          </p:cNvPr>
          <p:cNvSpPr txBox="1"/>
          <p:nvPr/>
        </p:nvSpPr>
        <p:spPr>
          <a:xfrm>
            <a:off x="2615641" y="4559543"/>
            <a:ext cx="21843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Conférences</a:t>
            </a:r>
            <a:r>
              <a:rPr lang="en-US" dirty="0">
                <a:solidFill>
                  <a:schemeClr val="bg1"/>
                </a:solidFill>
              </a:rPr>
              <a:t> et formations pour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les DPOs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034F5B-6EC3-6844-ABC1-06A44FA33E95}"/>
              </a:ext>
            </a:extLst>
          </p:cNvPr>
          <p:cNvSpPr txBox="1"/>
          <p:nvPr/>
        </p:nvSpPr>
        <p:spPr>
          <a:xfrm>
            <a:off x="5452641" y="4620139"/>
            <a:ext cx="12141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Plus </a:t>
            </a:r>
            <a:r>
              <a:rPr lang="en-US" dirty="0" err="1">
                <a:solidFill>
                  <a:schemeClr val="bg1"/>
                </a:solidFill>
              </a:rPr>
              <a:t>d’études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21319D-2C6C-0B4D-90F8-52C825501A12}"/>
              </a:ext>
            </a:extLst>
          </p:cNvPr>
          <p:cNvSpPr txBox="1"/>
          <p:nvPr/>
        </p:nvSpPr>
        <p:spPr>
          <a:xfrm>
            <a:off x="7233350" y="4282544"/>
            <a:ext cx="202001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Soutien aux </a:t>
            </a:r>
            <a:r>
              <a:rPr lang="fr-FR" dirty="0" err="1">
                <a:solidFill>
                  <a:schemeClr val="bg1"/>
                </a:solidFill>
              </a:rPr>
              <a:t>DPOs</a:t>
            </a:r>
            <a:r>
              <a:rPr lang="fr-FR" dirty="0">
                <a:solidFill>
                  <a:schemeClr val="bg1"/>
                </a:solidFill>
              </a:rPr>
              <a:t>: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Lettre d’information, permanences téléphoniques, etc.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BED091-BD3F-594D-9485-172C2E128888}"/>
              </a:ext>
            </a:extLst>
          </p:cNvPr>
          <p:cNvSpPr/>
          <p:nvPr/>
        </p:nvSpPr>
        <p:spPr>
          <a:xfrm>
            <a:off x="341074" y="2927751"/>
            <a:ext cx="2659240" cy="1341341"/>
          </a:xfrm>
          <a:prstGeom prst="rect">
            <a:avLst/>
          </a:prstGeom>
          <a:solidFill>
            <a:srgbClr val="F3A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Promotion du rôle du DPO dans l’organisation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BED091-BD3F-594D-9485-172C2E128888}"/>
              </a:ext>
            </a:extLst>
          </p:cNvPr>
          <p:cNvSpPr/>
          <p:nvPr/>
        </p:nvSpPr>
        <p:spPr>
          <a:xfrm>
            <a:off x="341074" y="4364479"/>
            <a:ext cx="1964544" cy="1341341"/>
          </a:xfrm>
          <a:prstGeom prst="rect">
            <a:avLst/>
          </a:prstGeom>
          <a:solidFill>
            <a:srgbClr val="31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Actions de </a:t>
            </a:r>
            <a:r>
              <a:rPr lang="en-US" dirty="0" err="1">
                <a:solidFill>
                  <a:schemeClr val="bg1"/>
                </a:solidFill>
              </a:rPr>
              <a:t>sensibilisation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BED091-BD3F-594D-9485-172C2E128888}"/>
              </a:ext>
            </a:extLst>
          </p:cNvPr>
          <p:cNvSpPr/>
          <p:nvPr/>
        </p:nvSpPr>
        <p:spPr>
          <a:xfrm>
            <a:off x="8805411" y="2927750"/>
            <a:ext cx="2598740" cy="1341341"/>
          </a:xfrm>
          <a:prstGeom prst="rect">
            <a:avLst/>
          </a:prstGeom>
          <a:solidFill>
            <a:srgbClr val="1F3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Collecte de preuves en cas d’ingérence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BED091-BD3F-594D-9485-172C2E128888}"/>
              </a:ext>
            </a:extLst>
          </p:cNvPr>
          <p:cNvSpPr/>
          <p:nvPr/>
        </p:nvSpPr>
        <p:spPr>
          <a:xfrm>
            <a:off x="9439607" y="4354879"/>
            <a:ext cx="1964544" cy="1341341"/>
          </a:xfrm>
          <a:prstGeom prst="rect">
            <a:avLst/>
          </a:prstGeom>
          <a:solidFill>
            <a:srgbClr val="31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Rappel sur les conflits d’intérêts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8CEEB7-D8CF-B844-90EB-CA33B2DE3E39}"/>
              </a:ext>
            </a:extLst>
          </p:cNvPr>
          <p:cNvSpPr/>
          <p:nvPr/>
        </p:nvSpPr>
        <p:spPr>
          <a:xfrm>
            <a:off x="341074" y="1500622"/>
            <a:ext cx="2659240" cy="1341341"/>
          </a:xfrm>
          <a:prstGeom prst="rect">
            <a:avLst/>
          </a:prstGeom>
          <a:solidFill>
            <a:srgbClr val="B05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Élaboration de normes/bonnes pratiques de l’industrie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D3EFB3-77D5-1344-A989-7C853A88286D}"/>
              </a:ext>
            </a:extLst>
          </p:cNvPr>
          <p:cNvSpPr/>
          <p:nvPr/>
        </p:nvSpPr>
        <p:spPr>
          <a:xfrm>
            <a:off x="3091469" y="1500622"/>
            <a:ext cx="2488917" cy="1341341"/>
          </a:xfrm>
          <a:prstGeom prst="rect">
            <a:avLst/>
          </a:prstGeom>
          <a:solidFill>
            <a:srgbClr val="EC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Évaluation</a:t>
            </a:r>
            <a:r>
              <a:rPr lang="en-US" dirty="0">
                <a:solidFill>
                  <a:schemeClr val="bg1"/>
                </a:solidFill>
              </a:rPr>
              <a:t> continue des </a:t>
            </a:r>
            <a:r>
              <a:rPr lang="en-US" dirty="0" err="1">
                <a:solidFill>
                  <a:schemeClr val="bg1"/>
                </a:solidFill>
              </a:rPr>
              <a:t>ressources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9452AA-F4C6-924E-9D4A-EA70E6FD0243}"/>
              </a:ext>
            </a:extLst>
          </p:cNvPr>
          <p:cNvSpPr/>
          <p:nvPr/>
        </p:nvSpPr>
        <p:spPr>
          <a:xfrm>
            <a:off x="5671541" y="1517345"/>
            <a:ext cx="3059891" cy="1341341"/>
          </a:xfrm>
          <a:prstGeom prst="rect">
            <a:avLst/>
          </a:prstGeom>
          <a:solidFill>
            <a:srgbClr val="245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Recommandations sur les meilleures pratiques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et/ou modèles de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CA7C4-5BCB-284A-9F17-3937674BB1B7}"/>
              </a:ext>
            </a:extLst>
          </p:cNvPr>
          <p:cNvSpPr/>
          <p:nvPr/>
        </p:nvSpPr>
        <p:spPr>
          <a:xfrm>
            <a:off x="8803810" y="1517344"/>
            <a:ext cx="2598849" cy="1341341"/>
          </a:xfrm>
          <a:prstGeom prst="rect">
            <a:avLst/>
          </a:prstGeom>
          <a:solidFill>
            <a:srgbClr val="EC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Revue périodique et amélioration continue de l’implication du DPO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3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8151B-F02F-7440-967B-D462A934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99" y="328515"/>
            <a:ext cx="7173979" cy="630746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97A048-33F1-E54B-8E8B-E5749EB79FE3}"/>
              </a:ext>
            </a:extLst>
          </p:cNvPr>
          <p:cNvGrpSpPr/>
          <p:nvPr/>
        </p:nvGrpSpPr>
        <p:grpSpPr>
          <a:xfrm>
            <a:off x="7935696" y="5532436"/>
            <a:ext cx="4256303" cy="1325564"/>
            <a:chOff x="6972301" y="5232400"/>
            <a:chExt cx="5219700" cy="1625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C21299-13C1-FD4D-952D-C5D99427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1" y="5232400"/>
              <a:ext cx="5219700" cy="1625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24319A-C5E9-BB43-8A9D-0DA6580DA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3" y="6071961"/>
              <a:ext cx="1344960" cy="5806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3663CD-402A-C049-9FC7-A9B8E3993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72566"/>
          <a:stretch/>
        </p:blipFill>
        <p:spPr>
          <a:xfrm rot="10800000">
            <a:off x="0" y="0"/>
            <a:ext cx="1682496" cy="1633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rot="9045980">
            <a:off x="2782759" y="1910364"/>
            <a:ext cx="2450162" cy="1694219"/>
          </a:xfrm>
          <a:prstGeom prst="roundRect">
            <a:avLst>
              <a:gd name="adj" fmla="val 4031"/>
            </a:avLst>
          </a:prstGeom>
          <a:solidFill>
            <a:srgbClr val="3E3346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1118825">
            <a:off x="2804913" y="1782512"/>
            <a:ext cx="3933791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!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06117" y="2545247"/>
            <a:ext cx="713066" cy="1699582"/>
          </a:xfrm>
          <a:prstGeom prst="rect">
            <a:avLst/>
          </a:prstGeom>
          <a:solidFill>
            <a:srgbClr val="44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12642899">
            <a:off x="2713839" y="4048219"/>
            <a:ext cx="633369" cy="615246"/>
          </a:xfrm>
          <a:prstGeom prst="triangle">
            <a:avLst/>
          </a:prstGeom>
          <a:solidFill>
            <a:srgbClr val="44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9180957">
            <a:off x="4557613" y="1261469"/>
            <a:ext cx="633369" cy="1472593"/>
          </a:xfrm>
          <a:prstGeom prst="triangle">
            <a:avLst/>
          </a:prstGeom>
          <a:solidFill>
            <a:srgbClr val="44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9787581">
            <a:off x="4705314" y="1192205"/>
            <a:ext cx="587239" cy="1451674"/>
          </a:xfrm>
          <a:prstGeom prst="triangle">
            <a:avLst/>
          </a:prstGeom>
          <a:solidFill>
            <a:srgbClr val="44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9968851">
            <a:off x="4603631" y="1039166"/>
            <a:ext cx="554784" cy="242454"/>
          </a:xfrm>
          <a:prstGeom prst="rect">
            <a:avLst/>
          </a:prstGeom>
          <a:solidFill>
            <a:srgbClr val="44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6200000">
            <a:off x="2452241" y="2995774"/>
            <a:ext cx="737249" cy="242454"/>
          </a:xfrm>
          <a:prstGeom prst="rect">
            <a:avLst/>
          </a:prstGeom>
          <a:solidFill>
            <a:srgbClr val="44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4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6BD976-F5CB-0046-9213-EAB446999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72566"/>
          <a:stretch/>
        </p:blipFill>
        <p:spPr>
          <a:xfrm rot="10800000">
            <a:off x="0" y="0"/>
            <a:ext cx="1682496" cy="1633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2DE7B9-6C87-5D44-AB4F-FEF714FDF64B}"/>
              </a:ext>
            </a:extLst>
          </p:cNvPr>
          <p:cNvGrpSpPr/>
          <p:nvPr/>
        </p:nvGrpSpPr>
        <p:grpSpPr>
          <a:xfrm>
            <a:off x="7935696" y="5532436"/>
            <a:ext cx="4256303" cy="1325564"/>
            <a:chOff x="6972301" y="5232400"/>
            <a:chExt cx="5219700" cy="1625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28182-EE18-6549-B786-8364636D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1" y="5232400"/>
              <a:ext cx="5219700" cy="1625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9B164-F440-5B4F-85A8-37A10570E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3" y="6071961"/>
              <a:ext cx="1344960" cy="580629"/>
            </a:xfrm>
            <a:prstGeom prst="rect">
              <a:avLst/>
            </a:prstGeom>
          </p:spPr>
        </p:pic>
      </p:grpSp>
      <p:sp>
        <p:nvSpPr>
          <p:cNvPr id="38" name="Title 3">
            <a:extLst>
              <a:ext uri="{FF2B5EF4-FFF2-40B4-BE49-F238E27FC236}">
                <a16:creationId xmlns:a16="http://schemas.microsoft.com/office/drawing/2014/main" id="{692176DB-2319-E844-9827-4449895ABD74}"/>
              </a:ext>
            </a:extLst>
          </p:cNvPr>
          <p:cNvSpPr txBox="1">
            <a:spLocks/>
          </p:cNvSpPr>
          <p:nvPr/>
        </p:nvSpPr>
        <p:spPr>
          <a:xfrm>
            <a:off x="1682496" y="-16749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42A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3600" b="1" dirty="0">
                <a:solidFill>
                  <a:srgbClr val="42AB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vaste enquête</a:t>
            </a:r>
            <a:endParaRPr lang="en-GB" sz="3600" b="1" dirty="0">
              <a:solidFill>
                <a:srgbClr val="42AB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05DF91-248B-114E-9ACB-624BD947E199}"/>
              </a:ext>
            </a:extLst>
          </p:cNvPr>
          <p:cNvSpPr/>
          <p:nvPr/>
        </p:nvSpPr>
        <p:spPr>
          <a:xfrm>
            <a:off x="875100" y="1352619"/>
            <a:ext cx="4426085" cy="4426085"/>
          </a:xfrm>
          <a:prstGeom prst="ellipse">
            <a:avLst/>
          </a:prstGeom>
          <a:solidFill>
            <a:srgbClr val="F89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C2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FD491-6E63-F048-8447-E6EA89226604}"/>
              </a:ext>
            </a:extLst>
          </p:cNvPr>
          <p:cNvSpPr txBox="1"/>
          <p:nvPr/>
        </p:nvSpPr>
        <p:spPr>
          <a:xfrm>
            <a:off x="2091670" y="1827746"/>
            <a:ext cx="19929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61 962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et DPO </a:t>
            </a:r>
            <a:r>
              <a:rPr lang="en-US" dirty="0" err="1">
                <a:solidFill>
                  <a:schemeClr val="bg1"/>
                </a:solidFill>
              </a:rPr>
              <a:t>contactés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C58E6E-40F4-1F42-BC59-585C055D314D}"/>
              </a:ext>
            </a:extLst>
          </p:cNvPr>
          <p:cNvSpPr/>
          <p:nvPr/>
        </p:nvSpPr>
        <p:spPr>
          <a:xfrm>
            <a:off x="1942768" y="3487959"/>
            <a:ext cx="2290745" cy="2290745"/>
          </a:xfrm>
          <a:prstGeom prst="ellipse">
            <a:avLst/>
          </a:prstGeom>
          <a:solidFill>
            <a:srgbClr val="F26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C2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E59EC-5484-A64B-8E99-C552624DE7F6}"/>
              </a:ext>
            </a:extLst>
          </p:cNvPr>
          <p:cNvSpPr txBox="1"/>
          <p:nvPr/>
        </p:nvSpPr>
        <p:spPr>
          <a:xfrm>
            <a:off x="2091670" y="4194749"/>
            <a:ext cx="19929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25 </a:t>
            </a:r>
            <a:r>
              <a:rPr lang="en-US" sz="2800" b="1" dirty="0" err="1">
                <a:solidFill>
                  <a:schemeClr val="bg1"/>
                </a:solidFill>
              </a:rPr>
              <a:t>autorités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ont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participé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95250-9A24-9647-88C9-E9138CBBFA0F}"/>
              </a:ext>
            </a:extLst>
          </p:cNvPr>
          <p:cNvSpPr txBox="1"/>
          <p:nvPr/>
        </p:nvSpPr>
        <p:spPr>
          <a:xfrm>
            <a:off x="5761023" y="3441399"/>
            <a:ext cx="235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</a:rPr>
              <a:t>Les autorités ont collecté auprès des secteurs public et privé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DABD37-9EB9-D049-8EBD-724721F7A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374" y="1873536"/>
            <a:ext cx="1205278" cy="140113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689874-463F-CA4F-BEF9-92070F6F4436}"/>
              </a:ext>
            </a:extLst>
          </p:cNvPr>
          <p:cNvCxnSpPr>
            <a:cxnSpLocks/>
          </p:cNvCxnSpPr>
          <p:nvPr/>
        </p:nvCxnSpPr>
        <p:spPr>
          <a:xfrm>
            <a:off x="5476672" y="3320462"/>
            <a:ext cx="554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4D35D31-FFDD-0344-89ED-0D196E8EC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250455" y="2094241"/>
            <a:ext cx="1445468" cy="18902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DE246C-B319-2A4A-B8AC-62B4EE1B2936}"/>
              </a:ext>
            </a:extLst>
          </p:cNvPr>
          <p:cNvSpPr txBox="1"/>
          <p:nvPr/>
        </p:nvSpPr>
        <p:spPr>
          <a:xfrm>
            <a:off x="8290197" y="2331538"/>
            <a:ext cx="169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17 345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</a:rPr>
              <a:t>réponses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volontaires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EE4C4F-8AC1-6448-AC0A-B11C17CEF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506" y="3446874"/>
            <a:ext cx="1555796" cy="8616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9D20683-E1F8-4047-B729-FB571CCDE115}"/>
              </a:ext>
            </a:extLst>
          </p:cNvPr>
          <p:cNvSpPr txBox="1"/>
          <p:nvPr/>
        </p:nvSpPr>
        <p:spPr>
          <a:xfrm>
            <a:off x="8316822" y="3429105"/>
            <a:ext cx="16321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145</a:t>
            </a:r>
          </a:p>
          <a:p>
            <a:pPr algn="ctr"/>
            <a:r>
              <a:rPr lang="en-US" sz="1600" dirty="0" err="1">
                <a:solidFill>
                  <a:srgbClr val="002060"/>
                </a:solidFill>
              </a:rPr>
              <a:t>contrôles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B41D2B-9365-9243-BE0D-6CD9E1E7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75" y="1633193"/>
            <a:ext cx="5443388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BD976-F5CB-0046-9213-EAB446999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72566"/>
          <a:stretch/>
        </p:blipFill>
        <p:spPr>
          <a:xfrm rot="10800000">
            <a:off x="0" y="0"/>
            <a:ext cx="1682496" cy="1633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2DE7B9-6C87-5D44-AB4F-FEF714FDF64B}"/>
              </a:ext>
            </a:extLst>
          </p:cNvPr>
          <p:cNvGrpSpPr/>
          <p:nvPr/>
        </p:nvGrpSpPr>
        <p:grpSpPr>
          <a:xfrm>
            <a:off x="7935696" y="5532436"/>
            <a:ext cx="4256303" cy="1325564"/>
            <a:chOff x="6972301" y="5232400"/>
            <a:chExt cx="5219700" cy="1625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28182-EE18-6549-B786-8364636D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2301" y="5232400"/>
              <a:ext cx="5219700" cy="1625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9B164-F440-5B4F-85A8-37A10570E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3" y="6071961"/>
              <a:ext cx="1344960" cy="580629"/>
            </a:xfrm>
            <a:prstGeom prst="rect">
              <a:avLst/>
            </a:prstGeom>
          </p:spPr>
        </p:pic>
      </p:grpSp>
      <p:sp>
        <p:nvSpPr>
          <p:cNvPr id="38" name="Title 3">
            <a:extLst>
              <a:ext uri="{FF2B5EF4-FFF2-40B4-BE49-F238E27FC236}">
                <a16:creationId xmlns:a16="http://schemas.microsoft.com/office/drawing/2014/main" id="{692176DB-2319-E844-9827-4449895ABD74}"/>
              </a:ext>
            </a:extLst>
          </p:cNvPr>
          <p:cNvSpPr txBox="1">
            <a:spLocks/>
          </p:cNvSpPr>
          <p:nvPr/>
        </p:nvSpPr>
        <p:spPr>
          <a:xfrm>
            <a:off x="1682496" y="-167497"/>
            <a:ext cx="63455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42ABD2"/>
                </a:solidFill>
                <a:latin typeface="+mn-lt"/>
              </a:rPr>
              <a:t>Les DPO </a:t>
            </a:r>
            <a:r>
              <a:rPr lang="en-US" sz="3600" b="1" dirty="0" err="1">
                <a:solidFill>
                  <a:srgbClr val="42ABD2"/>
                </a:solidFill>
                <a:latin typeface="+mn-lt"/>
              </a:rPr>
              <a:t>européens</a:t>
            </a:r>
            <a:endParaRPr lang="en-GB" sz="3600" b="1" dirty="0">
              <a:solidFill>
                <a:srgbClr val="42ABD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1319D-2C6C-0B4D-90F8-52C825501A12}"/>
              </a:ext>
            </a:extLst>
          </p:cNvPr>
          <p:cNvSpPr txBox="1"/>
          <p:nvPr/>
        </p:nvSpPr>
        <p:spPr>
          <a:xfrm>
            <a:off x="2135407" y="1935760"/>
            <a:ext cx="537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14 % des </a:t>
            </a:r>
            <a:r>
              <a:rPr lang="fr-FR" sz="2400" b="1" dirty="0" err="1">
                <a:solidFill>
                  <a:schemeClr val="bg1"/>
                </a:solidFill>
              </a:rPr>
              <a:t>DPOs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nommés sans obligation</a:t>
            </a:r>
            <a:r>
              <a:rPr lang="fr-F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 </a:t>
            </a:r>
            <a:r>
              <a:rPr lang="fr-FR" sz="2400" dirty="0">
                <a:solidFill>
                  <a:schemeClr val="bg1"/>
                </a:solidFill>
              </a:rPr>
              <a:t>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53BBD5-E6A2-6344-A67F-5C748DC05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051" y="2939683"/>
            <a:ext cx="5432000" cy="10645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F2CBAE-FE60-384B-8668-23918B7057A0}"/>
              </a:ext>
            </a:extLst>
          </p:cNvPr>
          <p:cNvSpPr txBox="1"/>
          <p:nvPr/>
        </p:nvSpPr>
        <p:spPr>
          <a:xfrm>
            <a:off x="3426856" y="3056468"/>
            <a:ext cx="40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Rôle très complet </a:t>
            </a:r>
          </a:p>
          <a:p>
            <a:r>
              <a:rPr lang="fr-FR" sz="2400" dirty="0">
                <a:solidFill>
                  <a:schemeClr val="bg1"/>
                </a:solidFill>
              </a:rPr>
              <a:t>(i.e. compétences diverses)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E482EC-F484-2649-8B26-22091260E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712" y="4283771"/>
            <a:ext cx="5406272" cy="10595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82D942-1209-6C4F-8F3C-523A147E0A1A}"/>
              </a:ext>
            </a:extLst>
          </p:cNvPr>
          <p:cNvSpPr txBox="1"/>
          <p:nvPr/>
        </p:nvSpPr>
        <p:spPr>
          <a:xfrm>
            <a:off x="4443589" y="4398035"/>
            <a:ext cx="4377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DPOs</a:t>
            </a:r>
            <a:r>
              <a:rPr lang="fr-FR" sz="2400" dirty="0">
                <a:solidFill>
                  <a:schemeClr val="bg1"/>
                </a:solidFill>
              </a:rPr>
              <a:t> spécialisés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(i.e. restent dans leur domaine)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8C816-32A8-AB4E-BD19-5576B40A28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" y="3002560"/>
            <a:ext cx="2425991" cy="33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9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6BD976-F5CB-0046-9213-EAB446999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72566"/>
          <a:stretch/>
        </p:blipFill>
        <p:spPr>
          <a:xfrm rot="10800000">
            <a:off x="0" y="0"/>
            <a:ext cx="1682496" cy="1633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2DE7B9-6C87-5D44-AB4F-FEF714FDF64B}"/>
              </a:ext>
            </a:extLst>
          </p:cNvPr>
          <p:cNvGrpSpPr/>
          <p:nvPr/>
        </p:nvGrpSpPr>
        <p:grpSpPr>
          <a:xfrm>
            <a:off x="7935696" y="5532436"/>
            <a:ext cx="4256303" cy="1325564"/>
            <a:chOff x="6972301" y="5232400"/>
            <a:chExt cx="5219700" cy="1625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28182-EE18-6549-B786-8364636D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1" y="5232400"/>
              <a:ext cx="5219700" cy="1625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9B164-F440-5B4F-85A8-37A10570E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3" y="6071961"/>
              <a:ext cx="1344960" cy="580629"/>
            </a:xfrm>
            <a:prstGeom prst="rect">
              <a:avLst/>
            </a:prstGeom>
          </p:spPr>
        </p:pic>
      </p:grpSp>
      <p:sp>
        <p:nvSpPr>
          <p:cNvPr id="38" name="Title 3">
            <a:extLst>
              <a:ext uri="{FF2B5EF4-FFF2-40B4-BE49-F238E27FC236}">
                <a16:creationId xmlns:a16="http://schemas.microsoft.com/office/drawing/2014/main" id="{692176DB-2319-E844-9827-4449895ABD74}"/>
              </a:ext>
            </a:extLst>
          </p:cNvPr>
          <p:cNvSpPr txBox="1">
            <a:spLocks/>
          </p:cNvSpPr>
          <p:nvPr/>
        </p:nvSpPr>
        <p:spPr>
          <a:xfrm>
            <a:off x="1642708" y="153814"/>
            <a:ext cx="7006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42ABD2"/>
                </a:solidFill>
                <a:latin typeface="+mn-lt"/>
                <a:cs typeface="Calibri" panose="020F0502020204030204" pitchFamily="34" charset="0"/>
              </a:rPr>
              <a:t>Résultats encourageants, </a:t>
            </a:r>
            <a:br>
              <a:rPr lang="fr-FR" sz="3600" b="1" dirty="0">
                <a:solidFill>
                  <a:srgbClr val="42ABD2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3600" b="1" dirty="0">
                <a:solidFill>
                  <a:srgbClr val="42ABD2"/>
                </a:solidFill>
                <a:latin typeface="+mn-lt"/>
                <a:cs typeface="Calibri" panose="020F0502020204030204" pitchFamily="34" charset="0"/>
              </a:rPr>
              <a:t>la majorité des </a:t>
            </a:r>
            <a:r>
              <a:rPr lang="fr-FR" sz="3600" b="1" dirty="0" err="1">
                <a:solidFill>
                  <a:srgbClr val="42ABD2"/>
                </a:solidFill>
                <a:latin typeface="+mn-lt"/>
                <a:cs typeface="Calibri" panose="020F0502020204030204" pitchFamily="34" charset="0"/>
              </a:rPr>
              <a:t>DPOs</a:t>
            </a:r>
            <a:r>
              <a:rPr lang="fr-FR" sz="3600" b="1" dirty="0">
                <a:solidFill>
                  <a:srgbClr val="42ABD2"/>
                </a:solidFill>
                <a:latin typeface="+mn-lt"/>
                <a:cs typeface="Calibri" panose="020F0502020204030204" pitchFamily="34" charset="0"/>
              </a:rPr>
              <a:t> déclarent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1319D-2C6C-0B4D-90F8-52C825501A12}"/>
              </a:ext>
            </a:extLst>
          </p:cNvPr>
          <p:cNvSpPr txBox="1"/>
          <p:nvPr/>
        </p:nvSpPr>
        <p:spPr>
          <a:xfrm>
            <a:off x="3231804" y="3471407"/>
            <a:ext cx="2035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F3C76"/>
                </a:solidFill>
              </a:rPr>
              <a:t>posséder les compétences et connaissances nécessaires pour accomplir leur travail et recevoir des formations régulières;</a:t>
            </a:r>
            <a:endParaRPr lang="en-US" dirty="0">
              <a:solidFill>
                <a:srgbClr val="1F3C7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1372E-FC1C-3B47-82AC-C77F51D6078E}"/>
              </a:ext>
            </a:extLst>
          </p:cNvPr>
          <p:cNvSpPr txBox="1"/>
          <p:nvPr/>
        </p:nvSpPr>
        <p:spPr>
          <a:xfrm>
            <a:off x="5889945" y="2798722"/>
            <a:ext cx="2045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F3C76"/>
                </a:solidFill>
              </a:rPr>
              <a:t>avoir des tâches clairement définies et conformes au RGPD; et ne pas recevoir d’instructions sur la manière d’exercer leurs fonctions;</a:t>
            </a:r>
            <a:endParaRPr lang="en-US" dirty="0">
              <a:solidFill>
                <a:srgbClr val="1F3C7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C522EC-2A65-BC40-A28C-38BF37BD19A0}"/>
              </a:ext>
            </a:extLst>
          </p:cNvPr>
          <p:cNvSpPr txBox="1"/>
          <p:nvPr/>
        </p:nvSpPr>
        <p:spPr>
          <a:xfrm>
            <a:off x="8689397" y="2045897"/>
            <a:ext cx="2095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F3C76"/>
                </a:solidFill>
              </a:rPr>
              <a:t>être </a:t>
            </a:r>
            <a:r>
              <a:rPr lang="fr-FR" dirty="0" err="1">
                <a:solidFill>
                  <a:srgbClr val="1F3C76"/>
                </a:solidFill>
              </a:rPr>
              <a:t>consulté.e.s</a:t>
            </a:r>
            <a:r>
              <a:rPr lang="fr-FR" dirty="0">
                <a:solidFill>
                  <a:srgbClr val="1F3C76"/>
                </a:solidFill>
              </a:rPr>
              <a:t> dans la plupart des cas, avoir les informations suffisante pour s’acquitter de leurs tâches et voir leurs avis relativement bien suivis.</a:t>
            </a:r>
            <a:endParaRPr lang="en-US" dirty="0">
              <a:solidFill>
                <a:srgbClr val="1F3C7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DB5ADB-165E-574C-8C82-8DFF64008D77}"/>
              </a:ext>
            </a:extLst>
          </p:cNvPr>
          <p:cNvSpPr/>
          <p:nvPr/>
        </p:nvSpPr>
        <p:spPr>
          <a:xfrm>
            <a:off x="3306630" y="2563849"/>
            <a:ext cx="781402" cy="781402"/>
          </a:xfrm>
          <a:prstGeom prst="ellipse">
            <a:avLst/>
          </a:prstGeom>
          <a:solidFill>
            <a:srgbClr val="3E9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9CA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9F615-831B-DB41-A350-CF1B2830847D}"/>
              </a:ext>
            </a:extLst>
          </p:cNvPr>
          <p:cNvSpPr txBox="1"/>
          <p:nvPr/>
        </p:nvSpPr>
        <p:spPr>
          <a:xfrm>
            <a:off x="3489249" y="2631384"/>
            <a:ext cx="48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FEBF6B-E829-E040-8EF7-CA500204469E}"/>
              </a:ext>
            </a:extLst>
          </p:cNvPr>
          <p:cNvSpPr/>
          <p:nvPr/>
        </p:nvSpPr>
        <p:spPr>
          <a:xfrm>
            <a:off x="5900696" y="1907366"/>
            <a:ext cx="781402" cy="781402"/>
          </a:xfrm>
          <a:prstGeom prst="ellipse">
            <a:avLst/>
          </a:prstGeom>
          <a:solidFill>
            <a:srgbClr val="3E9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9CA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F6B5E8-FB75-114B-9662-CEF6380BCBB1}"/>
              </a:ext>
            </a:extLst>
          </p:cNvPr>
          <p:cNvSpPr txBox="1"/>
          <p:nvPr/>
        </p:nvSpPr>
        <p:spPr>
          <a:xfrm>
            <a:off x="6083315" y="1974901"/>
            <a:ext cx="48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CB1AEF-74CD-594F-9900-D067AAA2EA26}"/>
              </a:ext>
            </a:extLst>
          </p:cNvPr>
          <p:cNvSpPr/>
          <p:nvPr/>
        </p:nvSpPr>
        <p:spPr>
          <a:xfrm>
            <a:off x="8689397" y="1196992"/>
            <a:ext cx="781402" cy="781402"/>
          </a:xfrm>
          <a:prstGeom prst="ellipse">
            <a:avLst/>
          </a:prstGeom>
          <a:solidFill>
            <a:srgbClr val="3E9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9CA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F05DA-2823-0A4E-AE0F-67BAA2E2FEB8}"/>
              </a:ext>
            </a:extLst>
          </p:cNvPr>
          <p:cNvSpPr txBox="1"/>
          <p:nvPr/>
        </p:nvSpPr>
        <p:spPr>
          <a:xfrm>
            <a:off x="8872016" y="1264527"/>
            <a:ext cx="48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EE91-061E-B74E-B4B5-EA0219F7E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3" y="2889114"/>
            <a:ext cx="2751822" cy="35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1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6BD976-F5CB-0046-9213-EAB446999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72566"/>
          <a:stretch/>
        </p:blipFill>
        <p:spPr>
          <a:xfrm rot="10800000">
            <a:off x="0" y="0"/>
            <a:ext cx="1682496" cy="1633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2DE7B9-6C87-5D44-AB4F-FEF714FDF64B}"/>
              </a:ext>
            </a:extLst>
          </p:cNvPr>
          <p:cNvGrpSpPr/>
          <p:nvPr/>
        </p:nvGrpSpPr>
        <p:grpSpPr>
          <a:xfrm>
            <a:off x="7935696" y="5532436"/>
            <a:ext cx="4256303" cy="1325564"/>
            <a:chOff x="6972301" y="5232400"/>
            <a:chExt cx="5219700" cy="1625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28182-EE18-6549-B786-8364636D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1" y="5232400"/>
              <a:ext cx="5219700" cy="1625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9B164-F440-5B4F-85A8-37A10570E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3" y="6071961"/>
              <a:ext cx="1344960" cy="580629"/>
            </a:xfrm>
            <a:prstGeom prst="rect">
              <a:avLst/>
            </a:prstGeom>
          </p:spPr>
        </p:pic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E2CE006-55E6-6E4F-AC0F-4BF6E38F4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76402"/>
              </p:ext>
            </p:extLst>
          </p:nvPr>
        </p:nvGraphicFramePr>
        <p:xfrm>
          <a:off x="1442359" y="916402"/>
          <a:ext cx="9307282" cy="530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itle 3">
            <a:extLst>
              <a:ext uri="{FF2B5EF4-FFF2-40B4-BE49-F238E27FC236}">
                <a16:creationId xmlns:a16="http://schemas.microsoft.com/office/drawing/2014/main" id="{86259140-81C4-E242-8B47-D124B26A7567}"/>
              </a:ext>
            </a:extLst>
          </p:cNvPr>
          <p:cNvSpPr txBox="1">
            <a:spLocks/>
          </p:cNvSpPr>
          <p:nvPr/>
        </p:nvSpPr>
        <p:spPr>
          <a:xfrm>
            <a:off x="1682496" y="-21250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42ABD2"/>
                </a:solidFill>
                <a:latin typeface="+mn-lt"/>
              </a:rPr>
              <a:t>Principaux points d’alerte </a:t>
            </a:r>
          </a:p>
        </p:txBody>
      </p:sp>
    </p:spTree>
    <p:extLst>
      <p:ext uri="{BB962C8B-B14F-4D97-AF65-F5344CB8AC3E}">
        <p14:creationId xmlns:p14="http://schemas.microsoft.com/office/powerpoint/2010/main" val="323552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42ABD2"/>
                </a:solidFill>
                <a:latin typeface="+mn-lt"/>
              </a:rPr>
              <a:t>Des </a:t>
            </a:r>
            <a:r>
              <a:rPr lang="en-GB" sz="4000" b="1" dirty="0" err="1">
                <a:solidFill>
                  <a:srgbClr val="42ABD2"/>
                </a:solidFill>
                <a:latin typeface="+mn-lt"/>
              </a:rPr>
              <a:t>ressources</a:t>
            </a:r>
            <a:r>
              <a:rPr lang="en-GB" sz="4000" b="1" dirty="0">
                <a:solidFill>
                  <a:srgbClr val="42ABD2"/>
                </a:solidFill>
                <a:latin typeface="+mn-lt"/>
              </a:rPr>
              <a:t> </a:t>
            </a:r>
            <a:r>
              <a:rPr lang="en-GB" sz="4000" b="1" dirty="0" err="1">
                <a:solidFill>
                  <a:srgbClr val="42ABD2"/>
                </a:solidFill>
                <a:latin typeface="+mn-lt"/>
              </a:rPr>
              <a:t>insuffisantes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5556403"/>
              </p:ext>
            </p:extLst>
          </p:nvPr>
        </p:nvGraphicFramePr>
        <p:xfrm>
          <a:off x="838200" y="1289183"/>
          <a:ext cx="10267055" cy="35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rc 2"/>
          <p:cNvSpPr/>
          <p:nvPr/>
        </p:nvSpPr>
        <p:spPr>
          <a:xfrm flipV="1">
            <a:off x="1562357" y="4624787"/>
            <a:ext cx="4351071" cy="590054"/>
          </a:xfrm>
          <a:prstGeom prst="arc">
            <a:avLst>
              <a:gd name="adj1" fmla="val 1077119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 flipV="1">
            <a:off x="6333806" y="4624787"/>
            <a:ext cx="4351071" cy="590054"/>
          </a:xfrm>
          <a:prstGeom prst="arc">
            <a:avLst>
              <a:gd name="adj1" fmla="val 1077119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24434" y="5326841"/>
            <a:ext cx="379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Réponses par des organisations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32232" y="5326841"/>
            <a:ext cx="379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Réponses par des </a:t>
            </a:r>
            <a:r>
              <a:rPr lang="fr-FR" dirty="0" err="1"/>
              <a:t>DPOs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478997" y="6273423"/>
            <a:ext cx="9426298" cy="121242"/>
          </a:xfrm>
          <a:prstGeom prst="rect">
            <a:avLst/>
          </a:prstGeom>
          <a:gradFill flip="none" rotWithShape="1">
            <a:gsLst>
              <a:gs pos="0">
                <a:srgbClr val="0F273D"/>
              </a:gs>
              <a:gs pos="43000">
                <a:schemeClr val="accent1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74669" y="6394664"/>
            <a:ext cx="973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100 % </a:t>
            </a:r>
            <a:r>
              <a:rPr lang="fr-FR" sz="1200" dirty="0" err="1"/>
              <a:t>Private</a:t>
            </a:r>
            <a:r>
              <a:rPr lang="fr-FR" sz="1200" dirty="0"/>
              <a:t> </a:t>
            </a:r>
            <a:r>
              <a:rPr lang="fr-FR" sz="1200" dirty="0" err="1"/>
              <a:t>Sector</a:t>
            </a:r>
            <a:r>
              <a:rPr lang="fr-FR" sz="1200" dirty="0"/>
              <a:t> 						                                                      100% Public </a:t>
            </a:r>
            <a:r>
              <a:rPr lang="fr-FR" sz="1200" dirty="0" err="1"/>
              <a:t>Sector</a:t>
            </a:r>
            <a:r>
              <a:rPr lang="fr-FR" sz="1200" dirty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544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42ABD2"/>
                </a:solidFill>
                <a:latin typeface="+mn-lt"/>
              </a:rPr>
              <a:t>Rapports </a:t>
            </a:r>
            <a:r>
              <a:rPr lang="en-GB" sz="4000" b="1" dirty="0" err="1">
                <a:solidFill>
                  <a:srgbClr val="42ABD2"/>
                </a:solidFill>
                <a:latin typeface="+mn-lt"/>
              </a:rPr>
              <a:t>insuffisants</a:t>
            </a:r>
            <a:r>
              <a:rPr lang="en-GB" sz="4000" b="1" dirty="0">
                <a:solidFill>
                  <a:srgbClr val="42ABD2"/>
                </a:solidFill>
                <a:latin typeface="+mn-lt"/>
              </a:rPr>
              <a:t> avec la direction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93201791"/>
              </p:ext>
            </p:extLst>
          </p:nvPr>
        </p:nvGraphicFramePr>
        <p:xfrm>
          <a:off x="2947116" y="1612725"/>
          <a:ext cx="4854298" cy="438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384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42ABD2"/>
                </a:solidFill>
                <a:latin typeface="+mn-lt"/>
              </a:rPr>
              <a:t>Les </a:t>
            </a:r>
            <a:r>
              <a:rPr lang="en-GB" sz="4000" b="1" dirty="0" err="1">
                <a:solidFill>
                  <a:srgbClr val="42ABD2"/>
                </a:solidFill>
                <a:latin typeface="+mn-lt"/>
              </a:rPr>
              <a:t>conflits</a:t>
            </a:r>
            <a:r>
              <a:rPr lang="en-GB" sz="4000" b="1" dirty="0">
                <a:solidFill>
                  <a:srgbClr val="42ABD2"/>
                </a:solidFill>
                <a:latin typeface="+mn-lt"/>
              </a:rPr>
              <a:t> </a:t>
            </a:r>
            <a:r>
              <a:rPr lang="en-GB" sz="4000" b="1" dirty="0" err="1">
                <a:solidFill>
                  <a:srgbClr val="42ABD2"/>
                </a:solidFill>
                <a:latin typeface="+mn-lt"/>
              </a:rPr>
              <a:t>d'intérêts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7375940"/>
              </p:ext>
            </p:extLst>
          </p:nvPr>
        </p:nvGraphicFramePr>
        <p:xfrm>
          <a:off x="490954" y="1386942"/>
          <a:ext cx="10862846" cy="282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76432056"/>
              </p:ext>
            </p:extLst>
          </p:nvPr>
        </p:nvGraphicFramePr>
        <p:xfrm>
          <a:off x="668923" y="4344934"/>
          <a:ext cx="10746245" cy="233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618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6BD976-F5CB-0046-9213-EAB446999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r="72566"/>
          <a:stretch/>
        </p:blipFill>
        <p:spPr>
          <a:xfrm rot="10800000">
            <a:off x="0" y="0"/>
            <a:ext cx="1682496" cy="16331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2DE7B9-6C87-5D44-AB4F-FEF714FDF64B}"/>
              </a:ext>
            </a:extLst>
          </p:cNvPr>
          <p:cNvGrpSpPr/>
          <p:nvPr/>
        </p:nvGrpSpPr>
        <p:grpSpPr>
          <a:xfrm>
            <a:off x="7935696" y="5532436"/>
            <a:ext cx="4256303" cy="1325564"/>
            <a:chOff x="6972301" y="5232400"/>
            <a:chExt cx="5219700" cy="1625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228182-EE18-6549-B786-8364636D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1" y="5232400"/>
              <a:ext cx="5219700" cy="1625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19B164-F440-5B4F-85A8-37A10570E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3" y="6071961"/>
              <a:ext cx="1344960" cy="580629"/>
            </a:xfrm>
            <a:prstGeom prst="rect">
              <a:avLst/>
            </a:prstGeom>
          </p:spPr>
        </p:pic>
      </p:grpSp>
      <p:sp>
        <p:nvSpPr>
          <p:cNvPr id="38" name="Title 3">
            <a:extLst>
              <a:ext uri="{FF2B5EF4-FFF2-40B4-BE49-F238E27FC236}">
                <a16:creationId xmlns:a16="http://schemas.microsoft.com/office/drawing/2014/main" id="{692176DB-2319-E844-9827-4449895ABD74}"/>
              </a:ext>
            </a:extLst>
          </p:cNvPr>
          <p:cNvSpPr txBox="1">
            <a:spLocks/>
          </p:cNvSpPr>
          <p:nvPr/>
        </p:nvSpPr>
        <p:spPr>
          <a:xfrm>
            <a:off x="1682495" y="-167497"/>
            <a:ext cx="8863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42ABD2"/>
                </a:solidFill>
                <a:latin typeface="+mn-lt"/>
              </a:rPr>
              <a:t>Mesures </a:t>
            </a:r>
            <a:r>
              <a:rPr lang="fr-FR" sz="3600" b="1" u="sng" dirty="0">
                <a:solidFill>
                  <a:srgbClr val="245B5D"/>
                </a:solidFill>
                <a:latin typeface="+mn-lt"/>
              </a:rPr>
              <a:t>déjà</a:t>
            </a:r>
            <a:r>
              <a:rPr lang="fr-FR" sz="3600" b="1" dirty="0">
                <a:solidFill>
                  <a:srgbClr val="42ABD2"/>
                </a:solidFill>
                <a:latin typeface="+mn-lt"/>
              </a:rPr>
              <a:t> prises par les autorités</a:t>
            </a:r>
            <a:endParaRPr lang="en-GB" sz="3600" b="1" dirty="0">
              <a:solidFill>
                <a:srgbClr val="42ABD2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5FD491-6E63-F048-8447-E6EA89226604}"/>
              </a:ext>
            </a:extLst>
          </p:cNvPr>
          <p:cNvSpPr txBox="1"/>
          <p:nvPr/>
        </p:nvSpPr>
        <p:spPr>
          <a:xfrm>
            <a:off x="3002398" y="2360611"/>
            <a:ext cx="1466581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61 962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Organizations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DPO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were contacted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F9452AA-F4C6-924E-9D4A-EA70E6FD0243}"/>
              </a:ext>
            </a:extLst>
          </p:cNvPr>
          <p:cNvSpPr/>
          <p:nvPr/>
        </p:nvSpPr>
        <p:spPr>
          <a:xfrm>
            <a:off x="2870224" y="2057243"/>
            <a:ext cx="3059891" cy="1341341"/>
          </a:xfrm>
          <a:prstGeom prst="rect">
            <a:avLst/>
          </a:prstGeom>
          <a:solidFill>
            <a:srgbClr val="3E9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D3EFB3-77D5-1344-A989-7C853A88286D}"/>
              </a:ext>
            </a:extLst>
          </p:cNvPr>
          <p:cNvSpPr/>
          <p:nvPr/>
        </p:nvSpPr>
        <p:spPr>
          <a:xfrm>
            <a:off x="5994111" y="2057243"/>
            <a:ext cx="2488917" cy="1341341"/>
          </a:xfrm>
          <a:prstGeom prst="rect">
            <a:avLst/>
          </a:prstGeom>
          <a:solidFill>
            <a:srgbClr val="4DC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8CEEB7-D8CF-B844-90EB-CA33B2DE3E39}"/>
              </a:ext>
            </a:extLst>
          </p:cNvPr>
          <p:cNvSpPr/>
          <p:nvPr/>
        </p:nvSpPr>
        <p:spPr>
          <a:xfrm>
            <a:off x="2189503" y="3484371"/>
            <a:ext cx="2597692" cy="1341341"/>
          </a:xfrm>
          <a:prstGeom prst="rect">
            <a:avLst/>
          </a:prstGeom>
          <a:solidFill>
            <a:srgbClr val="5AE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BED091-BD3F-594D-9485-172C2E128888}"/>
              </a:ext>
            </a:extLst>
          </p:cNvPr>
          <p:cNvSpPr/>
          <p:nvPr/>
        </p:nvSpPr>
        <p:spPr>
          <a:xfrm>
            <a:off x="4866139" y="3484371"/>
            <a:ext cx="1964544" cy="1341341"/>
          </a:xfrm>
          <a:prstGeom prst="rect">
            <a:avLst/>
          </a:prstGeom>
          <a:solidFill>
            <a:srgbClr val="317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B7CA7C4-5BCB-284A-9F17-3937674BB1B7}"/>
              </a:ext>
            </a:extLst>
          </p:cNvPr>
          <p:cNvSpPr/>
          <p:nvPr/>
        </p:nvSpPr>
        <p:spPr>
          <a:xfrm>
            <a:off x="6909627" y="3480029"/>
            <a:ext cx="2570871" cy="1341341"/>
          </a:xfrm>
          <a:prstGeom prst="rect">
            <a:avLst/>
          </a:prstGeom>
          <a:solidFill>
            <a:srgbClr val="245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89D2B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478DD82-5AFC-4E41-97D1-43B03E4F767B}"/>
              </a:ext>
            </a:extLst>
          </p:cNvPr>
          <p:cNvSpPr txBox="1"/>
          <p:nvPr/>
        </p:nvSpPr>
        <p:spPr>
          <a:xfrm>
            <a:off x="2998664" y="2526387"/>
            <a:ext cx="28415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Contrôles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91B88D-F893-1E48-B40A-F48BB015D8AB}"/>
              </a:ext>
            </a:extLst>
          </p:cNvPr>
          <p:cNvSpPr txBox="1"/>
          <p:nvPr/>
        </p:nvSpPr>
        <p:spPr>
          <a:xfrm>
            <a:off x="6267683" y="2406572"/>
            <a:ext cx="19417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Lignes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directrices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Recommandations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DC00CC7-6905-9D41-AA3C-49CE527DA1DB}"/>
              </a:ext>
            </a:extLst>
          </p:cNvPr>
          <p:cNvSpPr txBox="1"/>
          <p:nvPr/>
        </p:nvSpPr>
        <p:spPr>
          <a:xfrm>
            <a:off x="2396185" y="3689034"/>
            <a:ext cx="218432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solidFill>
                  <a:srgbClr val="245B5D"/>
                </a:solidFill>
              </a:rPr>
              <a:t>Conférences</a:t>
            </a:r>
            <a:r>
              <a:rPr lang="en-US" dirty="0">
                <a:solidFill>
                  <a:srgbClr val="245B5D"/>
                </a:solidFill>
              </a:rPr>
              <a:t> et formations pour </a:t>
            </a:r>
          </a:p>
          <a:p>
            <a:pPr algn="ctr"/>
            <a:r>
              <a:rPr lang="en-US" dirty="0">
                <a:solidFill>
                  <a:srgbClr val="245B5D"/>
                </a:solidFill>
              </a:rPr>
              <a:t>les DPOs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034F5B-6EC3-6844-ABC1-06A44FA33E95}"/>
              </a:ext>
            </a:extLst>
          </p:cNvPr>
          <p:cNvSpPr txBox="1"/>
          <p:nvPr/>
        </p:nvSpPr>
        <p:spPr>
          <a:xfrm>
            <a:off x="5241359" y="3827533"/>
            <a:ext cx="12141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Études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enquêtes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21319D-2C6C-0B4D-90F8-52C825501A12}"/>
              </a:ext>
            </a:extLst>
          </p:cNvPr>
          <p:cNvSpPr txBox="1"/>
          <p:nvPr/>
        </p:nvSpPr>
        <p:spPr>
          <a:xfrm>
            <a:off x="7040614" y="3550535"/>
            <a:ext cx="228626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Soutien aux </a:t>
            </a:r>
            <a:r>
              <a:rPr lang="fr-FR" dirty="0" err="1">
                <a:solidFill>
                  <a:schemeClr val="bg1"/>
                </a:solidFill>
              </a:rPr>
              <a:t>DPOs</a:t>
            </a:r>
            <a:r>
              <a:rPr lang="fr-FR" dirty="0">
                <a:solidFill>
                  <a:schemeClr val="bg1"/>
                </a:solidFill>
              </a:rPr>
              <a:t>: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Lettre d’information, permanences téléphoniques, etc.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8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51E785A0944C9623B2CF2D03D13A" ma:contentTypeVersion="18" ma:contentTypeDescription="Create a new document." ma:contentTypeScope="" ma:versionID="58264e8682d0c485d086dbfb4c4eb035">
  <xsd:schema xmlns:xsd="http://www.w3.org/2001/XMLSchema" xmlns:xs="http://www.w3.org/2001/XMLSchema" xmlns:p="http://schemas.microsoft.com/office/2006/metadata/properties" xmlns:ns2="68d6e1ab-37aa-479f-9c04-d86d5735be89" xmlns:ns3="5a3c07ad-2062-43ec-a013-bc9d633bbc24" xmlns:ns4="d1ae0414-cf28-4f65-9cb4-6b3a95b2d45d" targetNamespace="http://schemas.microsoft.com/office/2006/metadata/properties" ma:root="true" ma:fieldsID="567c239ed77cd28216b00c4d738df6bd" ns2:_="" ns3:_="" ns4:_="">
    <xsd:import namespace="68d6e1ab-37aa-479f-9c04-d86d5735be89"/>
    <xsd:import namespace="5a3c07ad-2062-43ec-a013-bc9d633bbc24"/>
    <xsd:import namespace="d1ae0414-cf28-4f65-9cb4-6b3a95b2d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6e1ab-37aa-479f-9c04-d86d5735b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b49f784-fb7a-4e88-81ea-a4ee0e0502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c07ad-2062-43ec-a013-bc9d633bbc2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bc40a32-71ad-409a-92c3-d63ded217acb}" ma:internalName="TaxCatchAll" ma:showField="CatchAllData" ma:web="d1ae0414-cf28-4f65-9cb4-6b3a95b2d4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e0414-cf28-4f65-9cb4-6b3a95b2d45d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d6e1ab-37aa-479f-9c04-d86d5735be89">
      <Terms xmlns="http://schemas.microsoft.com/office/infopath/2007/PartnerControls"/>
    </lcf76f155ced4ddcb4097134ff3c332f>
    <TaxCatchAll xmlns="5a3c07ad-2062-43ec-a013-bc9d633bbc24" xsi:nil="true"/>
  </documentManagement>
</p:properties>
</file>

<file path=customXml/itemProps1.xml><?xml version="1.0" encoding="utf-8"?>
<ds:datastoreItem xmlns:ds="http://schemas.openxmlformats.org/officeDocument/2006/customXml" ds:itemID="{47667243-2B73-49D3-AD35-75EE757DD11D}"/>
</file>

<file path=customXml/itemProps2.xml><?xml version="1.0" encoding="utf-8"?>
<ds:datastoreItem xmlns:ds="http://schemas.openxmlformats.org/officeDocument/2006/customXml" ds:itemID="{1407D17D-BCB4-4695-86CB-7F6BE84A3B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76155-AF03-4065-994E-6A196002E6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Widescreen</PresentationFormat>
  <Paragraphs>97</Paragraphs>
  <Slides>11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ressources insuffisantes </vt:lpstr>
      <vt:lpstr>Rapports insuffisants avec la direction </vt:lpstr>
      <vt:lpstr>Les conflits d'intérêts </vt:lpstr>
      <vt:lpstr>PowerPoint Presentation</vt:lpstr>
      <vt:lpstr>PowerPoint Presentation</vt:lpstr>
      <vt:lpstr>PowerPoint Presentation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COLONNA Marianna</dc:creator>
  <cp:lastModifiedBy>Pieter Herman</cp:lastModifiedBy>
  <cp:revision>253</cp:revision>
  <dcterms:created xsi:type="dcterms:W3CDTF">2022-10-21T12:58:05Z</dcterms:created>
  <dcterms:modified xsi:type="dcterms:W3CDTF">2024-03-20T13:48:35Z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6eec08-3916-454d-825e-219775cc1119_Enabled">
    <vt:lpwstr>true</vt:lpwstr>
  </property>
  <property fmtid="{D5CDD505-2E9C-101B-9397-08002B2CF9AE}" pid="3" name="MSIP_Label_8d6eec08-3916-454d-825e-219775cc1119_SetDate">
    <vt:lpwstr>2024-03-18T15:53:34Z</vt:lpwstr>
  </property>
  <property fmtid="{D5CDD505-2E9C-101B-9397-08002B2CF9AE}" pid="4" name="MSIP_Label_8d6eec08-3916-454d-825e-219775cc1119_Method">
    <vt:lpwstr>Privileged</vt:lpwstr>
  </property>
  <property fmtid="{D5CDD505-2E9C-101B-9397-08002B2CF9AE}" pid="5" name="MSIP_Label_8d6eec08-3916-454d-825e-219775cc1119_Name">
    <vt:lpwstr>TOR_Public</vt:lpwstr>
  </property>
  <property fmtid="{D5CDD505-2E9C-101B-9397-08002B2CF9AE}" pid="6" name="MSIP_Label_8d6eec08-3916-454d-825e-219775cc1119_SiteId">
    <vt:lpwstr>17075fe6-81b6-42f8-8120-de58650ac4fc</vt:lpwstr>
  </property>
  <property fmtid="{D5CDD505-2E9C-101B-9397-08002B2CF9AE}" pid="7" name="MSIP_Label_8d6eec08-3916-454d-825e-219775cc1119_ActionId">
    <vt:lpwstr>5d52b472-c564-41f6-a9f2-89acbdeac0ca</vt:lpwstr>
  </property>
  <property fmtid="{D5CDD505-2E9C-101B-9397-08002B2CF9AE}" pid="8" name="MSIP_Label_8d6eec08-3916-454d-825e-219775cc1119_ContentBits">
    <vt:lpwstr>0</vt:lpwstr>
  </property>
  <property fmtid="{D5CDD505-2E9C-101B-9397-08002B2CF9AE}" pid="9" name="ContentTypeId">
    <vt:lpwstr>0x010100BA3051E785A0944C9623B2CF2D03D13A</vt:lpwstr>
  </property>
</Properties>
</file>