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0" r:id="rId3"/>
    <p:sldId id="258" r:id="rId4"/>
    <p:sldId id="336" r:id="rId5"/>
    <p:sldId id="326" r:id="rId6"/>
    <p:sldId id="327" r:id="rId7"/>
    <p:sldId id="345" r:id="rId8"/>
    <p:sldId id="328" r:id="rId9"/>
    <p:sldId id="329" r:id="rId10"/>
    <p:sldId id="330" r:id="rId11"/>
    <p:sldId id="344" r:id="rId12"/>
    <p:sldId id="331" r:id="rId13"/>
    <p:sldId id="301" r:id="rId14"/>
    <p:sldId id="333" r:id="rId15"/>
    <p:sldId id="334" r:id="rId16"/>
    <p:sldId id="338" r:id="rId17"/>
    <p:sldId id="335" r:id="rId18"/>
    <p:sldId id="339" r:id="rId19"/>
    <p:sldId id="343" r:id="rId20"/>
    <p:sldId id="337" r:id="rId21"/>
    <p:sldId id="340" r:id="rId22"/>
    <p:sldId id="341" r:id="rId23"/>
    <p:sldId id="342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281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1F497D"/>
    <a:srgbClr val="B3D8F2"/>
    <a:srgbClr val="F9FAFA"/>
    <a:srgbClr val="003366"/>
    <a:srgbClr val="4F81BD"/>
    <a:srgbClr val="000000"/>
    <a:srgbClr val="2E4C8A"/>
    <a:srgbClr val="65A2B7"/>
    <a:srgbClr val="ED5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87985" autoAdjust="0"/>
  </p:normalViewPr>
  <p:slideViewPr>
    <p:cSldViewPr>
      <p:cViewPr>
        <p:scale>
          <a:sx n="75" d="100"/>
          <a:sy n="75" d="100"/>
        </p:scale>
        <p:origin x="-1386" y="-5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06C4B-7152-4247-BE47-C3706B9BCEE4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DDBA5-A38A-456B-8E29-769240CF917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4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58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 smtClean="0"/>
              <a:t>Wie</a:t>
            </a:r>
            <a:r>
              <a:rPr lang="en-GB" dirty="0" smtClean="0"/>
              <a:t> ben </a:t>
            </a:r>
            <a:r>
              <a:rPr lang="en-GB" dirty="0" err="1" smtClean="0"/>
              <a:t>ik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BE" dirty="0" err="1" smtClean="0"/>
              <a:t>Guidelines</a:t>
            </a:r>
            <a:r>
              <a:rPr lang="nl-BE" baseline="0" dirty="0" smtClean="0"/>
              <a:t> voor DPO op nationaal niveau verduidelijken zoals in Estland, Finland en Spanje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BE" baseline="0" dirty="0" smtClean="0"/>
              <a:t>DPA hiermee belast – </a:t>
            </a:r>
            <a:r>
              <a:rPr lang="nl-BE" baseline="0" smtClean="0"/>
              <a:t>aandringen bij de </a:t>
            </a:r>
            <a:r>
              <a:rPr lang="nl-BE" baseline="0" dirty="0" smtClean="0"/>
              <a:t>Voorzitter van de </a:t>
            </a:r>
            <a:r>
              <a:rPr lang="nl-BE" baseline="0" dirty="0" err="1" smtClean="0"/>
              <a:t>privacycommissie</a:t>
            </a:r>
            <a:r>
              <a:rPr lang="nl-BE" baseline="0" dirty="0" smtClean="0"/>
              <a:t> 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 smtClean="0"/>
              <a:t>Ik dank u.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50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DBA5-A38A-456B-8E29-769240CF917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4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E8DC-8322-46E9-B9DB-C78C9C1D19CD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35C2-67BD-49F6-8B4E-045F33FC56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4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E8DC-8322-46E9-B9DB-C78C9C1D19CD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35C2-67BD-49F6-8B4E-045F33FC56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6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E8DC-8322-46E9-B9DB-C78C9C1D19CD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35C2-67BD-49F6-8B4E-045F33FC56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5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E8DC-8322-46E9-B9DB-C78C9C1D19CD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35C2-67BD-49F6-8B4E-045F33FC56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4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E8DC-8322-46E9-B9DB-C78C9C1D19CD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35C2-67BD-49F6-8B4E-045F33FC56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18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E8DC-8322-46E9-B9DB-C78C9C1D19CD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35C2-67BD-49F6-8B4E-045F33FC56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73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E8DC-8322-46E9-B9DB-C78C9C1D19CD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35C2-67BD-49F6-8B4E-045F33FC56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89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E8DC-8322-46E9-B9DB-C78C9C1D19CD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35C2-67BD-49F6-8B4E-045F33FC56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9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E8DC-8322-46E9-B9DB-C78C9C1D19CD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35C2-67BD-49F6-8B4E-045F33FC56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9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E8DC-8322-46E9-B9DB-C78C9C1D19CD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35C2-67BD-49F6-8B4E-045F33FC56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08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E8DC-8322-46E9-B9DB-C78C9C1D19CD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35C2-67BD-49F6-8B4E-045F33FC56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90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5E8DC-8322-46E9-B9DB-C78C9C1D19CD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A35C2-67BD-49F6-8B4E-045F33FC56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91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3633857"/>
            <a:ext cx="9144000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DPO’S, HOEKSTEEN IN HET PRIVACYBELEID</a:t>
            </a:r>
          </a:p>
          <a:p>
            <a:pPr algn="ctr"/>
            <a:r>
              <a:rPr lang="nl-BE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PRIVACY CAFÉ - DATA PROTECTION INSTITUTE</a:t>
            </a:r>
            <a:endParaRPr lang="nl-BE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0" y="4587964"/>
            <a:ext cx="91440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chemeClr val="tx2"/>
                </a:solidFill>
                <a:latin typeface="Century Gothic" panose="020B0502020202020204" pitchFamily="34" charset="0"/>
              </a:rPr>
              <a:t>PHILIPPE DE BACKER</a:t>
            </a:r>
          </a:p>
          <a:p>
            <a:pPr algn="ctr"/>
            <a:r>
              <a:rPr lang="nl-BE" sz="1100" b="1" dirty="0">
                <a:solidFill>
                  <a:schemeClr val="tx2"/>
                </a:solidFill>
                <a:latin typeface="Century Gothic" panose="020B0502020202020204" pitchFamily="34" charset="0"/>
              </a:rPr>
              <a:t>STAATSSECRETARIS VOOR BESTRIJDING VAN DE SOCIALE FRAUDE, PRIVACY EN DE </a:t>
            </a:r>
            <a:r>
              <a:rPr lang="nl-BE" sz="11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NOORDZEE</a:t>
            </a:r>
            <a:endParaRPr lang="en-GB" sz="11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fbeeldingsresultaat voor old physician wri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r="15610"/>
          <a:stretch/>
        </p:blipFill>
        <p:spPr bwMode="auto">
          <a:xfrm>
            <a:off x="4572294" y="-9968"/>
            <a:ext cx="4572000" cy="444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fbeeldingsresultaat voor hospital administr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3" r="26552"/>
          <a:stretch/>
        </p:blipFill>
        <p:spPr bwMode="auto">
          <a:xfrm>
            <a:off x="0" y="0"/>
            <a:ext cx="4572294" cy="44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WORKING PARTY 29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294" y="-9968"/>
            <a:ext cx="9143706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“GROTE SCHAAL”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58664" y="2217807"/>
            <a:ext cx="3609280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BEHEER PATIENTENGEGEVENS DOOR ZIEKENHUIS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04048" y="2212823"/>
            <a:ext cx="3609280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BEHEER PATIENTENGEGEVENS DOOR HUISARTS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431685" y="2573566"/>
            <a:ext cx="1440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800" b="1" dirty="0" smtClean="0">
                <a:solidFill>
                  <a:srgbClr val="92D050"/>
                </a:solidFill>
                <a:latin typeface="Chiller" panose="04020404031007020602" pitchFamily="82" charset="0"/>
              </a:rPr>
              <a:t>V</a:t>
            </a:r>
            <a:endParaRPr lang="en-GB" sz="13800" b="1" dirty="0">
              <a:solidFill>
                <a:srgbClr val="92D050"/>
              </a:solidFill>
              <a:latin typeface="Chiller" panose="04020404031007020602" pitchFamily="82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300192" y="2519688"/>
            <a:ext cx="1440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8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X</a:t>
            </a:r>
            <a:endParaRPr lang="en-GB" sz="138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Afbeeldingsresultaat voor hospital admini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" r="4228"/>
          <a:stretch/>
        </p:blipFill>
        <p:spPr bwMode="auto">
          <a:xfrm>
            <a:off x="-1" y="-20538"/>
            <a:ext cx="9188161" cy="44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294" y="-9968"/>
            <a:ext cx="9143706" cy="369332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“GROTE SCHAAL”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0" y="4435614"/>
            <a:ext cx="9145814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QUID BELGIË?</a:t>
            </a:r>
            <a:endParaRPr lang="nl-BE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51103" y="2022872"/>
            <a:ext cx="4320480" cy="369332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WAT MET VEILGHEIDSEXPERTEN? 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51103" y="2454920"/>
            <a:ext cx="4320480" cy="369332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KAN OOK DPO ZIJN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51103" y="2886968"/>
            <a:ext cx="4320480" cy="92333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HANGT AF VAN VOORWAARDEN ROND POSITIE , TAKEN EN KWALITEITEN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riminaldefenselawyertx.com/wp-content/uploads/2014/08/Crim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6" y="-999198"/>
            <a:ext cx="9162650" cy="610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WORKING PARTY 29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467544" y="483518"/>
            <a:ext cx="5616624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“BIJZONDERE CATEGORIEËN” (ARTIKEL 9)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67544" y="915566"/>
            <a:ext cx="5616624" cy="36933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STRAFRECHTELIJKE VEROORDELINGEN (ARTIKEL 10)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67544" y="1347614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ER STAAT IN ARTIKEL 37(1)C “EN” 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059832" y="1779662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MOET ALS “OF” WORDEN GELEZEN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059832" y="2211710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DUS NIET CUMULATIEF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060959" y="2643758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 VAN DE 2 CATEGORIËEN IS VOLDOENDE VOOR DPO VERPLICHTING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GDPR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179512" y="114186"/>
            <a:ext cx="4320480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VERWERKINGSVERANTWOORDELIJKE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79512" y="546234"/>
            <a:ext cx="4320480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NATUURLIJKE  OF RECHTSPERSOON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79512" y="978282"/>
            <a:ext cx="4320480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BEPAALT DOEL VAN EN MIDDELEN VOOR VERWERKING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644008" y="114186"/>
            <a:ext cx="4320480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VERWERKER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644008" y="546234"/>
            <a:ext cx="4320480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  <a:latin typeface="Century Gothic" panose="020B0502020202020204" pitchFamily="34" charset="0"/>
              </a:rPr>
              <a:t>NATUURLIJKE  OF RECHTSPERSOON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644008" y="978282"/>
            <a:ext cx="4320480" cy="923330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DIE DE DATA VERWERKT IN OPDRACHT VAN DE VERWERKINGSVERANTWOORDELIJKE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185316" y="2365018"/>
            <a:ext cx="8779172" cy="369332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SOMS VERWERKINGSVERANTWOORDELIJKE, SOMS VERWERKER, SOMS ALLEBEI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185316" y="1995686"/>
            <a:ext cx="8779172" cy="369332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WIE MOET ER EEN DPO AANSTELLEN? 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20" name="Picture 4" descr="Afbeeldingsresultaat voor data controll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6526" r="2372" b="4011"/>
          <a:stretch/>
        </p:blipFill>
        <p:spPr bwMode="auto">
          <a:xfrm>
            <a:off x="2339752" y="2844799"/>
            <a:ext cx="4583562" cy="151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5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fbeeldingsresultaat voor data contro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924" y="978282"/>
            <a:ext cx="4008362" cy="32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WORKING PARTY 29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3" name="Tekstvak 22"/>
          <p:cNvSpPr txBox="1"/>
          <p:nvPr/>
        </p:nvSpPr>
        <p:spPr>
          <a:xfrm>
            <a:off x="-5634" y="0"/>
            <a:ext cx="9149634" cy="369332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WIE MOET ER EEN DPO AANSTELLEN? 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47294" y="546234"/>
            <a:ext cx="5616624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ADVIES WORKING PARTY 29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47294" y="978282"/>
            <a:ext cx="5616624" cy="1200329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OOK ALS VERWERKER DE DPO MOET AANSTELLEN KAN HET AANGERADEN ZIJN DAT DE VERWERKERSVERANTWOORDELIJKE DAT OOK DOET.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47294" y="2235517"/>
            <a:ext cx="5616624" cy="1754326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DPO VAN DE VERWERKER KAN BEST OOK ALLE ACTIVITEITEN VAN DE ORGANISATIE VAN DE VERWERKER CONTROLEREN ALS DIE ORGANISATIE OOK OPTREEDT BINNEN HAAR EIGEN DOMEIN ALS VERWERKINGSVERANTWOORDELIJKE</a:t>
            </a:r>
          </a:p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VB. HR, IT, LOGISTICS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WORKING PARTY 29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3" name="Tekstvak 22"/>
          <p:cNvSpPr txBox="1"/>
          <p:nvPr/>
        </p:nvSpPr>
        <p:spPr>
          <a:xfrm>
            <a:off x="-5634" y="0"/>
            <a:ext cx="9149634" cy="369332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WIE MOET ER EEN DPO AANSTELLEN? 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290" name="Picture 2" descr="Afbeeldingsresultaat voor web analyt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059582"/>
            <a:ext cx="3754835" cy="207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fbeeldingsresultaat voor small business ow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90577"/>
            <a:ext cx="2664296" cy="267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458664" y="2074323"/>
            <a:ext cx="3609280" cy="923330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KLEIN FAMILIEBEDRIJF DAT WEBSITEBEZOEKERS WIL LATEN ANALYSEREN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220072" y="2074323"/>
            <a:ext cx="3609280" cy="923330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BEDRIJFJE DAT WEBANALYSES DOET VOOR VELE KLEINE FAMILIEBEDRIJVEN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304632" y="2555758"/>
            <a:ext cx="1440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800" b="1" dirty="0" smtClean="0">
                <a:solidFill>
                  <a:srgbClr val="92D050"/>
                </a:solidFill>
                <a:latin typeface="Chiller" panose="04020404031007020602" pitchFamily="82" charset="0"/>
              </a:rPr>
              <a:t>V</a:t>
            </a:r>
            <a:endParaRPr lang="en-GB" sz="13800" b="1" dirty="0">
              <a:solidFill>
                <a:srgbClr val="92D050"/>
              </a:solidFill>
              <a:latin typeface="Chiller" panose="04020404031007020602" pitchFamily="82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691680" y="2519686"/>
            <a:ext cx="1440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38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X</a:t>
            </a:r>
            <a:endParaRPr lang="en-GB" sz="138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fbeeldingsresultaat voor data protection offic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7" t="13517" b="19095"/>
          <a:stretch/>
        </p:blipFill>
        <p:spPr bwMode="auto">
          <a:xfrm>
            <a:off x="6156176" y="339502"/>
            <a:ext cx="2718737" cy="38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0" y="2139702"/>
            <a:ext cx="6156176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HOEVEEL DPO’S?</a:t>
            </a:r>
            <a:endParaRPr lang="nl-BE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" name="Rechthoek 1"/>
          <p:cNvSpPr/>
          <p:nvPr/>
        </p:nvSpPr>
        <p:spPr>
          <a:xfrm>
            <a:off x="0" y="2724477"/>
            <a:ext cx="6156176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VOLGENS GDPR &amp; </a:t>
            </a:r>
          </a:p>
          <a:p>
            <a:r>
              <a:rPr lang="nl-BE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WORKING PARTY 29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0" y="3801695"/>
            <a:ext cx="6156176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QUID BELGIË?</a:t>
            </a:r>
            <a:endParaRPr lang="nl-BE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fbeeldingsresultaat voor data protection offic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294" cy="55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GDPR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47294" y="546234"/>
            <a:ext cx="5616624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ARTIKEL 37(2)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47294" y="978282"/>
            <a:ext cx="5616624" cy="1477328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EEN CONCERN KAN ÉÉN FUNCTIONARIS VOOR GEGEVENSBESCHERMING BENOEMEN, </a:t>
            </a:r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MITS DE FUNCTIONARIS VOOR GEGEVENSBESCHERMING</a:t>
            </a:r>
          </a:p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VANUIT ELKE VESTIGING MAKKELIJK TE CONTACTEREN IS. 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47294" y="2534582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GELIJKAARDIGE REGELING VOOR DPO IN VERSCHILLENDE OVERHEIDSINSTANTIES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fbeeldingsresultaat voor data protection offic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294" cy="55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" name="Tekstvak 14"/>
          <p:cNvSpPr txBox="1"/>
          <p:nvPr/>
        </p:nvSpPr>
        <p:spPr>
          <a:xfrm>
            <a:off x="347294" y="546234"/>
            <a:ext cx="5616624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AANTAL DPO’S VOLGENS WP29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47294" y="978282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 MOET IN MOGELIJKHEID ZIJN OM EFFICIËNT TE COMMUNICEREN MET BETROKKENEN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WORKING PARTY 29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294" y="1709395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 COÖPEREREN MET TOEZICHTHOUDENDE OVERHEDEN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059832" y="2418442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 DE TAAL DIE DOOR TOEZICHTHOUDENDE OVERHEID GEHANTEERD WORDT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078535" y="3149555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BETROKKENEN MOET DPO KUNNEN CONTACTEREN VIA BIJVOORBEELD EEN HOTLINE 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fbeeldingsresultaat voor data protection offic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" y="0"/>
            <a:ext cx="9144294" cy="55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" name="Tekstvak 14"/>
          <p:cNvSpPr txBox="1"/>
          <p:nvPr/>
        </p:nvSpPr>
        <p:spPr>
          <a:xfrm>
            <a:off x="347294" y="546234"/>
            <a:ext cx="5616624" cy="369332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AANTAL DPO’S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47294" y="978282"/>
            <a:ext cx="5616624" cy="1200329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FEDERALE STRUCTUUR ZAL WAARSCHIJNLIJK INVLOED HEBBEN OP AANTAL DPO’S BIJ OVERHEID. ZAL MOGELIJK EEN NOOD AAN DPO’S CREËREN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294" y="2276167"/>
            <a:ext cx="5616624" cy="369332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OOK INTERCOMMUNALES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059832" y="2715766"/>
            <a:ext cx="5616624" cy="646331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ELKE NIVEAU MOET NU AL ZIJN VERANTWOORDELIJKHEID NEMEN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078535" y="3434105"/>
            <a:ext cx="5616624" cy="369332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2018 ZAL ER SNELLER ZIJN DAN GEDACHT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0" y="4435614"/>
            <a:ext cx="9145814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QUID BELGIË?</a:t>
            </a:r>
            <a:endParaRPr lang="nl-BE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2.staticflickr.com/4/3933/14971235753_463c774250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r="55529"/>
          <a:stretch/>
        </p:blipFill>
        <p:spPr bwMode="auto">
          <a:xfrm>
            <a:off x="3430411" y="0"/>
            <a:ext cx="2066284" cy="44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philippe de backer staatssecretar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7" r="10873"/>
          <a:stretch/>
        </p:blipFill>
        <p:spPr bwMode="auto">
          <a:xfrm>
            <a:off x="7357376" y="0"/>
            <a:ext cx="1786918" cy="44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7/7c/Antwerp_-_by_Craig_Wyzi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r="25550"/>
          <a:stretch/>
        </p:blipFill>
        <p:spPr bwMode="auto">
          <a:xfrm>
            <a:off x="5496695" y="0"/>
            <a:ext cx="1860681" cy="45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laboratori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2" r="34413"/>
          <a:stretch/>
        </p:blipFill>
        <p:spPr bwMode="auto">
          <a:xfrm>
            <a:off x="1796058" y="-1081"/>
            <a:ext cx="1839956" cy="443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PHILIPPE DE BACKER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Afbeeldingsresultaat voor molecular biolog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r="70063"/>
          <a:stretch/>
        </p:blipFill>
        <p:spPr bwMode="auto">
          <a:xfrm>
            <a:off x="0" y="0"/>
            <a:ext cx="1796058" cy="44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636014" y="0"/>
            <a:ext cx="1860681" cy="707886"/>
          </a:xfrm>
          <a:prstGeom prst="rect">
            <a:avLst/>
          </a:prstGeom>
          <a:solidFill>
            <a:srgbClr val="1F497D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bg1"/>
                </a:solidFill>
                <a:latin typeface="Centhury Gothic"/>
              </a:rPr>
              <a:t>EUROPEES PARLEMENT</a:t>
            </a:r>
            <a:endParaRPr lang="en-GB" sz="2000" b="1" dirty="0">
              <a:solidFill>
                <a:schemeClr val="bg1"/>
              </a:solidFill>
              <a:latin typeface="Centhury Gothic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796058" y="0"/>
            <a:ext cx="1839956" cy="400110"/>
          </a:xfrm>
          <a:prstGeom prst="rect">
            <a:avLst/>
          </a:prstGeom>
          <a:solidFill>
            <a:srgbClr val="1F497D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bg1"/>
                </a:solidFill>
                <a:latin typeface="Centhury Gothic"/>
              </a:rPr>
              <a:t>PRIVÉ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-1081"/>
            <a:ext cx="1796058" cy="400110"/>
          </a:xfrm>
          <a:prstGeom prst="rect">
            <a:avLst/>
          </a:prstGeom>
          <a:solidFill>
            <a:srgbClr val="1F497D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bg1"/>
                </a:solidFill>
                <a:latin typeface="Centhury Gothic"/>
              </a:rPr>
              <a:t>PHD-MBA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496695" y="-1081"/>
            <a:ext cx="1860681" cy="400110"/>
          </a:xfrm>
          <a:prstGeom prst="rect">
            <a:avLst/>
          </a:prstGeom>
          <a:solidFill>
            <a:srgbClr val="1F497D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bg1"/>
                </a:solidFill>
                <a:latin typeface="Centhury Gothic"/>
              </a:rPr>
              <a:t>ANTWERPEN</a:t>
            </a:r>
            <a:endParaRPr lang="en-GB" sz="2000" b="1" dirty="0">
              <a:solidFill>
                <a:schemeClr val="bg1"/>
              </a:solidFill>
              <a:latin typeface="Centhury Gothic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357376" y="0"/>
            <a:ext cx="1895143" cy="707886"/>
          </a:xfrm>
          <a:prstGeom prst="rect">
            <a:avLst/>
          </a:prstGeom>
          <a:solidFill>
            <a:srgbClr val="1F497D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bg1"/>
                </a:solidFill>
                <a:latin typeface="Centhury Gothic"/>
              </a:rPr>
              <a:t>STAATS</a:t>
            </a:r>
          </a:p>
          <a:p>
            <a:r>
              <a:rPr lang="nl-BE" sz="2000" b="1" dirty="0" smtClean="0">
                <a:solidFill>
                  <a:schemeClr val="bg1"/>
                </a:solidFill>
                <a:latin typeface="Centhury Gothic"/>
              </a:rPr>
              <a:t>SECRETARIS</a:t>
            </a:r>
            <a:endParaRPr lang="en-GB" sz="2000" b="1" dirty="0">
              <a:solidFill>
                <a:schemeClr val="bg1"/>
              </a:solidFill>
              <a:latin typeface="Centh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2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fbeeldingsresultaat voor data protection offic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7" t="13517" b="19095"/>
          <a:stretch/>
        </p:blipFill>
        <p:spPr bwMode="auto">
          <a:xfrm>
            <a:off x="6156176" y="339502"/>
            <a:ext cx="2718737" cy="38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0" y="2139702"/>
            <a:ext cx="6156176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WAT VERWACHTEN VAN DPO?</a:t>
            </a:r>
            <a:endParaRPr lang="nl-BE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" name="Rechthoek 1"/>
          <p:cNvSpPr/>
          <p:nvPr/>
        </p:nvSpPr>
        <p:spPr>
          <a:xfrm>
            <a:off x="0" y="2724477"/>
            <a:ext cx="6156176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VOLGENS GDPR &amp; </a:t>
            </a:r>
          </a:p>
          <a:p>
            <a:r>
              <a:rPr lang="nl-BE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WORKING PARTY 29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0" y="3801695"/>
            <a:ext cx="6156176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QUID BELGIË?</a:t>
            </a:r>
            <a:endParaRPr lang="nl-BE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fbeeldingsresultaat voor privacy profess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0658"/>
            <a:ext cx="9144000" cy="84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GDPR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3" name="Tekstvak 12"/>
          <p:cNvSpPr txBox="1"/>
          <p:nvPr/>
        </p:nvSpPr>
        <p:spPr>
          <a:xfrm>
            <a:off x="467544" y="483518"/>
            <a:ext cx="5616624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ARTIKEL 37(5)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67544" y="915566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PROFESSIONELE KWALITEITEN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67544" y="1347614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DESKUNDIGHEID OP VLAK VAN WETGEVING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67544" y="2224484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VERMOGEN OM TAKEN (ART 39) TE VERVULLEN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67544" y="1779662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DESKUNDIGHEID OP VLAK VAN PRAKTIJK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fbeeldingsresultaat voor privacy profess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0658"/>
            <a:ext cx="9144000" cy="84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WORKING PARTY 29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67544" y="483518"/>
            <a:ext cx="5616624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PROFESSIONELE KWALITEITEN &amp; EXPERTISE (WP29)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67544" y="915566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EXPERTISE IN NATIONALE EN EUROPESE WETGEVING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67544" y="1635646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MOETEN VOLDOENDE BEGELEIDING KRIJGEN DOOR TOEZICHTHOUDENDE OVERHEID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67544" y="2355726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KENNIS VAN DE BEDRIJFSWERELD HELPT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467544" y="2813814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DUIDELIJKHEID </a:t>
            </a:r>
            <a:r>
              <a:rPr lang="nl-B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(rechtszekerheid) VAN DE OVERHEID HELPT 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fbeeldingsresultaat voor privacy profess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" y="-1100658"/>
            <a:ext cx="9144000" cy="84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467544" y="483518"/>
            <a:ext cx="5616624" cy="369332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PROFESSIONELE KWALITEITEN &amp; EXPERTISE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67544" y="915566"/>
            <a:ext cx="5616624" cy="646331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PRIVACYCOMMISSIE ZAL DPO’S MOETEN BEGELEIDEN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67544" y="1635646"/>
            <a:ext cx="5616624" cy="646331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OP VLAK VAN OPLEIDINGEN MARKT LATEN SPELEN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67544" y="2355726"/>
            <a:ext cx="5616624" cy="646331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MAAR OOK AANDACHT AAN BESTEDEN OP UNIVERSITEITEN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0" y="4435614"/>
            <a:ext cx="9145814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QUID BELGIË?</a:t>
            </a:r>
            <a:endParaRPr lang="nl-BE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fbeeldingsresultaat voor privacy profess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0658"/>
            <a:ext cx="9144000" cy="848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WORKING PARTY 29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67544" y="483518"/>
            <a:ext cx="5616624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HET VERMOGEN OM TAKEN UIT TE VOEREN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67544" y="915566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PERSOONLIJKE KWALITEITEN: INTEGRITEIT EN PROFESSIONELE ETHIEK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67544" y="1635646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POSITIE BINNEN DE ORGANISATIE: BESCHERMEN VOOR ONTERECHT ONTSLAG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67544" y="2355726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GEGEVENSBESCHERMINGSCULTUUR VOEDEN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467544" y="2813814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GDPR PRINCIPES INBURGEREN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fbeeldingsresultaat voor data protection offic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7" t="13517" b="19095"/>
          <a:stretch/>
        </p:blipFill>
        <p:spPr bwMode="auto">
          <a:xfrm>
            <a:off x="6156176" y="339502"/>
            <a:ext cx="2718737" cy="38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0" y="2139702"/>
            <a:ext cx="6156176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POSITIE VAN DE DPO?</a:t>
            </a:r>
            <a:endParaRPr lang="nl-BE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" name="Rechthoek 1"/>
          <p:cNvSpPr/>
          <p:nvPr/>
        </p:nvSpPr>
        <p:spPr>
          <a:xfrm>
            <a:off x="0" y="2724477"/>
            <a:ext cx="6156176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VOLGENS GDPR &amp; </a:t>
            </a:r>
          </a:p>
          <a:p>
            <a:r>
              <a:rPr lang="nl-BE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WORKING PARTY 29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0" y="3801695"/>
            <a:ext cx="6156176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QUID BELGIË?</a:t>
            </a:r>
            <a:endParaRPr lang="nl-BE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fbeeldingsresultaat voor data protection offic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00" y="-550332"/>
            <a:ext cx="9178694" cy="809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467544" y="483518"/>
            <a:ext cx="5616624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ARTIKEL 38: DPO MOET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67544" y="915566"/>
            <a:ext cx="5616624" cy="1200329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NAAR BEHOREN EN TIJDIG WORDEN BETROKKEN BIJ ALLE AANGELEGENHEDEN DIE VERBAND HOUDEN MET DE BESCHERMING VAN PERSOONSGEGEVENS.</a:t>
            </a:r>
            <a:endParaRPr lang="nl-B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67544" y="2202418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NODIGE ONDERSTEUNING KRIJGEN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467544" y="2643758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&amp; TOEGANG TOT DE VERWERKINGSPROCESSEN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GDPR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67544" y="3113026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ONAFHANKELIJK KUNNEN FUNCTIONEREN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67544" y="3579862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MOET BESCHERMD ZIJN TEGEN ONTSLAG/STRAF VANWEGE HET VERVULLEN VAN ZIJN TAAK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fbeeldingsresultaat voor data protection offic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00" y="-550332"/>
            <a:ext cx="9178694" cy="809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467544" y="483518"/>
            <a:ext cx="8064896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ARTIKEL 38 VOLGENS WP29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67544" y="915566"/>
            <a:ext cx="8064896" cy="923330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 MOET VROEG BETROKKEN WORDEN, UITGENODIGD WORDEN OP MEETINGS, BIJ RELEVANTE BESLISSINGEN EN DATA BREACHES AANWEZIG ZIJN, GEHOORD WORDEN</a:t>
            </a:r>
            <a:endParaRPr lang="nl-B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67544" y="1923678"/>
            <a:ext cx="8064896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ACTIEVE ONDERSTEUNING DOOR MANAGEMENT, GENOEG TIJD, TRAINING, COLLEGA’S EN MIDDELEN KRIJGEN VOOR ZIJN JOB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67544" y="2643758"/>
            <a:ext cx="8064896" cy="923330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 MAG GEEN INSTRUCTIES KRIJGEN OVER HOE ZE PROBLEMEN MOETEN AANPAKKEN, GEEN BESLISSINGEN NEMEN BUITEN BEVOEGDHEID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WORKING PARTY 29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67544" y="3653611"/>
            <a:ext cx="8064896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MEERDERE VORMEN VAN STRAF: MISGUNNEN VAN NORMALE VOORDELEN.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 KAN WEL ONTSLAGEN WORDEN OM ANDERE REDEN </a:t>
            </a:r>
            <a:endParaRPr lang="nl-BE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9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fbeeldingsresultaat voor data protection offic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00" y="-550332"/>
            <a:ext cx="9178694" cy="809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467544" y="483518"/>
            <a:ext cx="8064896" cy="369332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ARTIKEL 38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67544" y="915566"/>
            <a:ext cx="8064896" cy="369332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PRIVACYCOMMISSIE MOET HIER OVER WAKEN</a:t>
            </a:r>
            <a:endParaRPr lang="nl-B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67544" y="1347614"/>
            <a:ext cx="8064896" cy="646331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DPA VAN ESTLAND, SPANJE EN FINLAND HEBBEN AL PRECISERINGEN VAN DE GUIDELINES ONDER MEER DE DPO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67544" y="2067694"/>
            <a:ext cx="8064896" cy="646331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BRIEF NAAR BELGISCHE DPA OM AAN TE MOEDIGEN DIT VOORBEELD TE VOLGEN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0" y="4435614"/>
            <a:ext cx="9145814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QUID BELGIË?</a:t>
            </a:r>
            <a:endParaRPr lang="nl-BE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fbeeldingsresultaat voor data protection offic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7" t="13517" b="19095"/>
          <a:stretch/>
        </p:blipFill>
        <p:spPr bwMode="auto">
          <a:xfrm>
            <a:off x="6156176" y="339502"/>
            <a:ext cx="2718737" cy="38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0" y="2139702"/>
            <a:ext cx="6156176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TAKEN VAN DE DPO?</a:t>
            </a:r>
            <a:endParaRPr lang="nl-BE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" name="Rechthoek 1"/>
          <p:cNvSpPr/>
          <p:nvPr/>
        </p:nvSpPr>
        <p:spPr>
          <a:xfrm>
            <a:off x="0" y="2724477"/>
            <a:ext cx="6156176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VOLGENS GDPR &amp; </a:t>
            </a:r>
          </a:p>
          <a:p>
            <a:r>
              <a:rPr lang="nl-BE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WORKING PARTY 29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0" y="3801695"/>
            <a:ext cx="6156176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QUID BELGIË?</a:t>
            </a:r>
            <a:endParaRPr lang="nl-BE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fbeeldingsresultaat voor data protection offi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588640"/>
            <a:ext cx="12673408" cy="84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GDPR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467544" y="483518"/>
            <a:ext cx="5706380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GEEN DEFINITIE IN GDPR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67544" y="915566"/>
            <a:ext cx="5706380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WEL ERKENNING ALS EEN SLEUTELPERSOON IN HET NIEUWE DATA GOVERNANCE SYSTEM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67544" y="1637387"/>
            <a:ext cx="5706380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BEPAALT VOORWAARDEN  QUA AANSTELLING, POSITIE EN TAKEN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Afbeeldingsresultaat voor data rec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467544" y="483518"/>
            <a:ext cx="5616624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ART 30 / 35/ 39/ OVERWEGING 97: DPO MOET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67544" y="915566"/>
            <a:ext cx="5616624" cy="923330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VERWERKINGSVERANTWOORDELIJKE OF VERWERKER BIJSTAAN IN HET TOEZICHT OP NALEVING GDPR</a:t>
            </a:r>
            <a:endParaRPr lang="nl-B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77280" y="1914386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IMPACT ASSESMENTS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467544" y="2355726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ADVIES VERLENEN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GDPR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67544" y="2787774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RISICO INSCHATTEN BIJ UITVOEREN TAKEN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67544" y="3219822"/>
            <a:ext cx="5616624" cy="923330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VERWERKINGSVERANTWOORDELIJKE OF VERWERKEN MOET </a:t>
            </a:r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REGISTER BIJHOUDEN VERWERKINGSACTIVITEITEN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Afbeeldingsresultaat voor data rec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467544" y="483518"/>
            <a:ext cx="8064896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TAKEN VOLGENS WP29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67544" y="915566"/>
            <a:ext cx="8064896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 MOGEN INFORMATIE VERZAMELEN, ANALYSEREN VAN DE VERWERKINGSACTIVITEITEN, AANBEVELINGEN DOEN</a:t>
            </a:r>
            <a:endParaRPr lang="nl-B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467544" y="1635646"/>
            <a:ext cx="8064896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VERWERKINGSVERANTWOORDELIJKE MOET ACTIEF DE DPO BEVRAGEN 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67544" y="2101820"/>
            <a:ext cx="8064896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 MOET DURVEN/KUNNEN PRIORITISEREN IN ACTIES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WORKING PARTY 29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467544" y="2537529"/>
            <a:ext cx="8064896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 MAG OOK REGISTER BIJHOUDEN</a:t>
            </a:r>
          </a:p>
        </p:txBody>
      </p:sp>
    </p:spTree>
    <p:extLst>
      <p:ext uri="{BB962C8B-B14F-4D97-AF65-F5344CB8AC3E}">
        <p14:creationId xmlns:p14="http://schemas.microsoft.com/office/powerpoint/2010/main" val="13341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Afbeeldingsresultaat voor data rec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467544" y="483518"/>
            <a:ext cx="8064896" cy="369332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TAKEN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67544" y="915566"/>
            <a:ext cx="8064896" cy="646331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PRIVACYCOMMISSIE MOET AANSPREEKPUNT ZIJN VOOR DPO’S BIJ HET UITVOEREN VAN HUN TAKENPAKKET.</a:t>
            </a:r>
            <a:endParaRPr lang="nl-B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0" y="4435614"/>
            <a:ext cx="9145814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QUID BELGIË?</a:t>
            </a:r>
            <a:endParaRPr lang="nl-BE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BEDANKT VOOR UW AANDACHT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2139702"/>
            <a:ext cx="6084168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WANNEER DPO </a:t>
            </a:r>
            <a:r>
              <a:rPr lang="nl-BE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AANSTELLEN?</a:t>
            </a:r>
            <a:endParaRPr lang="nl-BE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3314" name="Picture 2" descr="Afbeeldingsresultaat voor data protection offic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7" t="13517" b="19095"/>
          <a:stretch/>
        </p:blipFill>
        <p:spPr bwMode="auto">
          <a:xfrm>
            <a:off x="6156176" y="339502"/>
            <a:ext cx="2718737" cy="38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0" y="2724477"/>
            <a:ext cx="6084168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VOLGENS GDPR &amp; </a:t>
            </a:r>
          </a:p>
          <a:p>
            <a:r>
              <a:rPr lang="nl-BE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WORKING PARTY 29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0" y="3801695"/>
            <a:ext cx="6084168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QUID BELGIË?</a:t>
            </a:r>
            <a:endParaRPr lang="nl-BE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fbeeldingsresultaat voor data protection offi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588640"/>
            <a:ext cx="12673408" cy="84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GDPR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467544" y="483518"/>
            <a:ext cx="5616624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ARTIKEL 37 BEPAALT DAT EEN DPO VERPLICHT IS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67544" y="915566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WANNEER VERWERKING GEBEURT DOOR EEN OVERHEIDSINSTANTIE 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67544" y="1626354"/>
            <a:ext cx="5616624" cy="1200329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WANNEER VERANTWOORDELIJKE OF VERWERKER HOOFDZAKELIJK BEZIG IS MET VERWERKINGEN DIE VRAGEN OM REGELMATIGE EN STELSELMATIGE OBSERVATIE OP GROTE SCHAAL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67544" y="2900401"/>
            <a:ext cx="5616624" cy="923330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WANNEER VERANTWOORDELIJKE OF VERWERKER HOOFDZAKELIJK BEZIG IS MET SPECIFIEKE DATA TE VERWERKEN OP GROTE SCHOOL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Afbeeldingsresultaat voor DPO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" y="-956642"/>
            <a:ext cx="9150213" cy="61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WORKING PARTY 29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467544" y="483518"/>
            <a:ext cx="5616624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“OVERHEIDSINSTANTIE OF -ORGAAN”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67544" y="915566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WORDT BEPAALD DOOR NATIONAAL RECHT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67544" y="1347614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NATIONALE, REGIONALE, LOKALE OVERHEDEN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67544" y="1779662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AGENTSCHAPPEN VAN PUBLIEK RECHT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059832" y="2211710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VENNOOTSCHAPPEN VAN PUBLIEK OF PRIVAAT RECHT DIE PUBLIEKE TAKEN UITVOEREN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059832" y="2912522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GEEN VERPLICHTING, MAAR WEL GOOD PRACTICE VOLGENS WORKING PARTY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Afbeeldingsresultaat voor DPO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" y="-956642"/>
            <a:ext cx="9150213" cy="61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467544" y="483518"/>
            <a:ext cx="5616624" cy="646331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chemeClr val="bg1"/>
                </a:solidFill>
                <a:latin typeface="Century Gothic" panose="020B0502020202020204" pitchFamily="34" charset="0"/>
              </a:rPr>
              <a:t>VENNOOTSCHAPPEN VAN PUBLIEK OF PRIVAAT RECHT DIE PUBLIEKE TAKEN </a:t>
            </a:r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UITVOEREN IN BELGIË</a:t>
            </a:r>
            <a:endParaRPr lang="nl-BE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67544" y="1194306"/>
            <a:ext cx="5616624" cy="369332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INTERCOMMUNALES (WATER, ENERGIE, ...)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67544" y="1626354"/>
            <a:ext cx="5616624" cy="369332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SOCIALE HUISVESTINGSMAATSCHAPPIJEN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67544" y="2058402"/>
            <a:ext cx="5616624" cy="369332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OPENBARE OMROEP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0" y="4435614"/>
            <a:ext cx="9145814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QUID BELGIË?</a:t>
            </a:r>
            <a:endParaRPr lang="nl-BE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67544" y="2486402"/>
            <a:ext cx="5616624" cy="369332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059832" y="2931790"/>
            <a:ext cx="5616624" cy="369332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ZIJN HIER STERK AANBEVOLEN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059832" y="3362772"/>
            <a:ext cx="5616624" cy="369332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ZEKER IN GEVAL VAN SLIMME METERS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DPO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" y="-956642"/>
            <a:ext cx="9150213" cy="61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WORKING PARTY 29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467544" y="483518"/>
            <a:ext cx="5616624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“HOOFDZAKELIJK BELAST”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67544" y="915566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PRIMAIRE ACTIVITEITEN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67544" y="1347614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MAAR BREED GEÏNTERPRETEERD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67544" y="1779662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OOK WANNEER VERWERKING DEEL UITMAKEN VAN HOOFDACTIVITEIT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059832" y="2481540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VERWERKING HEALTH DATA IN ZIEKENHUIS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059832" y="2912522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VERWERKING DATA DOOR PRIVATE BEWAKINGSFIRMA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DPO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" y="-956642"/>
            <a:ext cx="9150213" cy="61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94" y="4435614"/>
            <a:ext cx="91440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BE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DPO’S IN DE WORKING PARTY 29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2" descr="Afbeeldingsresultaat voor havenhu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467544" y="483518"/>
            <a:ext cx="5616624" cy="369332"/>
          </a:xfrm>
          <a:prstGeom prst="rect">
            <a:avLst/>
          </a:prstGeom>
          <a:solidFill>
            <a:srgbClr val="1F497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“GROTE SCHAAL”</a:t>
            </a:r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67544" y="915566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GEEN DEFINITIE IN GDPR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67544" y="1347614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FACTOREN DIE MEESPELEN VOLGENS WP29: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059832" y="1779662"/>
            <a:ext cx="5616624" cy="646331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AANTAL BETROKKENEN (CIJFER OF AANDEEL VAN RELEVANT DEEL VAN DE BEVOLKING)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059832" y="2481540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VOLUME VAN DE GEGEVENS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059832" y="2912522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DUUR VAN DE VERWERKING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059832" y="3363838"/>
            <a:ext cx="5616624" cy="369332"/>
          </a:xfrm>
          <a:prstGeom prst="rect">
            <a:avLst/>
          </a:prstGeom>
          <a:solidFill>
            <a:srgbClr val="4F81BD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GEOGRAFISCHE SPREIDING VAN VERWERKING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15181</TotalTime>
  <Words>1169</Words>
  <Application>Microsoft Office PowerPoint</Application>
  <PresentationFormat>Diavoorstelling (16:9)</PresentationFormat>
  <Paragraphs>221</Paragraphs>
  <Slides>33</Slides>
  <Notes>33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FOD Sociale Zekerheid / SPF Sécurité Sociale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Mol Bavo</dc:creator>
  <cp:lastModifiedBy>De Mol Bavo</cp:lastModifiedBy>
  <cp:revision>218</cp:revision>
  <dcterms:created xsi:type="dcterms:W3CDTF">2016-08-30T16:28:30Z</dcterms:created>
  <dcterms:modified xsi:type="dcterms:W3CDTF">2017-02-08T12:07:05Z</dcterms:modified>
</cp:coreProperties>
</file>